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nxzheopw"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tinyurl.com/477pm24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Study God’s Word</a:t>
            </a:r>
          </a:p>
        </p:txBody>
      </p:sp>
      <p:sp>
        <p:nvSpPr>
          <p:cNvPr id="3" name="Subtitle 2"/>
          <p:cNvSpPr>
            <a:spLocks noGrp="1"/>
          </p:cNvSpPr>
          <p:nvPr>
            <p:ph type="subTitle" idx="1"/>
          </p:nvPr>
        </p:nvSpPr>
        <p:spPr>
          <a:xfrm>
            <a:off x="1524000" y="3942608"/>
            <a:ext cx="9144000" cy="1315192"/>
          </a:xfrm>
        </p:spPr>
        <p:txBody>
          <a:bodyPr/>
          <a:lstStyle/>
          <a:p>
            <a:r>
              <a:rPr lang="en-US" dirty="0"/>
              <a:t>October 30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A81C-CB3E-7586-1BF2-13AC939AA7E0}"/>
              </a:ext>
            </a:extLst>
          </p:cNvPr>
          <p:cNvSpPr>
            <a:spLocks noGrp="1"/>
          </p:cNvSpPr>
          <p:nvPr>
            <p:ph type="title"/>
          </p:nvPr>
        </p:nvSpPr>
        <p:spPr/>
        <p:txBody>
          <a:bodyPr/>
          <a:lstStyle/>
          <a:p>
            <a:r>
              <a:rPr lang="en-US" dirty="0"/>
              <a:t>Grounded in Truth</a:t>
            </a:r>
          </a:p>
        </p:txBody>
      </p:sp>
      <p:sp>
        <p:nvSpPr>
          <p:cNvPr id="3" name="Content Placeholder 2">
            <a:extLst>
              <a:ext uri="{FF2B5EF4-FFF2-40B4-BE49-F238E27FC236}">
                <a16:creationId xmlns:a16="http://schemas.microsoft.com/office/drawing/2014/main" id="{A48383CB-01FA-E478-27EE-DF6A9F5DCFE8}"/>
              </a:ext>
            </a:extLst>
          </p:cNvPr>
          <p:cNvSpPr>
            <a:spLocks noGrp="1"/>
          </p:cNvSpPr>
          <p:nvPr>
            <p:ph idx="1"/>
          </p:nvPr>
        </p:nvSpPr>
        <p:spPr/>
        <p:txBody>
          <a:bodyPr/>
          <a:lstStyle/>
          <a:p>
            <a:r>
              <a:rPr lang="en-US" dirty="0"/>
              <a:t>Paul told Timothy to avoid “godless chatter.” What is the danger of engaging in such talk? </a:t>
            </a:r>
          </a:p>
          <a:p>
            <a:r>
              <a:rPr lang="en-US" dirty="0"/>
              <a:t>On what can true believers depend if they are to be known as the people of God who are striving to honor the name of Christ through righteous living? </a:t>
            </a:r>
          </a:p>
        </p:txBody>
      </p:sp>
    </p:spTree>
    <p:extLst>
      <p:ext uri="{BB962C8B-B14F-4D97-AF65-F5344CB8AC3E}">
        <p14:creationId xmlns:p14="http://schemas.microsoft.com/office/powerpoint/2010/main" val="359984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5FE9D-DC71-33A2-5FB3-A1AAF627E60C}"/>
              </a:ext>
            </a:extLst>
          </p:cNvPr>
          <p:cNvSpPr>
            <a:spLocks noGrp="1"/>
          </p:cNvSpPr>
          <p:nvPr>
            <p:ph type="title"/>
          </p:nvPr>
        </p:nvSpPr>
        <p:spPr/>
        <p:txBody>
          <a:bodyPr/>
          <a:lstStyle/>
          <a:p>
            <a:r>
              <a:rPr lang="en-US" dirty="0"/>
              <a:t>Grounded in Truth</a:t>
            </a:r>
          </a:p>
        </p:txBody>
      </p:sp>
      <p:sp>
        <p:nvSpPr>
          <p:cNvPr id="3" name="Content Placeholder 2">
            <a:extLst>
              <a:ext uri="{FF2B5EF4-FFF2-40B4-BE49-F238E27FC236}">
                <a16:creationId xmlns:a16="http://schemas.microsoft.com/office/drawing/2014/main" id="{BB638716-4B2A-4D3A-2E57-2847B8AFC8B2}"/>
              </a:ext>
            </a:extLst>
          </p:cNvPr>
          <p:cNvSpPr>
            <a:spLocks noGrp="1"/>
          </p:cNvSpPr>
          <p:nvPr>
            <p:ph idx="1"/>
          </p:nvPr>
        </p:nvSpPr>
        <p:spPr/>
        <p:txBody>
          <a:bodyPr/>
          <a:lstStyle/>
          <a:p>
            <a:r>
              <a:rPr lang="en-US" dirty="0"/>
              <a:t>What do you think our culture gets wrong about God’s Word?</a:t>
            </a:r>
          </a:p>
          <a:p>
            <a:r>
              <a:rPr lang="en-US" dirty="0"/>
              <a:t>What are examples of irreverent and empty speech we should avoid? </a:t>
            </a:r>
          </a:p>
          <a:p>
            <a:r>
              <a:rPr lang="en-US" dirty="0"/>
              <a:t>How do you change your daily speech to weed out senseless and godless chatter? </a:t>
            </a:r>
          </a:p>
        </p:txBody>
      </p:sp>
    </p:spTree>
    <p:extLst>
      <p:ext uri="{BB962C8B-B14F-4D97-AF65-F5344CB8AC3E}">
        <p14:creationId xmlns:p14="http://schemas.microsoft.com/office/powerpoint/2010/main" val="25526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258A-7FCD-2F99-B3A8-5FF5F296A7D2}"/>
              </a:ext>
            </a:extLst>
          </p:cNvPr>
          <p:cNvSpPr>
            <a:spLocks noGrp="1"/>
          </p:cNvSpPr>
          <p:nvPr>
            <p:ph type="title"/>
          </p:nvPr>
        </p:nvSpPr>
        <p:spPr/>
        <p:txBody>
          <a:bodyPr/>
          <a:lstStyle/>
          <a:p>
            <a:pPr algn="l"/>
            <a:r>
              <a:rPr lang="en-US" dirty="0"/>
              <a:t>Listen for benefits of obeying biblical teaching.</a:t>
            </a:r>
          </a:p>
        </p:txBody>
      </p:sp>
      <p:sp>
        <p:nvSpPr>
          <p:cNvPr id="3" name="Content Placeholder 2">
            <a:extLst>
              <a:ext uri="{FF2B5EF4-FFF2-40B4-BE49-F238E27FC236}">
                <a16:creationId xmlns:a16="http://schemas.microsoft.com/office/drawing/2014/main" id="{ACD3FB48-669A-D303-0733-4065D4D2545E}"/>
              </a:ext>
            </a:extLst>
          </p:cNvPr>
          <p:cNvSpPr>
            <a:spLocks noGrp="1"/>
          </p:cNvSpPr>
          <p:nvPr>
            <p:ph idx="1"/>
          </p:nvPr>
        </p:nvSpPr>
        <p:spPr>
          <a:xfrm>
            <a:off x="1321925" y="1932972"/>
            <a:ext cx="9187887" cy="4024072"/>
          </a:xfrm>
        </p:spPr>
        <p:txBody>
          <a:bodyPr/>
          <a:lstStyle/>
          <a:p>
            <a:pPr marL="0" indent="0" algn="ctr">
              <a:buNone/>
            </a:pPr>
            <a:r>
              <a:rPr lang="en-US" dirty="0"/>
              <a:t>2 Timothy 2:22-26 (NIV)  Flee the evil desires of youth, and pursue righteousness, faith, love and peace, along with those who call on the Lord out of a pure heart. 23  Don't have anything to do with foolish and stupid arguments, because you know they produce quarrels</a:t>
            </a:r>
          </a:p>
        </p:txBody>
      </p:sp>
    </p:spTree>
    <p:extLst>
      <p:ext uri="{BB962C8B-B14F-4D97-AF65-F5344CB8AC3E}">
        <p14:creationId xmlns:p14="http://schemas.microsoft.com/office/powerpoint/2010/main" val="39354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258A-7FCD-2F99-B3A8-5FF5F296A7D2}"/>
              </a:ext>
            </a:extLst>
          </p:cNvPr>
          <p:cNvSpPr>
            <a:spLocks noGrp="1"/>
          </p:cNvSpPr>
          <p:nvPr>
            <p:ph type="title"/>
          </p:nvPr>
        </p:nvSpPr>
        <p:spPr/>
        <p:txBody>
          <a:bodyPr/>
          <a:lstStyle/>
          <a:p>
            <a:pPr algn="l"/>
            <a:r>
              <a:rPr lang="en-US" dirty="0"/>
              <a:t>Listen for benefits of obeying biblical teaching.</a:t>
            </a:r>
          </a:p>
        </p:txBody>
      </p:sp>
      <p:sp>
        <p:nvSpPr>
          <p:cNvPr id="3" name="Content Placeholder 2">
            <a:extLst>
              <a:ext uri="{FF2B5EF4-FFF2-40B4-BE49-F238E27FC236}">
                <a16:creationId xmlns:a16="http://schemas.microsoft.com/office/drawing/2014/main" id="{ACD3FB48-669A-D303-0733-4065D4D2545E}"/>
              </a:ext>
            </a:extLst>
          </p:cNvPr>
          <p:cNvSpPr>
            <a:spLocks noGrp="1"/>
          </p:cNvSpPr>
          <p:nvPr>
            <p:ph idx="1"/>
          </p:nvPr>
        </p:nvSpPr>
        <p:spPr>
          <a:xfrm>
            <a:off x="1321925" y="1932972"/>
            <a:ext cx="9187887" cy="4024072"/>
          </a:xfrm>
        </p:spPr>
        <p:txBody>
          <a:bodyPr/>
          <a:lstStyle/>
          <a:p>
            <a:pPr marL="0" indent="0" algn="ctr">
              <a:buNone/>
            </a:pPr>
            <a:r>
              <a:rPr lang="en-US" dirty="0"/>
              <a:t>And the Lord's servant must not quarrel; instead, he must be kind to everyone, able to teach, not resentful. 25  Those who oppose him he must gently instruct, in the hope that God will grant them repentance leading them to a</a:t>
            </a:r>
          </a:p>
        </p:txBody>
      </p:sp>
    </p:spTree>
    <p:extLst>
      <p:ext uri="{BB962C8B-B14F-4D97-AF65-F5344CB8AC3E}">
        <p14:creationId xmlns:p14="http://schemas.microsoft.com/office/powerpoint/2010/main" val="2169871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258A-7FCD-2F99-B3A8-5FF5F296A7D2}"/>
              </a:ext>
            </a:extLst>
          </p:cNvPr>
          <p:cNvSpPr>
            <a:spLocks noGrp="1"/>
          </p:cNvSpPr>
          <p:nvPr>
            <p:ph type="title"/>
          </p:nvPr>
        </p:nvSpPr>
        <p:spPr/>
        <p:txBody>
          <a:bodyPr/>
          <a:lstStyle/>
          <a:p>
            <a:pPr algn="l"/>
            <a:r>
              <a:rPr lang="en-US" dirty="0"/>
              <a:t>Listen for benefits of obeying biblical teaching.</a:t>
            </a:r>
          </a:p>
        </p:txBody>
      </p:sp>
      <p:sp>
        <p:nvSpPr>
          <p:cNvPr id="3" name="Content Placeholder 2">
            <a:extLst>
              <a:ext uri="{FF2B5EF4-FFF2-40B4-BE49-F238E27FC236}">
                <a16:creationId xmlns:a16="http://schemas.microsoft.com/office/drawing/2014/main" id="{ACD3FB48-669A-D303-0733-4065D4D2545E}"/>
              </a:ext>
            </a:extLst>
          </p:cNvPr>
          <p:cNvSpPr>
            <a:spLocks noGrp="1"/>
          </p:cNvSpPr>
          <p:nvPr>
            <p:ph idx="1"/>
          </p:nvPr>
        </p:nvSpPr>
        <p:spPr>
          <a:xfrm>
            <a:off x="1321925" y="1932972"/>
            <a:ext cx="9187887" cy="4024072"/>
          </a:xfrm>
        </p:spPr>
        <p:txBody>
          <a:bodyPr/>
          <a:lstStyle/>
          <a:p>
            <a:pPr marL="0" indent="0" algn="ctr">
              <a:buNone/>
            </a:pPr>
            <a:r>
              <a:rPr lang="en-US" dirty="0"/>
              <a:t>knowledge of the truth, 26  and that they will come to their senses and escape from the trap of the devil, who has taken them captive to do his will.</a:t>
            </a:r>
          </a:p>
        </p:txBody>
      </p:sp>
      <p:pic>
        <p:nvPicPr>
          <p:cNvPr id="4" name="Picture 3">
            <a:extLst>
              <a:ext uri="{FF2B5EF4-FFF2-40B4-BE49-F238E27FC236}">
                <a16:creationId xmlns:a16="http://schemas.microsoft.com/office/drawing/2014/main" id="{5825C6CE-72E4-9FBD-70F6-42DBCEB8A4EC}"/>
              </a:ext>
            </a:extLst>
          </p:cNvPr>
          <p:cNvPicPr>
            <a:picLocks noChangeAspect="1"/>
          </p:cNvPicPr>
          <p:nvPr/>
        </p:nvPicPr>
        <p:blipFill>
          <a:blip r:embed="rId2"/>
          <a:stretch>
            <a:fillRect/>
          </a:stretch>
        </p:blipFill>
        <p:spPr>
          <a:xfrm>
            <a:off x="4688541" y="4757195"/>
            <a:ext cx="2454654" cy="343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6663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0A14-1070-E72F-D1E7-1E0684404F08}"/>
              </a:ext>
            </a:extLst>
          </p:cNvPr>
          <p:cNvSpPr>
            <a:spLocks noGrp="1"/>
          </p:cNvSpPr>
          <p:nvPr>
            <p:ph type="title"/>
          </p:nvPr>
        </p:nvSpPr>
        <p:spPr/>
        <p:txBody>
          <a:bodyPr/>
          <a:lstStyle/>
          <a:p>
            <a:r>
              <a:rPr lang="en-US" dirty="0"/>
              <a:t>Benefit God’s Kingdom</a:t>
            </a:r>
          </a:p>
        </p:txBody>
      </p:sp>
      <p:sp>
        <p:nvSpPr>
          <p:cNvPr id="3" name="Content Placeholder 2">
            <a:extLst>
              <a:ext uri="{FF2B5EF4-FFF2-40B4-BE49-F238E27FC236}">
                <a16:creationId xmlns:a16="http://schemas.microsoft.com/office/drawing/2014/main" id="{F70E67BB-BA5D-96BD-CA75-94D77F842EF4}"/>
              </a:ext>
            </a:extLst>
          </p:cNvPr>
          <p:cNvSpPr>
            <a:spLocks noGrp="1"/>
          </p:cNvSpPr>
          <p:nvPr>
            <p:ph idx="1"/>
          </p:nvPr>
        </p:nvSpPr>
        <p:spPr/>
        <p:txBody>
          <a:bodyPr/>
          <a:lstStyle/>
          <a:p>
            <a:r>
              <a:rPr lang="en-US" dirty="0"/>
              <a:t>According to verse 22, how should a servant of the Lord approach those who need to hear the gospel? </a:t>
            </a:r>
          </a:p>
          <a:p>
            <a:r>
              <a:rPr lang="en-US" dirty="0"/>
              <a:t>What gift from God comes to those who accept the knowledge of the truth? </a:t>
            </a:r>
          </a:p>
          <a:p>
            <a:endParaRPr lang="en-US" dirty="0"/>
          </a:p>
        </p:txBody>
      </p:sp>
    </p:spTree>
    <p:extLst>
      <p:ext uri="{BB962C8B-B14F-4D97-AF65-F5344CB8AC3E}">
        <p14:creationId xmlns:p14="http://schemas.microsoft.com/office/powerpoint/2010/main" val="267674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A0E4-3E76-2A23-8164-D5348CE6579A}"/>
              </a:ext>
            </a:extLst>
          </p:cNvPr>
          <p:cNvSpPr>
            <a:spLocks noGrp="1"/>
          </p:cNvSpPr>
          <p:nvPr>
            <p:ph type="title"/>
          </p:nvPr>
        </p:nvSpPr>
        <p:spPr/>
        <p:txBody>
          <a:bodyPr/>
          <a:lstStyle/>
          <a:p>
            <a:r>
              <a:rPr lang="en-US" dirty="0"/>
              <a:t>Benefit God’s Kingdom</a:t>
            </a:r>
          </a:p>
        </p:txBody>
      </p:sp>
      <p:sp>
        <p:nvSpPr>
          <p:cNvPr id="3" name="Content Placeholder 2">
            <a:extLst>
              <a:ext uri="{FF2B5EF4-FFF2-40B4-BE49-F238E27FC236}">
                <a16:creationId xmlns:a16="http://schemas.microsoft.com/office/drawing/2014/main" id="{416C0D4F-DF60-FBC8-28EA-5661E4C63F57}"/>
              </a:ext>
            </a:extLst>
          </p:cNvPr>
          <p:cNvSpPr>
            <a:spLocks noGrp="1"/>
          </p:cNvSpPr>
          <p:nvPr>
            <p:ph idx="1"/>
          </p:nvPr>
        </p:nvSpPr>
        <p:spPr/>
        <p:txBody>
          <a:bodyPr/>
          <a:lstStyle/>
          <a:p>
            <a:r>
              <a:rPr lang="en-US" dirty="0"/>
              <a:t>How will  your life change because of regularly (more than once a week at church) studying God’s Word?</a:t>
            </a:r>
          </a:p>
          <a:p>
            <a:r>
              <a:rPr lang="en-US" dirty="0"/>
              <a:t>How does the Word of God impact your pursuit of godliness?</a:t>
            </a:r>
          </a:p>
        </p:txBody>
      </p:sp>
    </p:spTree>
    <p:extLst>
      <p:ext uri="{BB962C8B-B14F-4D97-AF65-F5344CB8AC3E}">
        <p14:creationId xmlns:p14="http://schemas.microsoft.com/office/powerpoint/2010/main" val="179532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3536-CCC5-330F-2F0E-90EBD6EB6E5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7856593-95C2-A66A-E43C-6D58B44D6612}"/>
              </a:ext>
            </a:extLst>
          </p:cNvPr>
          <p:cNvSpPr>
            <a:spLocks noGrp="1"/>
          </p:cNvSpPr>
          <p:nvPr>
            <p:ph idx="1"/>
          </p:nvPr>
        </p:nvSpPr>
        <p:spPr>
          <a:xfrm>
            <a:off x="838200" y="2176041"/>
            <a:ext cx="10515600" cy="4000922"/>
          </a:xfrm>
        </p:spPr>
        <p:txBody>
          <a:bodyPr/>
          <a:lstStyle/>
          <a:p>
            <a:r>
              <a:rPr lang="en-US" dirty="0"/>
              <a:t>Step 1</a:t>
            </a:r>
          </a:p>
          <a:p>
            <a:pPr lvl="1"/>
            <a:r>
              <a:rPr lang="en-US" dirty="0"/>
              <a:t>Evaluate your overall disposition toward those who follow the world’s various distortions of God’s Word. </a:t>
            </a:r>
          </a:p>
          <a:p>
            <a:pPr lvl="1"/>
            <a:r>
              <a:rPr lang="en-US" dirty="0"/>
              <a:t>Ensure that you are demonstrating a gentle spirit rather than a combative attitude.</a:t>
            </a:r>
          </a:p>
          <a:p>
            <a:endParaRPr lang="en-US" dirty="0"/>
          </a:p>
        </p:txBody>
      </p:sp>
    </p:spTree>
    <p:extLst>
      <p:ext uri="{BB962C8B-B14F-4D97-AF65-F5344CB8AC3E}">
        <p14:creationId xmlns:p14="http://schemas.microsoft.com/office/powerpoint/2010/main" val="1334839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3536-CCC5-330F-2F0E-90EBD6EB6E5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7856593-95C2-A66A-E43C-6D58B44D6612}"/>
              </a:ext>
            </a:extLst>
          </p:cNvPr>
          <p:cNvSpPr>
            <a:spLocks noGrp="1"/>
          </p:cNvSpPr>
          <p:nvPr>
            <p:ph idx="1"/>
          </p:nvPr>
        </p:nvSpPr>
        <p:spPr>
          <a:xfrm>
            <a:off x="838200" y="1979271"/>
            <a:ext cx="10515600" cy="4197692"/>
          </a:xfrm>
        </p:spPr>
        <p:txBody>
          <a:bodyPr/>
          <a:lstStyle/>
          <a:p>
            <a:r>
              <a:rPr lang="en-US" dirty="0"/>
              <a:t>Step 2</a:t>
            </a:r>
          </a:p>
          <a:p>
            <a:pPr lvl="1"/>
            <a:r>
              <a:rPr lang="en-US" dirty="0"/>
              <a:t>If you don’t have one, consider purchasing a good study Bible. </a:t>
            </a:r>
          </a:p>
          <a:p>
            <a:pPr lvl="1"/>
            <a:r>
              <a:rPr lang="en-US" dirty="0"/>
              <a:t>Consult with your pastor or other trusted leader for a good recommendation.</a:t>
            </a:r>
          </a:p>
          <a:p>
            <a:endParaRPr lang="en-US" dirty="0"/>
          </a:p>
        </p:txBody>
      </p:sp>
    </p:spTree>
    <p:extLst>
      <p:ext uri="{BB962C8B-B14F-4D97-AF65-F5344CB8AC3E}">
        <p14:creationId xmlns:p14="http://schemas.microsoft.com/office/powerpoint/2010/main" val="4116156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3536-CCC5-330F-2F0E-90EBD6EB6E5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7856593-95C2-A66A-E43C-6D58B44D6612}"/>
              </a:ext>
            </a:extLst>
          </p:cNvPr>
          <p:cNvSpPr>
            <a:spLocks noGrp="1"/>
          </p:cNvSpPr>
          <p:nvPr>
            <p:ph idx="1"/>
          </p:nvPr>
        </p:nvSpPr>
        <p:spPr>
          <a:xfrm>
            <a:off x="838200" y="2384385"/>
            <a:ext cx="10515600" cy="3792578"/>
          </a:xfrm>
        </p:spPr>
        <p:txBody>
          <a:bodyPr/>
          <a:lstStyle/>
          <a:p>
            <a:r>
              <a:rPr lang="en-US" dirty="0"/>
              <a:t>Step 3</a:t>
            </a:r>
          </a:p>
          <a:p>
            <a:pPr lvl="1"/>
            <a:r>
              <a:rPr lang="en-US" dirty="0"/>
              <a:t>Start studying a book of the Bible more in-depth. </a:t>
            </a:r>
          </a:p>
          <a:p>
            <a:pPr lvl="1"/>
            <a:r>
              <a:rPr lang="en-US" dirty="0"/>
              <a:t>Perhaps you could ask another believer to study with you for mutual accountability. </a:t>
            </a:r>
          </a:p>
          <a:p>
            <a:endParaRPr lang="en-US" dirty="0"/>
          </a:p>
        </p:txBody>
      </p:sp>
    </p:spTree>
    <p:extLst>
      <p:ext uri="{BB962C8B-B14F-4D97-AF65-F5344CB8AC3E}">
        <p14:creationId xmlns:p14="http://schemas.microsoft.com/office/powerpoint/2010/main" val="189577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99ECED-80EE-54DA-85DD-55034ECEE543}"/>
              </a:ext>
            </a:extLst>
          </p:cNvPr>
          <p:cNvSpPr>
            <a:spLocks noGrp="1"/>
          </p:cNvSpPr>
          <p:nvPr>
            <p:ph type="title"/>
          </p:nvPr>
        </p:nvSpPr>
        <p:spPr/>
        <p:txBody>
          <a:bodyPr/>
          <a:lstStyle/>
          <a:p>
            <a:r>
              <a:rPr lang="en-US" dirty="0"/>
              <a:t>Video Introduction</a:t>
            </a:r>
          </a:p>
        </p:txBody>
      </p:sp>
      <p:pic>
        <p:nvPicPr>
          <p:cNvPr id="6" name="Picture 5" descr="A close-up of a credit card&#10;&#10;Description automatically generated with low confidence">
            <a:hlinkClick r:id="rId2"/>
            <a:extLst>
              <a:ext uri="{FF2B5EF4-FFF2-40B4-BE49-F238E27FC236}">
                <a16:creationId xmlns:a16="http://schemas.microsoft.com/office/drawing/2014/main" id="{F8BBDFF8-A617-AC1F-8DAC-C6949434E5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744" y="1080631"/>
            <a:ext cx="7082512" cy="4696737"/>
          </a:xfrm>
          <a:prstGeom prst="rect">
            <a:avLst/>
          </a:prstGeom>
        </p:spPr>
      </p:pic>
      <p:sp>
        <p:nvSpPr>
          <p:cNvPr id="7" name="TextBox 6">
            <a:extLst>
              <a:ext uri="{FF2B5EF4-FFF2-40B4-BE49-F238E27FC236}">
                <a16:creationId xmlns:a16="http://schemas.microsoft.com/office/drawing/2014/main" id="{C9AC7E21-4E42-00DC-5B1A-6EF03CEEC513}"/>
              </a:ext>
            </a:extLst>
          </p:cNvPr>
          <p:cNvSpPr txBox="1"/>
          <p:nvPr/>
        </p:nvSpPr>
        <p:spPr>
          <a:xfrm>
            <a:off x="3906982" y="5593278"/>
            <a:ext cx="4227615" cy="584775"/>
          </a:xfrm>
          <a:prstGeom prst="rect">
            <a:avLst/>
          </a:prstGeom>
          <a:noFill/>
        </p:spPr>
        <p:txBody>
          <a:bodyPr wrap="square" rtlCol="0">
            <a:spAutoFit/>
          </a:bodyPr>
          <a:lstStyle/>
          <a:p>
            <a:pPr algn="ctr"/>
            <a:r>
              <a:rPr lang="en-US" sz="3200" dirty="0">
                <a:hlinkClick r:id="rId2"/>
              </a:rPr>
              <a:t>View Video</a:t>
            </a:r>
            <a:endParaRPr lang="en-US" sz="3200" dirty="0"/>
          </a:p>
        </p:txBody>
      </p:sp>
    </p:spTree>
    <p:extLst>
      <p:ext uri="{BB962C8B-B14F-4D97-AF65-F5344CB8AC3E}">
        <p14:creationId xmlns:p14="http://schemas.microsoft.com/office/powerpoint/2010/main" val="1695690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07238E-D620-FD8B-08E6-7387CE2C600B}"/>
              </a:ext>
            </a:extLst>
          </p:cNvPr>
          <p:cNvSpPr>
            <a:spLocks noGrp="1"/>
          </p:cNvSpPr>
          <p:nvPr>
            <p:ph type="title"/>
          </p:nvPr>
        </p:nvSpPr>
        <p:spPr/>
        <p:txBody>
          <a:bodyPr/>
          <a:lstStyle/>
          <a:p>
            <a:r>
              <a:rPr lang="en-US" dirty="0"/>
              <a:t>Family Activities</a:t>
            </a:r>
          </a:p>
        </p:txBody>
      </p:sp>
      <p:pic>
        <p:nvPicPr>
          <p:cNvPr id="8" name="Picture 7">
            <a:extLst>
              <a:ext uri="{FF2B5EF4-FFF2-40B4-BE49-F238E27FC236}">
                <a16:creationId xmlns:a16="http://schemas.microsoft.com/office/drawing/2014/main" id="{1D1FF190-989E-85C4-6208-E97904B8E002}"/>
              </a:ext>
            </a:extLst>
          </p:cNvPr>
          <p:cNvPicPr>
            <a:picLocks noChangeAspect="1"/>
          </p:cNvPicPr>
          <p:nvPr/>
        </p:nvPicPr>
        <p:blipFill>
          <a:blip r:embed="rId2">
            <a:duotone>
              <a:prstClr val="black"/>
              <a:srgbClr val="FFFF66">
                <a:tint val="45000"/>
                <a:satMod val="400000"/>
              </a:srgbClr>
            </a:duotone>
          </a:blip>
          <a:stretch>
            <a:fillRect/>
          </a:stretch>
        </p:blipFill>
        <p:spPr>
          <a:xfrm>
            <a:off x="838200" y="1506525"/>
            <a:ext cx="3583296" cy="4373957"/>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10" name="Picture 9" descr="A picture containing text, vector graphics&#10;&#10;Description automatically generated">
            <a:extLst>
              <a:ext uri="{FF2B5EF4-FFF2-40B4-BE49-F238E27FC236}">
                <a16:creationId xmlns:a16="http://schemas.microsoft.com/office/drawing/2014/main" id="{713FFB0E-B0D9-9A02-5E84-5967A5343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12823" y="1506525"/>
            <a:ext cx="3271825" cy="4608204"/>
          </a:xfrm>
          <a:prstGeom prst="rect">
            <a:avLst/>
          </a:prstGeom>
          <a:ln>
            <a:noFill/>
          </a:ln>
          <a:effectLst>
            <a:outerShdw blurRad="292100" dist="139700" dir="2700000" algn="tl" rotWithShape="0">
              <a:srgbClr val="333333">
                <a:alpha val="65000"/>
              </a:srgbClr>
            </a:outerShdw>
          </a:effectLst>
        </p:spPr>
      </p:pic>
      <p:sp>
        <p:nvSpPr>
          <p:cNvPr id="11" name="Speech Bubble: Rectangle with Corners Rounded 10">
            <a:extLst>
              <a:ext uri="{FF2B5EF4-FFF2-40B4-BE49-F238E27FC236}">
                <a16:creationId xmlns:a16="http://schemas.microsoft.com/office/drawing/2014/main" id="{ABAEDE5A-900A-BD6C-DAB4-63F3594F60F9}"/>
              </a:ext>
            </a:extLst>
          </p:cNvPr>
          <p:cNvSpPr/>
          <p:nvPr/>
        </p:nvSpPr>
        <p:spPr>
          <a:xfrm>
            <a:off x="7557304" y="1410142"/>
            <a:ext cx="3924782" cy="3566972"/>
          </a:xfrm>
          <a:prstGeom prst="wedgeRoundRectCallout">
            <a:avLst>
              <a:gd name="adj1" fmla="val -79674"/>
              <a:gd name="adj2" fmla="val -1879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Looks like a code … or maybe a foreign script.  I saw something like this once in </a:t>
            </a:r>
            <a:r>
              <a:rPr lang="en-US" dirty="0" err="1">
                <a:latin typeface="Comic Sans MS" panose="030F0702030302020204" pitchFamily="66" charset="0"/>
              </a:rPr>
              <a:t>Ikhstan</a:t>
            </a:r>
            <a:r>
              <a:rPr lang="en-US" dirty="0">
                <a:latin typeface="Comic Sans MS" panose="030F0702030302020204" pitchFamily="66" charset="0"/>
              </a:rPr>
              <a:t> </a:t>
            </a:r>
            <a:r>
              <a:rPr lang="en-US" dirty="0" err="1">
                <a:latin typeface="Comic Sans MS" panose="030F0702030302020204" pitchFamily="66" charset="0"/>
              </a:rPr>
              <a:t>Tswalandhai</a:t>
            </a:r>
            <a:r>
              <a:rPr lang="en-US" dirty="0">
                <a:latin typeface="Comic Sans MS" panose="030F0702030302020204" pitchFamily="66" charset="0"/>
              </a:rPr>
              <a:t>.  You have the key, Spiros the Spy needs your help for decryption.  Technical help is available at </a:t>
            </a:r>
            <a:r>
              <a:rPr lang="en-US" dirty="0">
                <a:latin typeface="Comic Sans MS" panose="030F0702030302020204" pitchFamily="66" charset="0"/>
                <a:hlinkClick r:id="rId4"/>
              </a:rPr>
              <a:t>https://tinyurl.com/477pm24c</a:t>
            </a:r>
            <a:r>
              <a:rPr lang="en-US" dirty="0">
                <a:latin typeface="Comic Sans MS" panose="030F0702030302020204" pitchFamily="66" charset="0"/>
              </a:rPr>
              <a:t> You can also find the crossword.   For the folks in the front row, check out the color page. </a:t>
            </a:r>
          </a:p>
        </p:txBody>
      </p:sp>
    </p:spTree>
    <p:extLst>
      <p:ext uri="{BB962C8B-B14F-4D97-AF65-F5344CB8AC3E}">
        <p14:creationId xmlns:p14="http://schemas.microsoft.com/office/powerpoint/2010/main" val="351956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Study God’s Word</a:t>
            </a:r>
          </a:p>
        </p:txBody>
      </p:sp>
      <p:sp>
        <p:nvSpPr>
          <p:cNvPr id="3" name="Subtitle 2"/>
          <p:cNvSpPr>
            <a:spLocks noGrp="1"/>
          </p:cNvSpPr>
          <p:nvPr>
            <p:ph type="subTitle" idx="1"/>
          </p:nvPr>
        </p:nvSpPr>
        <p:spPr>
          <a:xfrm>
            <a:off x="1524000" y="3942608"/>
            <a:ext cx="9144000" cy="1315192"/>
          </a:xfrm>
        </p:spPr>
        <p:txBody>
          <a:bodyPr/>
          <a:lstStyle/>
          <a:p>
            <a:r>
              <a:rPr lang="en-US" dirty="0"/>
              <a:t>October 30</a:t>
            </a:r>
          </a:p>
        </p:txBody>
      </p:sp>
    </p:spTree>
    <p:extLst>
      <p:ext uri="{BB962C8B-B14F-4D97-AF65-F5344CB8AC3E}">
        <p14:creationId xmlns:p14="http://schemas.microsoft.com/office/powerpoint/2010/main" val="3552617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28FFD-D9D9-255F-AF3A-47276812D931}"/>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FC11925A-F48C-B594-4D42-BD7AABDCB25E}"/>
              </a:ext>
            </a:extLst>
          </p:cNvPr>
          <p:cNvSpPr>
            <a:spLocks noGrp="1"/>
          </p:cNvSpPr>
          <p:nvPr>
            <p:ph idx="1"/>
          </p:nvPr>
        </p:nvSpPr>
        <p:spPr/>
        <p:txBody>
          <a:bodyPr>
            <a:normAutofit/>
          </a:bodyPr>
          <a:lstStyle/>
          <a:p>
            <a:r>
              <a:rPr lang="en-US" dirty="0"/>
              <a:t>When have you really enjoyed learning something?</a:t>
            </a:r>
            <a:br>
              <a:rPr lang="en-US" dirty="0"/>
            </a:br>
            <a:endParaRPr lang="en-US" dirty="0"/>
          </a:p>
          <a:p>
            <a:r>
              <a:rPr lang="en-US" dirty="0">
                <a:solidFill>
                  <a:srgbClr val="C00000"/>
                </a:solidFill>
              </a:rPr>
              <a:t>Over a lifetime we have many learning opportunities. </a:t>
            </a:r>
          </a:p>
          <a:p>
            <a:pPr lvl="1"/>
            <a:r>
              <a:rPr lang="en-US" dirty="0">
                <a:solidFill>
                  <a:srgbClr val="C00000"/>
                </a:solidFill>
              </a:rPr>
              <a:t>God’s Word is the most important thing to learn</a:t>
            </a:r>
          </a:p>
          <a:p>
            <a:pPr lvl="1"/>
            <a:r>
              <a:rPr lang="en-US" dirty="0">
                <a:solidFill>
                  <a:srgbClr val="C00000"/>
                </a:solidFill>
              </a:rPr>
              <a:t>Regular study of God’s Word keeps us firmly grounded.</a:t>
            </a:r>
          </a:p>
          <a:p>
            <a:endParaRPr lang="en-US" dirty="0"/>
          </a:p>
        </p:txBody>
      </p:sp>
      <p:grpSp>
        <p:nvGrpSpPr>
          <p:cNvPr id="9" name="Group 8">
            <a:extLst>
              <a:ext uri="{FF2B5EF4-FFF2-40B4-BE49-F238E27FC236}">
                <a16:creationId xmlns:a16="http://schemas.microsoft.com/office/drawing/2014/main" id="{7B3EB2D3-D54F-7F66-26D0-8489EB4AEE90}"/>
              </a:ext>
            </a:extLst>
          </p:cNvPr>
          <p:cNvGrpSpPr/>
          <p:nvPr/>
        </p:nvGrpSpPr>
        <p:grpSpPr>
          <a:xfrm>
            <a:off x="1386309" y="2943285"/>
            <a:ext cx="9419382" cy="3188990"/>
            <a:chOff x="1386309" y="2943285"/>
            <a:chExt cx="9419382" cy="3188990"/>
          </a:xfrm>
        </p:grpSpPr>
        <p:pic>
          <p:nvPicPr>
            <p:cNvPr id="1030" name="Picture 6" descr="Lady Golfer clipart">
              <a:extLst>
                <a:ext uri="{FF2B5EF4-FFF2-40B4-BE49-F238E27FC236}">
                  <a16:creationId xmlns:a16="http://schemas.microsoft.com/office/drawing/2014/main" id="{2C4BBCB0-5322-6A25-E31C-A64AC4263A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6309" y="3146007"/>
              <a:ext cx="2109245" cy="2855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A chef holding a plate of food&#10;&#10;Description automatically generated">
              <a:extLst>
                <a:ext uri="{FF2B5EF4-FFF2-40B4-BE49-F238E27FC236}">
                  <a16:creationId xmlns:a16="http://schemas.microsoft.com/office/drawing/2014/main" id="{BB043499-FF2B-4115-206D-5F750B26A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732" y="2943285"/>
              <a:ext cx="2381250" cy="2962275"/>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toy, vector graphics&#10;&#10;Description automatically generated">
              <a:extLst>
                <a:ext uri="{FF2B5EF4-FFF2-40B4-BE49-F238E27FC236}">
                  <a16:creationId xmlns:a16="http://schemas.microsoft.com/office/drawing/2014/main" id="{ECC4AACF-3541-7E0B-7EE3-89C591D54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423" y="3146007"/>
              <a:ext cx="2986268" cy="298626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71286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5FC1-D4E8-5DDE-1C8D-9E529C5C3E9C}"/>
              </a:ext>
            </a:extLst>
          </p:cNvPr>
          <p:cNvSpPr>
            <a:spLocks noGrp="1"/>
          </p:cNvSpPr>
          <p:nvPr>
            <p:ph type="title"/>
          </p:nvPr>
        </p:nvSpPr>
        <p:spPr/>
        <p:txBody>
          <a:bodyPr/>
          <a:lstStyle/>
          <a:p>
            <a:pPr algn="l"/>
            <a:r>
              <a:rPr lang="en-US" dirty="0"/>
              <a:t>Listen for a warning and an exhortation.</a:t>
            </a:r>
          </a:p>
        </p:txBody>
      </p:sp>
      <p:sp>
        <p:nvSpPr>
          <p:cNvPr id="3" name="Content Placeholder 2">
            <a:extLst>
              <a:ext uri="{FF2B5EF4-FFF2-40B4-BE49-F238E27FC236}">
                <a16:creationId xmlns:a16="http://schemas.microsoft.com/office/drawing/2014/main" id="{0FB55001-60C3-1890-461B-58FA01F648E6}"/>
              </a:ext>
            </a:extLst>
          </p:cNvPr>
          <p:cNvSpPr>
            <a:spLocks noGrp="1"/>
          </p:cNvSpPr>
          <p:nvPr>
            <p:ph idx="1"/>
          </p:nvPr>
        </p:nvSpPr>
        <p:spPr/>
        <p:txBody>
          <a:bodyPr/>
          <a:lstStyle/>
          <a:p>
            <a:pPr marL="0" indent="0" algn="ctr">
              <a:buNone/>
            </a:pPr>
            <a:r>
              <a:rPr lang="en-US" dirty="0"/>
              <a:t>2 Timothy 2:14-15 (NIV)  Keep reminding them of these things. Warn them before God against quarreling about words; it is of no value, and only ruins those who listen. 15  Do your best to present yourself to God as one approved, a workman who does not need to be ashamed and who correctly handles the word of truth.</a:t>
            </a:r>
          </a:p>
          <a:p>
            <a:pPr marL="0" indent="0" algn="ctr">
              <a:buNone/>
            </a:pPr>
            <a:endParaRPr lang="en-US" dirty="0"/>
          </a:p>
          <a:p>
            <a:pPr marL="0" indent="0" algn="ctr">
              <a:buNone/>
            </a:pPr>
            <a:endParaRPr lang="en-US" dirty="0"/>
          </a:p>
        </p:txBody>
      </p:sp>
      <p:pic>
        <p:nvPicPr>
          <p:cNvPr id="6" name="Picture 5">
            <a:extLst>
              <a:ext uri="{FF2B5EF4-FFF2-40B4-BE49-F238E27FC236}">
                <a16:creationId xmlns:a16="http://schemas.microsoft.com/office/drawing/2014/main" id="{B6140E21-3C6D-2A9F-1FBB-804665ACBC30}"/>
              </a:ext>
            </a:extLst>
          </p:cNvPr>
          <p:cNvPicPr>
            <a:picLocks noChangeAspect="1"/>
          </p:cNvPicPr>
          <p:nvPr/>
        </p:nvPicPr>
        <p:blipFill>
          <a:blip r:embed="rId2"/>
          <a:stretch>
            <a:fillRect/>
          </a:stretch>
        </p:blipFill>
        <p:spPr>
          <a:xfrm>
            <a:off x="4953143" y="5804486"/>
            <a:ext cx="2285714" cy="371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9798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0FC4-82EC-821C-3AB0-7EB325EF973E}"/>
              </a:ext>
            </a:extLst>
          </p:cNvPr>
          <p:cNvSpPr>
            <a:spLocks noGrp="1"/>
          </p:cNvSpPr>
          <p:nvPr>
            <p:ph type="title"/>
          </p:nvPr>
        </p:nvSpPr>
        <p:spPr/>
        <p:txBody>
          <a:bodyPr/>
          <a:lstStyle/>
          <a:p>
            <a:r>
              <a:rPr lang="en-US" dirty="0"/>
              <a:t>Diligent to Study God’s Word</a:t>
            </a:r>
          </a:p>
        </p:txBody>
      </p:sp>
      <p:sp>
        <p:nvSpPr>
          <p:cNvPr id="3" name="Content Placeholder 2">
            <a:extLst>
              <a:ext uri="{FF2B5EF4-FFF2-40B4-BE49-F238E27FC236}">
                <a16:creationId xmlns:a16="http://schemas.microsoft.com/office/drawing/2014/main" id="{20819797-6E52-7251-DCED-EF30C68C7B7C}"/>
              </a:ext>
            </a:extLst>
          </p:cNvPr>
          <p:cNvSpPr>
            <a:spLocks noGrp="1"/>
          </p:cNvSpPr>
          <p:nvPr>
            <p:ph idx="1"/>
          </p:nvPr>
        </p:nvSpPr>
        <p:spPr/>
        <p:txBody>
          <a:bodyPr/>
          <a:lstStyle/>
          <a:p>
            <a:r>
              <a:rPr lang="en-US" dirty="0"/>
              <a:t>What instruction was given to Timothy in verse 14? What were they to avoid in dealing with others who heard their instruction? </a:t>
            </a:r>
          </a:p>
          <a:p>
            <a:r>
              <a:rPr lang="en-US" dirty="0"/>
              <a:t>What are the results of quarreling about words and involvement in godless chatter?</a:t>
            </a:r>
          </a:p>
          <a:p>
            <a:r>
              <a:rPr lang="en-US" dirty="0"/>
              <a:t>What are some of the hottest topics of arguments in churches today?</a:t>
            </a:r>
          </a:p>
        </p:txBody>
      </p:sp>
    </p:spTree>
    <p:extLst>
      <p:ext uri="{BB962C8B-B14F-4D97-AF65-F5344CB8AC3E}">
        <p14:creationId xmlns:p14="http://schemas.microsoft.com/office/powerpoint/2010/main" val="41656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3AA9F-BABC-542E-6B01-8F6B3C47C897}"/>
              </a:ext>
            </a:extLst>
          </p:cNvPr>
          <p:cNvSpPr>
            <a:spLocks noGrp="1"/>
          </p:cNvSpPr>
          <p:nvPr>
            <p:ph type="title"/>
          </p:nvPr>
        </p:nvSpPr>
        <p:spPr/>
        <p:txBody>
          <a:bodyPr/>
          <a:lstStyle/>
          <a:p>
            <a:r>
              <a:rPr lang="en-US" dirty="0"/>
              <a:t>Diligent to Study God’s Word</a:t>
            </a:r>
          </a:p>
        </p:txBody>
      </p:sp>
      <p:sp>
        <p:nvSpPr>
          <p:cNvPr id="3" name="Content Placeholder 2">
            <a:extLst>
              <a:ext uri="{FF2B5EF4-FFF2-40B4-BE49-F238E27FC236}">
                <a16:creationId xmlns:a16="http://schemas.microsoft.com/office/drawing/2014/main" id="{0B766EFC-77D3-CEF1-D3BB-CE2F4430A9E6}"/>
              </a:ext>
            </a:extLst>
          </p:cNvPr>
          <p:cNvSpPr>
            <a:spLocks noGrp="1"/>
          </p:cNvSpPr>
          <p:nvPr>
            <p:ph idx="1"/>
          </p:nvPr>
        </p:nvSpPr>
        <p:spPr/>
        <p:txBody>
          <a:bodyPr/>
          <a:lstStyle/>
          <a:p>
            <a:r>
              <a:rPr lang="en-US" dirty="0"/>
              <a:t>What are some of the motives behind these arguments?</a:t>
            </a:r>
          </a:p>
          <a:p>
            <a:r>
              <a:rPr lang="en-US" dirty="0"/>
              <a:t>Instead of getting involved in these arguments and motives, what did Paul tell Timothy to strive for? With what attitude were faithful teachers to approach their work? </a:t>
            </a:r>
          </a:p>
        </p:txBody>
      </p:sp>
    </p:spTree>
    <p:extLst>
      <p:ext uri="{BB962C8B-B14F-4D97-AF65-F5344CB8AC3E}">
        <p14:creationId xmlns:p14="http://schemas.microsoft.com/office/powerpoint/2010/main" val="253289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FA16-59AE-656E-96F0-049FF6BD29EF}"/>
              </a:ext>
            </a:extLst>
          </p:cNvPr>
          <p:cNvSpPr>
            <a:spLocks noGrp="1"/>
          </p:cNvSpPr>
          <p:nvPr>
            <p:ph type="title"/>
          </p:nvPr>
        </p:nvSpPr>
        <p:spPr/>
        <p:txBody>
          <a:bodyPr/>
          <a:lstStyle/>
          <a:p>
            <a:r>
              <a:rPr lang="en-US" dirty="0"/>
              <a:t>Diligent to Study God’s Word</a:t>
            </a:r>
          </a:p>
        </p:txBody>
      </p:sp>
      <p:sp>
        <p:nvSpPr>
          <p:cNvPr id="3" name="Content Placeholder 2">
            <a:extLst>
              <a:ext uri="{FF2B5EF4-FFF2-40B4-BE49-F238E27FC236}">
                <a16:creationId xmlns:a16="http://schemas.microsoft.com/office/drawing/2014/main" id="{A1A44AA5-23E6-7C90-1048-66A3F638BD8D}"/>
              </a:ext>
            </a:extLst>
          </p:cNvPr>
          <p:cNvSpPr>
            <a:spLocks noGrp="1"/>
          </p:cNvSpPr>
          <p:nvPr>
            <p:ph idx="1"/>
          </p:nvPr>
        </p:nvSpPr>
        <p:spPr/>
        <p:txBody>
          <a:bodyPr/>
          <a:lstStyle/>
          <a:p>
            <a:r>
              <a:rPr lang="en-US" dirty="0"/>
              <a:t>How do you think that properly handling (dividing) God’s Word makes us useful?</a:t>
            </a:r>
          </a:p>
          <a:p>
            <a:r>
              <a:rPr lang="en-US" dirty="0"/>
              <a:t>How do we </a:t>
            </a:r>
            <a:r>
              <a:rPr lang="en-US" i="1" dirty="0"/>
              <a:t>become</a:t>
            </a:r>
            <a:r>
              <a:rPr lang="en-US" dirty="0"/>
              <a:t> workmen approved by God?</a:t>
            </a:r>
          </a:p>
        </p:txBody>
      </p:sp>
    </p:spTree>
    <p:extLst>
      <p:ext uri="{BB962C8B-B14F-4D97-AF65-F5344CB8AC3E}">
        <p14:creationId xmlns:p14="http://schemas.microsoft.com/office/powerpoint/2010/main" val="258810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3A3CC-AC64-FE03-C6C4-3238E319C09A}"/>
              </a:ext>
            </a:extLst>
          </p:cNvPr>
          <p:cNvSpPr>
            <a:spLocks noGrp="1"/>
          </p:cNvSpPr>
          <p:nvPr>
            <p:ph type="title"/>
          </p:nvPr>
        </p:nvSpPr>
        <p:spPr>
          <a:xfrm>
            <a:off x="838200" y="365125"/>
            <a:ext cx="10713334" cy="1325563"/>
          </a:xfrm>
        </p:spPr>
        <p:txBody>
          <a:bodyPr/>
          <a:lstStyle/>
          <a:p>
            <a:pPr algn="l"/>
            <a:r>
              <a:rPr lang="en-US" dirty="0"/>
              <a:t>Listen for consequences of empty speech.</a:t>
            </a:r>
          </a:p>
        </p:txBody>
      </p:sp>
      <p:sp>
        <p:nvSpPr>
          <p:cNvPr id="3" name="Content Placeholder 2">
            <a:extLst>
              <a:ext uri="{FF2B5EF4-FFF2-40B4-BE49-F238E27FC236}">
                <a16:creationId xmlns:a16="http://schemas.microsoft.com/office/drawing/2014/main" id="{9AA55700-D5E6-1EED-E892-3126B0E29361}"/>
              </a:ext>
            </a:extLst>
          </p:cNvPr>
          <p:cNvSpPr>
            <a:spLocks noGrp="1"/>
          </p:cNvSpPr>
          <p:nvPr>
            <p:ph idx="1"/>
          </p:nvPr>
        </p:nvSpPr>
        <p:spPr>
          <a:xfrm>
            <a:off x="1235597" y="1883498"/>
            <a:ext cx="9918539" cy="4351338"/>
          </a:xfrm>
        </p:spPr>
        <p:txBody>
          <a:bodyPr/>
          <a:lstStyle/>
          <a:p>
            <a:pPr marL="0" indent="0" algn="ctr">
              <a:buNone/>
            </a:pPr>
            <a:r>
              <a:rPr lang="en-US" dirty="0"/>
              <a:t>2 Timothy 2:16-19 (NIV)   Avoid godless chatter, because those who indulge in it will become more and more ungodly. 17  Their teaching will spread like gangrene. Among them are Hymenaeus and </a:t>
            </a:r>
            <a:r>
              <a:rPr lang="en-US" dirty="0" err="1"/>
              <a:t>Philetus</a:t>
            </a:r>
            <a:r>
              <a:rPr lang="en-US" dirty="0"/>
              <a:t>, 18  who have wandered away from the truth. They say that</a:t>
            </a:r>
          </a:p>
        </p:txBody>
      </p:sp>
    </p:spTree>
    <p:extLst>
      <p:ext uri="{BB962C8B-B14F-4D97-AF65-F5344CB8AC3E}">
        <p14:creationId xmlns:p14="http://schemas.microsoft.com/office/powerpoint/2010/main" val="215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3A3CC-AC64-FE03-C6C4-3238E319C09A}"/>
              </a:ext>
            </a:extLst>
          </p:cNvPr>
          <p:cNvSpPr>
            <a:spLocks noGrp="1"/>
          </p:cNvSpPr>
          <p:nvPr>
            <p:ph type="title"/>
          </p:nvPr>
        </p:nvSpPr>
        <p:spPr>
          <a:xfrm>
            <a:off x="838200" y="365125"/>
            <a:ext cx="10713334" cy="1325563"/>
          </a:xfrm>
        </p:spPr>
        <p:txBody>
          <a:bodyPr/>
          <a:lstStyle/>
          <a:p>
            <a:pPr algn="l"/>
            <a:r>
              <a:rPr lang="en-US" dirty="0"/>
              <a:t>Listen for consequences of empty speech.</a:t>
            </a:r>
          </a:p>
        </p:txBody>
      </p:sp>
      <p:sp>
        <p:nvSpPr>
          <p:cNvPr id="3" name="Content Placeholder 2">
            <a:extLst>
              <a:ext uri="{FF2B5EF4-FFF2-40B4-BE49-F238E27FC236}">
                <a16:creationId xmlns:a16="http://schemas.microsoft.com/office/drawing/2014/main" id="{9AA55700-D5E6-1EED-E892-3126B0E29361}"/>
              </a:ext>
            </a:extLst>
          </p:cNvPr>
          <p:cNvSpPr>
            <a:spLocks noGrp="1"/>
          </p:cNvSpPr>
          <p:nvPr>
            <p:ph idx="1"/>
          </p:nvPr>
        </p:nvSpPr>
        <p:spPr>
          <a:xfrm>
            <a:off x="1235597" y="1848774"/>
            <a:ext cx="9918539" cy="4351338"/>
          </a:xfrm>
        </p:spPr>
        <p:txBody>
          <a:bodyPr/>
          <a:lstStyle/>
          <a:p>
            <a:pPr marL="0" indent="0" algn="ctr">
              <a:buNone/>
            </a:pPr>
            <a:r>
              <a:rPr lang="en-US" dirty="0"/>
              <a:t>the resurrection has already taken place, and they destroy the faith of some. 19  Nevertheless, God's solid foundation stands firm, sealed with this inscription: "The Lord knows those who are his," and, "Everyone who confesses the name of the Lord must turn away from wickedness."</a:t>
            </a:r>
          </a:p>
        </p:txBody>
      </p:sp>
      <p:pic>
        <p:nvPicPr>
          <p:cNvPr id="4" name="Picture 3">
            <a:extLst>
              <a:ext uri="{FF2B5EF4-FFF2-40B4-BE49-F238E27FC236}">
                <a16:creationId xmlns:a16="http://schemas.microsoft.com/office/drawing/2014/main" id="{6B667D25-179C-D02E-5800-6FDEA23D4C97}"/>
              </a:ext>
            </a:extLst>
          </p:cNvPr>
          <p:cNvPicPr>
            <a:picLocks noChangeAspect="1"/>
          </p:cNvPicPr>
          <p:nvPr/>
        </p:nvPicPr>
        <p:blipFill>
          <a:blip r:embed="rId2"/>
          <a:stretch>
            <a:fillRect/>
          </a:stretch>
        </p:blipFill>
        <p:spPr>
          <a:xfrm>
            <a:off x="4868673" y="5743960"/>
            <a:ext cx="2454654" cy="3751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702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47</TotalTime>
  <Words>866</Words>
  <Application>Microsoft Office PowerPoint</Application>
  <PresentationFormat>Widescreen</PresentationFormat>
  <Paragraphs>60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Study God’s Word</vt:lpstr>
      <vt:lpstr>Video Introduction</vt:lpstr>
      <vt:lpstr>Think about it …</vt:lpstr>
      <vt:lpstr>Listen for a warning and an exhortation.</vt:lpstr>
      <vt:lpstr>Diligent to Study God’s Word</vt:lpstr>
      <vt:lpstr>Diligent to Study God’s Word</vt:lpstr>
      <vt:lpstr>Diligent to Study God’s Word</vt:lpstr>
      <vt:lpstr>Listen for consequences of empty speech.</vt:lpstr>
      <vt:lpstr>Listen for consequences of empty speech.</vt:lpstr>
      <vt:lpstr>Grounded in Truth</vt:lpstr>
      <vt:lpstr>Grounded in Truth</vt:lpstr>
      <vt:lpstr>Listen for benefits of obeying biblical teaching.</vt:lpstr>
      <vt:lpstr>Listen for benefits of obeying biblical teaching.</vt:lpstr>
      <vt:lpstr>Listen for benefits of obeying biblical teaching.</vt:lpstr>
      <vt:lpstr>Benefit God’s Kingdom</vt:lpstr>
      <vt:lpstr>Benefit God’s Kingdom</vt:lpstr>
      <vt:lpstr>Application</vt:lpstr>
      <vt:lpstr>Application</vt:lpstr>
      <vt:lpstr>Application</vt:lpstr>
      <vt:lpstr>Family Activities</vt:lpstr>
      <vt:lpstr>Study God’s 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Armstrong</dc:creator>
  <cp:lastModifiedBy>Steve Armstrong</cp:lastModifiedBy>
  <cp:revision>2</cp:revision>
  <dcterms:created xsi:type="dcterms:W3CDTF">2022-10-14T14:29:34Z</dcterms:created>
  <dcterms:modified xsi:type="dcterms:W3CDTF">2022-10-14T15:16:57Z</dcterms:modified>
</cp:coreProperties>
</file>