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faje5aw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gskpamks"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Steadfast in Difficulties</a:t>
            </a:r>
          </a:p>
        </p:txBody>
      </p:sp>
      <p:sp>
        <p:nvSpPr>
          <p:cNvPr id="3" name="Subtitle 2"/>
          <p:cNvSpPr>
            <a:spLocks noGrp="1"/>
          </p:cNvSpPr>
          <p:nvPr>
            <p:ph type="subTitle" idx="1"/>
          </p:nvPr>
        </p:nvSpPr>
        <p:spPr>
          <a:xfrm>
            <a:off x="1524000" y="3776352"/>
            <a:ext cx="9144000" cy="1481447"/>
          </a:xfrm>
        </p:spPr>
        <p:txBody>
          <a:bodyPr/>
          <a:lstStyle/>
          <a:p>
            <a:r>
              <a:rPr lang="en-US" dirty="0"/>
              <a:t>June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7E80-69DE-4E31-9E39-F8B57DDAAAB9}"/>
              </a:ext>
            </a:extLst>
          </p:cNvPr>
          <p:cNvSpPr>
            <a:spLocks noGrp="1"/>
          </p:cNvSpPr>
          <p:nvPr>
            <p:ph type="title"/>
          </p:nvPr>
        </p:nvSpPr>
        <p:spPr/>
        <p:txBody>
          <a:bodyPr/>
          <a:lstStyle/>
          <a:p>
            <a:r>
              <a:rPr lang="en-US" dirty="0"/>
              <a:t>Faithfulness to Christ Wins</a:t>
            </a:r>
          </a:p>
        </p:txBody>
      </p:sp>
      <p:sp>
        <p:nvSpPr>
          <p:cNvPr id="3" name="Content Placeholder 2">
            <a:extLst>
              <a:ext uri="{FF2B5EF4-FFF2-40B4-BE49-F238E27FC236}">
                <a16:creationId xmlns:a16="http://schemas.microsoft.com/office/drawing/2014/main" id="{48EA5995-5FD2-459C-A3B6-8CB46E8A8016}"/>
              </a:ext>
            </a:extLst>
          </p:cNvPr>
          <p:cNvSpPr>
            <a:spLocks noGrp="1"/>
          </p:cNvSpPr>
          <p:nvPr>
            <p:ph idx="1"/>
          </p:nvPr>
        </p:nvSpPr>
        <p:spPr/>
        <p:txBody>
          <a:bodyPr/>
          <a:lstStyle/>
          <a:p>
            <a:r>
              <a:rPr lang="en-US" dirty="0"/>
              <a:t>To what length did He admonish them to go in facing tribulation?</a:t>
            </a:r>
          </a:p>
          <a:p>
            <a:r>
              <a:rPr lang="en-US" dirty="0"/>
              <a:t>What did He promise to give them? What do you think that means?</a:t>
            </a:r>
          </a:p>
          <a:p>
            <a:r>
              <a:rPr lang="en-US" dirty="0"/>
              <a:t>When has a difficult season strengthened your relationship with Christ? When have you seen believers overcome adversity through their faith? </a:t>
            </a:r>
          </a:p>
        </p:txBody>
      </p:sp>
    </p:spTree>
    <p:extLst>
      <p:ext uri="{BB962C8B-B14F-4D97-AF65-F5344CB8AC3E}">
        <p14:creationId xmlns:p14="http://schemas.microsoft.com/office/powerpoint/2010/main" val="16203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341-074B-40A7-BBF6-A14E54FCC1BA}"/>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15B90BE6-3C1B-4A3D-A621-0CF42FA4C1B1}"/>
              </a:ext>
            </a:extLst>
          </p:cNvPr>
          <p:cNvSpPr>
            <a:spLocks noGrp="1"/>
          </p:cNvSpPr>
          <p:nvPr>
            <p:ph idx="1"/>
          </p:nvPr>
        </p:nvSpPr>
        <p:spPr>
          <a:xfrm>
            <a:off x="1508864" y="1938359"/>
            <a:ext cx="9174271" cy="4351338"/>
          </a:xfrm>
        </p:spPr>
        <p:txBody>
          <a:bodyPr/>
          <a:lstStyle/>
          <a:p>
            <a:pPr marL="0" indent="0" algn="ctr">
              <a:buNone/>
            </a:pPr>
            <a:r>
              <a:rPr lang="en-US" dirty="0"/>
              <a:t>Revelation 2:11 (NIV)   He who has an ear, let him hear what the Spirit says to the churches. He who overcomes will not be hurt at all by the second death.</a:t>
            </a:r>
          </a:p>
        </p:txBody>
      </p:sp>
      <p:pic>
        <p:nvPicPr>
          <p:cNvPr id="4" name="Picture 3">
            <a:extLst>
              <a:ext uri="{FF2B5EF4-FFF2-40B4-BE49-F238E27FC236}">
                <a16:creationId xmlns:a16="http://schemas.microsoft.com/office/drawing/2014/main" id="{0D31A762-1934-496F-B7E2-9E6408E6D9D2}"/>
              </a:ext>
            </a:extLst>
          </p:cNvPr>
          <p:cNvPicPr>
            <a:picLocks noChangeAspect="1"/>
          </p:cNvPicPr>
          <p:nvPr/>
        </p:nvPicPr>
        <p:blipFill>
          <a:blip r:embed="rId2"/>
          <a:stretch>
            <a:fillRect/>
          </a:stretch>
        </p:blipFill>
        <p:spPr>
          <a:xfrm>
            <a:off x="4633807" y="4585291"/>
            <a:ext cx="2122720" cy="3048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89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668C-54B1-486A-97F0-401CC5AD3A02}"/>
              </a:ext>
            </a:extLst>
          </p:cNvPr>
          <p:cNvSpPr>
            <a:spLocks noGrp="1"/>
          </p:cNvSpPr>
          <p:nvPr>
            <p:ph type="title"/>
          </p:nvPr>
        </p:nvSpPr>
        <p:spPr/>
        <p:txBody>
          <a:bodyPr/>
          <a:lstStyle/>
          <a:p>
            <a:r>
              <a:rPr lang="en-US" dirty="0"/>
              <a:t>Life in Christ Overcomes Death</a:t>
            </a:r>
          </a:p>
        </p:txBody>
      </p:sp>
      <p:sp>
        <p:nvSpPr>
          <p:cNvPr id="3" name="Content Placeholder 2">
            <a:extLst>
              <a:ext uri="{FF2B5EF4-FFF2-40B4-BE49-F238E27FC236}">
                <a16:creationId xmlns:a16="http://schemas.microsoft.com/office/drawing/2014/main" id="{C8A90148-D3E3-41FA-B1F8-A247EB9DC39A}"/>
              </a:ext>
            </a:extLst>
          </p:cNvPr>
          <p:cNvSpPr>
            <a:spLocks noGrp="1"/>
          </p:cNvSpPr>
          <p:nvPr>
            <p:ph idx="1"/>
          </p:nvPr>
        </p:nvSpPr>
        <p:spPr/>
        <p:txBody>
          <a:bodyPr/>
          <a:lstStyle/>
          <a:p>
            <a:r>
              <a:rPr lang="en-US" dirty="0"/>
              <a:t>How can knowing that the Lord speaks to His people be an encouragement to faithful living in times of trial? </a:t>
            </a:r>
          </a:p>
          <a:p>
            <a:r>
              <a:rPr lang="en-US" dirty="0"/>
              <a:t>What is the promise given to those who persevere?</a:t>
            </a:r>
          </a:p>
          <a:p>
            <a:r>
              <a:rPr lang="en-US" dirty="0"/>
              <a:t>What are practical ways to reject fear and embrace God’s promises for the future? </a:t>
            </a:r>
          </a:p>
        </p:txBody>
      </p:sp>
    </p:spTree>
    <p:extLst>
      <p:ext uri="{BB962C8B-B14F-4D97-AF65-F5344CB8AC3E}">
        <p14:creationId xmlns:p14="http://schemas.microsoft.com/office/powerpoint/2010/main" val="29161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72FB-A52F-42BB-BB3E-3B7A1565F50A}"/>
              </a:ext>
            </a:extLst>
          </p:cNvPr>
          <p:cNvSpPr>
            <a:spLocks noGrp="1"/>
          </p:cNvSpPr>
          <p:nvPr>
            <p:ph type="title"/>
          </p:nvPr>
        </p:nvSpPr>
        <p:spPr/>
        <p:txBody>
          <a:bodyPr/>
          <a:lstStyle/>
          <a:p>
            <a:r>
              <a:rPr lang="en-US" dirty="0"/>
              <a:t>Life in Christ Overcomes Death</a:t>
            </a:r>
          </a:p>
        </p:txBody>
      </p:sp>
      <p:sp>
        <p:nvSpPr>
          <p:cNvPr id="3" name="Content Placeholder 2">
            <a:extLst>
              <a:ext uri="{FF2B5EF4-FFF2-40B4-BE49-F238E27FC236}">
                <a16:creationId xmlns:a16="http://schemas.microsoft.com/office/drawing/2014/main" id="{EE34393A-4D74-4502-8863-C008855E5C24}"/>
              </a:ext>
            </a:extLst>
          </p:cNvPr>
          <p:cNvSpPr>
            <a:spLocks noGrp="1"/>
          </p:cNvSpPr>
          <p:nvPr>
            <p:ph idx="1"/>
          </p:nvPr>
        </p:nvSpPr>
        <p:spPr/>
        <p:txBody>
          <a:bodyPr/>
          <a:lstStyle/>
          <a:p>
            <a:r>
              <a:rPr lang="en-US" dirty="0"/>
              <a:t>What are some ways might a church today be like the church at Smyrna? </a:t>
            </a:r>
          </a:p>
          <a:p>
            <a:r>
              <a:rPr lang="en-US" dirty="0"/>
              <a:t>What message would Jesus want to send us in those situations?</a:t>
            </a:r>
          </a:p>
          <a:p>
            <a:endParaRPr lang="en-US" dirty="0"/>
          </a:p>
        </p:txBody>
      </p:sp>
    </p:spTree>
    <p:extLst>
      <p:ext uri="{BB962C8B-B14F-4D97-AF65-F5344CB8AC3E}">
        <p14:creationId xmlns:p14="http://schemas.microsoft.com/office/powerpoint/2010/main" val="6266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1C80-04DA-4D39-8252-7EDADF4F521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29E72FD-FC2C-4455-AC46-57C12C135F42}"/>
              </a:ext>
            </a:extLst>
          </p:cNvPr>
          <p:cNvSpPr>
            <a:spLocks noGrp="1"/>
          </p:cNvSpPr>
          <p:nvPr>
            <p:ph idx="1"/>
          </p:nvPr>
        </p:nvSpPr>
        <p:spPr>
          <a:xfrm>
            <a:off x="838200" y="2091847"/>
            <a:ext cx="10515600" cy="4085116"/>
          </a:xfrm>
        </p:spPr>
        <p:txBody>
          <a:bodyPr/>
          <a:lstStyle/>
          <a:p>
            <a:r>
              <a:rPr lang="en-US" dirty="0"/>
              <a:t>Trust. </a:t>
            </a:r>
          </a:p>
          <a:p>
            <a:pPr lvl="1"/>
            <a:r>
              <a:rPr lang="en-US" dirty="0"/>
              <a:t>Christ tasted death for us so that we would not have to experience the second death. </a:t>
            </a:r>
          </a:p>
          <a:p>
            <a:pPr lvl="1"/>
            <a:r>
              <a:rPr lang="en-US" dirty="0"/>
              <a:t>Turn from your sin and trust Christ to save you. Look on the inside front cover of this book for more about committing your life to Christ</a:t>
            </a:r>
          </a:p>
          <a:p>
            <a:endParaRPr lang="en-US" dirty="0"/>
          </a:p>
        </p:txBody>
      </p:sp>
    </p:spTree>
    <p:extLst>
      <p:ext uri="{BB962C8B-B14F-4D97-AF65-F5344CB8AC3E}">
        <p14:creationId xmlns:p14="http://schemas.microsoft.com/office/powerpoint/2010/main" val="390771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C6DD-F04F-4B54-A534-29C6D3D644C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6A35C64-7054-4791-8B24-44A8776E687D}"/>
              </a:ext>
            </a:extLst>
          </p:cNvPr>
          <p:cNvSpPr>
            <a:spLocks noGrp="1"/>
          </p:cNvSpPr>
          <p:nvPr>
            <p:ph idx="1"/>
          </p:nvPr>
        </p:nvSpPr>
        <p:spPr>
          <a:xfrm>
            <a:off x="838200" y="2016689"/>
            <a:ext cx="10515600" cy="4160273"/>
          </a:xfrm>
        </p:spPr>
        <p:txBody>
          <a:bodyPr/>
          <a:lstStyle/>
          <a:p>
            <a:r>
              <a:rPr lang="en-US" dirty="0"/>
              <a:t>Thank. </a:t>
            </a:r>
          </a:p>
          <a:p>
            <a:pPr lvl="1"/>
            <a:r>
              <a:rPr lang="en-US" dirty="0"/>
              <a:t>Make a list of all the ways you are rich because of God’s grace in your life. </a:t>
            </a:r>
          </a:p>
          <a:p>
            <a:pPr lvl="1"/>
            <a:r>
              <a:rPr lang="en-US" dirty="0"/>
              <a:t>Spend time in prayer, thanking God for all the blessings He has given you.</a:t>
            </a:r>
          </a:p>
          <a:p>
            <a:endParaRPr lang="en-US" dirty="0"/>
          </a:p>
        </p:txBody>
      </p:sp>
    </p:spTree>
    <p:extLst>
      <p:ext uri="{BB962C8B-B14F-4D97-AF65-F5344CB8AC3E}">
        <p14:creationId xmlns:p14="http://schemas.microsoft.com/office/powerpoint/2010/main" val="102666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68CE-F7DB-4D01-855D-B82ED3FB83F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93E1DFC-E005-49C5-AA27-8B03B4862E4F}"/>
              </a:ext>
            </a:extLst>
          </p:cNvPr>
          <p:cNvSpPr>
            <a:spLocks noGrp="1"/>
          </p:cNvSpPr>
          <p:nvPr>
            <p:ph idx="1"/>
          </p:nvPr>
        </p:nvSpPr>
        <p:spPr>
          <a:xfrm>
            <a:off x="838200" y="1991637"/>
            <a:ext cx="10515600" cy="4185325"/>
          </a:xfrm>
        </p:spPr>
        <p:txBody>
          <a:bodyPr/>
          <a:lstStyle/>
          <a:p>
            <a:r>
              <a:rPr lang="en-US" dirty="0"/>
              <a:t>Encourage. </a:t>
            </a:r>
          </a:p>
          <a:p>
            <a:pPr lvl="1"/>
            <a:r>
              <a:rPr lang="en-US" dirty="0"/>
              <a:t>If you know someone who is struggling in their walk with Christ, encourage them to endure and stand strong in Christ. </a:t>
            </a:r>
          </a:p>
          <a:p>
            <a:pPr lvl="1"/>
            <a:r>
              <a:rPr lang="en-US" dirty="0"/>
              <a:t>Use your example of endurance in the face of difficulties to encourage their steadfastness. </a:t>
            </a:r>
          </a:p>
          <a:p>
            <a:endParaRPr lang="en-US" dirty="0"/>
          </a:p>
        </p:txBody>
      </p:sp>
    </p:spTree>
    <p:extLst>
      <p:ext uri="{BB962C8B-B14F-4D97-AF65-F5344CB8AC3E}">
        <p14:creationId xmlns:p14="http://schemas.microsoft.com/office/powerpoint/2010/main" val="148971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6F780-2AF9-4A98-8E8C-53C4441736C6}"/>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23CDA4AD-4B93-4085-AF76-329829FE1B74}"/>
              </a:ext>
            </a:extLst>
          </p:cNvPr>
          <p:cNvPicPr/>
          <p:nvPr/>
        </p:nvPicPr>
        <p:blipFill rotWithShape="1">
          <a:blip r:embed="rId2">
            <a:duotone>
              <a:prstClr val="black"/>
              <a:schemeClr val="accent4">
                <a:tint val="45000"/>
                <a:satMod val="400000"/>
              </a:schemeClr>
            </a:duotone>
          </a:blip>
          <a:srcRect l="3481" t="4060" r="2535" b="6540"/>
          <a:stretch/>
        </p:blipFill>
        <p:spPr>
          <a:xfrm>
            <a:off x="7277622" y="2169906"/>
            <a:ext cx="3909535" cy="2857501"/>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7" name="Picture 6" descr="A picture containing text, vector graphics&#10;&#10;Description automatically generated">
            <a:extLst>
              <a:ext uri="{FF2B5EF4-FFF2-40B4-BE49-F238E27FC236}">
                <a16:creationId xmlns:a16="http://schemas.microsoft.com/office/drawing/2014/main" id="{9197476B-1542-4447-B43D-1ABBC40EF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789" y="3343666"/>
            <a:ext cx="1724025" cy="2857500"/>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A990A4E2-2618-4338-BE52-43EA90122F5C}"/>
              </a:ext>
            </a:extLst>
          </p:cNvPr>
          <p:cNvSpPr/>
          <p:nvPr/>
        </p:nvSpPr>
        <p:spPr>
          <a:xfrm>
            <a:off x="3231714" y="1914915"/>
            <a:ext cx="4371583" cy="2857501"/>
          </a:xfrm>
          <a:prstGeom prst="wedgeRoundRectCallout">
            <a:avLst>
              <a:gd name="adj1" fmla="val -60830"/>
              <a:gd name="adj2" fmla="val 256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have reports of missing letters from this sign.  Informants suggest the letters can be determined from some obfuscated word clues.  We need concerned citizens to render the aid of </a:t>
            </a:r>
            <a:r>
              <a:rPr lang="en-US" dirty="0" err="1">
                <a:latin typeface="Comic Sans MS" panose="030F0702030302020204" pitchFamily="66" charset="0"/>
              </a:rPr>
              <a:t>disobfuscation</a:t>
            </a:r>
            <a:r>
              <a:rPr lang="en-US" dirty="0">
                <a:latin typeface="Comic Sans MS" panose="030F0702030302020204" pitchFamily="66" charset="0"/>
              </a:rPr>
              <a:t>.  Resources are available at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https://tinyurl.com/faje5awy</a:t>
            </a:r>
            <a:r>
              <a:rPr lang="en-US" dirty="0">
                <a:latin typeface="Comic Sans MS" panose="030F0702030302020204" pitchFamily="66" charset="0"/>
              </a:rPr>
              <a:t> </a:t>
            </a:r>
          </a:p>
        </p:txBody>
      </p:sp>
    </p:spTree>
    <p:extLst>
      <p:ext uri="{BB962C8B-B14F-4D97-AF65-F5344CB8AC3E}">
        <p14:creationId xmlns:p14="http://schemas.microsoft.com/office/powerpoint/2010/main" val="123052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Steadfast in Difficulties</a:t>
            </a:r>
          </a:p>
        </p:txBody>
      </p:sp>
      <p:sp>
        <p:nvSpPr>
          <p:cNvPr id="3" name="Subtitle 2"/>
          <p:cNvSpPr>
            <a:spLocks noGrp="1"/>
          </p:cNvSpPr>
          <p:nvPr>
            <p:ph type="subTitle" idx="1"/>
          </p:nvPr>
        </p:nvSpPr>
        <p:spPr>
          <a:xfrm>
            <a:off x="1524000" y="3776352"/>
            <a:ext cx="9144000" cy="1481447"/>
          </a:xfrm>
        </p:spPr>
        <p:txBody>
          <a:bodyPr/>
          <a:lstStyle/>
          <a:p>
            <a:r>
              <a:rPr lang="en-US" dirty="0"/>
              <a:t>June 13</a:t>
            </a:r>
          </a:p>
        </p:txBody>
      </p:sp>
    </p:spTree>
    <p:extLst>
      <p:ext uri="{BB962C8B-B14F-4D97-AF65-F5344CB8AC3E}">
        <p14:creationId xmlns:p14="http://schemas.microsoft.com/office/powerpoint/2010/main" val="9291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49C2E-5E6A-40DD-8209-63A14ECB6536}"/>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D80C6533-9862-4D9C-8265-B9812FB5B070}"/>
              </a:ext>
            </a:extLst>
          </p:cNvPr>
          <p:cNvGrpSpPr/>
          <p:nvPr/>
        </p:nvGrpSpPr>
        <p:grpSpPr>
          <a:xfrm>
            <a:off x="2849598" y="1793174"/>
            <a:ext cx="6492803" cy="4059196"/>
            <a:chOff x="2849598" y="1793174"/>
            <a:chExt cx="6492803" cy="4059196"/>
          </a:xfrm>
        </p:grpSpPr>
        <p:pic>
          <p:nvPicPr>
            <p:cNvPr id="6" name="Picture 5" descr="A picture containing text, nature, sunset&#10;&#10;Description automatically generated">
              <a:extLst>
                <a:ext uri="{FF2B5EF4-FFF2-40B4-BE49-F238E27FC236}">
                  <a16:creationId xmlns:a16="http://schemas.microsoft.com/office/drawing/2014/main" id="{55EA9597-1AA0-4A8C-9647-6BD60AFCB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2073729"/>
              <a:ext cx="5715000" cy="2971800"/>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993AE8F5-0FEB-41FA-85A4-8B33F5DD9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793174"/>
              <a:ext cx="6492803" cy="4059196"/>
            </a:xfrm>
            <a:prstGeom prst="rect">
              <a:avLst/>
            </a:prstGeom>
          </p:spPr>
        </p:pic>
      </p:grpSp>
      <p:sp>
        <p:nvSpPr>
          <p:cNvPr id="10" name="TextBox 9">
            <a:extLst>
              <a:ext uri="{FF2B5EF4-FFF2-40B4-BE49-F238E27FC236}">
                <a16:creationId xmlns:a16="http://schemas.microsoft.com/office/drawing/2014/main" id="{77A81FBC-538E-40A9-AD34-CD84690A5E11}"/>
              </a:ext>
            </a:extLst>
          </p:cNvPr>
          <p:cNvSpPr txBox="1"/>
          <p:nvPr/>
        </p:nvSpPr>
        <p:spPr>
          <a:xfrm>
            <a:off x="4025735" y="5937662"/>
            <a:ext cx="4037610" cy="369332"/>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415032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7ADD0-1437-483C-BD1B-06B86CE4F174}"/>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2904ECBD-2A93-4667-9942-539D377675F3}"/>
              </a:ext>
            </a:extLst>
          </p:cNvPr>
          <p:cNvSpPr>
            <a:spLocks noGrp="1"/>
          </p:cNvSpPr>
          <p:nvPr>
            <p:ph idx="1"/>
          </p:nvPr>
        </p:nvSpPr>
        <p:spPr/>
        <p:txBody>
          <a:bodyPr/>
          <a:lstStyle/>
          <a:p>
            <a:r>
              <a:rPr lang="en-US" dirty="0"/>
              <a:t>What are some fears you’ve had to overcome?</a:t>
            </a:r>
          </a:p>
          <a:p>
            <a:r>
              <a:rPr lang="en-US" dirty="0">
                <a:solidFill>
                  <a:srgbClr val="C00000"/>
                </a:solidFill>
              </a:rPr>
              <a:t>It’s probably good to have a healthy fear of some things.</a:t>
            </a:r>
          </a:p>
          <a:p>
            <a:pPr lvl="1"/>
            <a:r>
              <a:rPr lang="en-US" dirty="0">
                <a:solidFill>
                  <a:srgbClr val="C00000"/>
                </a:solidFill>
              </a:rPr>
              <a:t>For other things in life, we do need to learn to manage our fears </a:t>
            </a:r>
          </a:p>
          <a:p>
            <a:pPr lvl="1"/>
            <a:r>
              <a:rPr lang="en-US" dirty="0">
                <a:solidFill>
                  <a:srgbClr val="C00000"/>
                </a:solidFill>
              </a:rPr>
              <a:t>Ultimately, we need not fear life’s many difficulties because we are rich in God’s grace.</a:t>
            </a:r>
          </a:p>
          <a:p>
            <a:endParaRPr lang="en-US" dirty="0"/>
          </a:p>
        </p:txBody>
      </p:sp>
      <p:pic>
        <p:nvPicPr>
          <p:cNvPr id="6" name="Picture 5">
            <a:extLst>
              <a:ext uri="{FF2B5EF4-FFF2-40B4-BE49-F238E27FC236}">
                <a16:creationId xmlns:a16="http://schemas.microsoft.com/office/drawing/2014/main" id="{B252A3E8-CC7D-412A-B6FB-E63C7152A5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445" y="2885107"/>
            <a:ext cx="2629090" cy="1087786"/>
          </a:xfrm>
          <a:prstGeom prst="rect">
            <a:avLst/>
          </a:prstGeom>
          <a:ln>
            <a:noFill/>
          </a:ln>
          <a:effectLst>
            <a:outerShdw blurRad="292100" dist="139700" dir="2700000" algn="tl" rotWithShape="0">
              <a:srgbClr val="333333">
                <a:alpha val="65000"/>
              </a:srgbClr>
            </a:outerShdw>
          </a:effectLst>
        </p:spPr>
      </p:pic>
      <p:pic>
        <p:nvPicPr>
          <p:cNvPr id="1026" name="Picture 2" descr="roller coaster gif | Coaster art, Roller coaster gif, Roller coaster party">
            <a:extLst>
              <a:ext uri="{FF2B5EF4-FFF2-40B4-BE49-F238E27FC236}">
                <a16:creationId xmlns:a16="http://schemas.microsoft.com/office/drawing/2014/main" id="{837496A4-BEFD-46C8-8850-4328E14E5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465" y="3144121"/>
            <a:ext cx="2508472" cy="250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30D4C30-D36D-49A4-A46F-245B266DEC56}"/>
              </a:ext>
            </a:extLst>
          </p:cNvPr>
          <p:cNvPicPr>
            <a:picLocks noChangeAspect="1"/>
          </p:cNvPicPr>
          <p:nvPr/>
        </p:nvPicPr>
        <p:blipFill>
          <a:blip r:embed="rId4"/>
          <a:stretch>
            <a:fillRect/>
          </a:stretch>
        </p:blipFill>
        <p:spPr>
          <a:xfrm>
            <a:off x="4880886" y="2885107"/>
            <a:ext cx="2753764" cy="3291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1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4.375E-6 0.00718 C 0.00026 -0.00463 0.00183 -0.01597 0.00235 -0.01597 C 0.00547 -0.01597 0.00886 0.16551 0.00886 0.34722 C 0.00886 0.25556 0.01055 0.16551 0.01211 0.16551 C 0.01381 0.16551 0.01537 0.25694 0.01537 0.34722 C 0.01537 0.30208 0.01615 0.25556 0.01706 0.25556 C 0.01784 0.25556 0.01875 0.30069 0.01875 0.34722 C 0.01875 0.32384 0.01915 0.30208 0.01954 0.30208 C 0.01993 0.30208 0.02032 0.32523 0.02032 0.34722 C 0.02032 0.33542 0.02058 0.32384 0.02084 0.32384 C 0.02097 0.32384 0.02123 0.33565 0.02123 0.34722 C 0.02123 0.34144 0.02123 0.33542 0.02136 0.33542 C 0.02136 0.33657 0.02162 0.34097 0.02162 0.34722 C 0.02162 0.34398 0.02162 0.34144 0.02175 0.34144 C 0.02175 0.34282 0.02188 0.34444 0.02188 0.34722 C 0.02188 0.34583 0.02188 0.34398 0.02188 0.34282 C 0.02188 0.34282 0.02188 0.34398 0.02188 0.34583 C 0.02201 0.34583 0.02201 0.34444 0.02201 0.34282 C 0.02227 0.34282 0.02227 0.34398 0.02227 0.34583 " pathEditMode="relative" rAng="0" ptsTypes="AAAAAAAAAAAAAAAAAAA">
                                      <p:cBhvr>
                                        <p:cTn id="6" dur="7000" fill="hold"/>
                                        <p:tgtEl>
                                          <p:spTgt spid="6"/>
                                        </p:tgtEl>
                                        <p:attrNameLst>
                                          <p:attrName>ppt_x</p:attrName>
                                          <p:attrName>ppt_y</p:attrName>
                                        </p:attrNameLst>
                                      </p:cBhvr>
                                      <p:rCtr x="1107" y="1583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DE3F-4BAC-4DDF-B2F7-338A40249089}"/>
              </a:ext>
            </a:extLst>
          </p:cNvPr>
          <p:cNvSpPr>
            <a:spLocks noGrp="1"/>
          </p:cNvSpPr>
          <p:nvPr>
            <p:ph type="title"/>
          </p:nvPr>
        </p:nvSpPr>
        <p:spPr/>
        <p:txBody>
          <a:bodyPr/>
          <a:lstStyle/>
          <a:p>
            <a:pPr algn="l"/>
            <a:r>
              <a:rPr lang="en-US" dirty="0"/>
              <a:t>Listen for a commendation.</a:t>
            </a:r>
          </a:p>
        </p:txBody>
      </p:sp>
      <p:sp>
        <p:nvSpPr>
          <p:cNvPr id="3" name="Content Placeholder 2">
            <a:extLst>
              <a:ext uri="{FF2B5EF4-FFF2-40B4-BE49-F238E27FC236}">
                <a16:creationId xmlns:a16="http://schemas.microsoft.com/office/drawing/2014/main" id="{5709731D-1B32-4E42-9923-C050479A64E0}"/>
              </a:ext>
            </a:extLst>
          </p:cNvPr>
          <p:cNvSpPr>
            <a:spLocks noGrp="1"/>
          </p:cNvSpPr>
          <p:nvPr>
            <p:ph idx="1"/>
          </p:nvPr>
        </p:nvSpPr>
        <p:spPr/>
        <p:txBody>
          <a:bodyPr/>
          <a:lstStyle/>
          <a:p>
            <a:pPr marL="0" indent="0" algn="ctr">
              <a:buNone/>
            </a:pPr>
            <a:r>
              <a:rPr lang="en-US" dirty="0"/>
              <a:t>Revelation 2:8-9 (NIV)  "To the angel of the church in Smyrna write: These are the words of him who is the First and the Last, who died and came to life again.  9  I know your afflictions and your poverty--yet you are rich! I know the slander of those who say they are Jews and are not, but are a synagogue of Satan.</a:t>
            </a:r>
          </a:p>
        </p:txBody>
      </p:sp>
      <p:pic>
        <p:nvPicPr>
          <p:cNvPr id="5" name="Picture 4">
            <a:extLst>
              <a:ext uri="{FF2B5EF4-FFF2-40B4-BE49-F238E27FC236}">
                <a16:creationId xmlns:a16="http://schemas.microsoft.com/office/drawing/2014/main" id="{DBCF9CCA-D4A9-460C-9EB4-E8A7AA299FD9}"/>
              </a:ext>
            </a:extLst>
          </p:cNvPr>
          <p:cNvPicPr>
            <a:picLocks noChangeAspect="1"/>
          </p:cNvPicPr>
          <p:nvPr/>
        </p:nvPicPr>
        <p:blipFill>
          <a:blip r:embed="rId2"/>
          <a:stretch>
            <a:fillRect/>
          </a:stretch>
        </p:blipFill>
        <p:spPr>
          <a:xfrm>
            <a:off x="5034640" y="5687582"/>
            <a:ext cx="2122720" cy="3048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41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FAC8-757D-4624-9BC2-58BDC51DBA39}"/>
              </a:ext>
            </a:extLst>
          </p:cNvPr>
          <p:cNvSpPr>
            <a:spLocks noGrp="1"/>
          </p:cNvSpPr>
          <p:nvPr>
            <p:ph type="title"/>
          </p:nvPr>
        </p:nvSpPr>
        <p:spPr/>
        <p:txBody>
          <a:bodyPr/>
          <a:lstStyle/>
          <a:p>
            <a:r>
              <a:rPr lang="en-US" dirty="0"/>
              <a:t>God and His Blessings are Greater</a:t>
            </a:r>
          </a:p>
        </p:txBody>
      </p:sp>
      <p:sp>
        <p:nvSpPr>
          <p:cNvPr id="3" name="Content Placeholder 2">
            <a:extLst>
              <a:ext uri="{FF2B5EF4-FFF2-40B4-BE49-F238E27FC236}">
                <a16:creationId xmlns:a16="http://schemas.microsoft.com/office/drawing/2014/main" id="{B6DA1ACD-AA3E-4B15-AAD0-DC053522E3EB}"/>
              </a:ext>
            </a:extLst>
          </p:cNvPr>
          <p:cNvSpPr>
            <a:spLocks noGrp="1"/>
          </p:cNvSpPr>
          <p:nvPr>
            <p:ph idx="1"/>
          </p:nvPr>
        </p:nvSpPr>
        <p:spPr/>
        <p:txBody>
          <a:bodyPr/>
          <a:lstStyle/>
          <a:p>
            <a:r>
              <a:rPr lang="en-US" dirty="0"/>
              <a:t>The recipient of the message is “the angle of the church in Smyrna.” What is a </a:t>
            </a:r>
            <a:r>
              <a:rPr lang="en-US" i="1" dirty="0"/>
              <a:t>church</a:t>
            </a:r>
            <a:r>
              <a:rPr lang="en-US" dirty="0"/>
              <a:t> in the most basic sense? </a:t>
            </a:r>
          </a:p>
          <a:p>
            <a:r>
              <a:rPr lang="en-US" dirty="0"/>
              <a:t>How did Christ Jesus identify Himself to this assembly of believers? </a:t>
            </a:r>
          </a:p>
          <a:p>
            <a:r>
              <a:rPr lang="en-US" dirty="0"/>
              <a:t>What is significant about the title Christ gave Himself ("the First and the Last, who died and came to life again")? </a:t>
            </a:r>
          </a:p>
        </p:txBody>
      </p:sp>
    </p:spTree>
    <p:extLst>
      <p:ext uri="{BB962C8B-B14F-4D97-AF65-F5344CB8AC3E}">
        <p14:creationId xmlns:p14="http://schemas.microsoft.com/office/powerpoint/2010/main" val="16243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D655-14C4-4778-8E28-7FBC2AF56440}"/>
              </a:ext>
            </a:extLst>
          </p:cNvPr>
          <p:cNvSpPr>
            <a:spLocks noGrp="1"/>
          </p:cNvSpPr>
          <p:nvPr>
            <p:ph type="title"/>
          </p:nvPr>
        </p:nvSpPr>
        <p:spPr/>
        <p:txBody>
          <a:bodyPr/>
          <a:lstStyle/>
          <a:p>
            <a:r>
              <a:rPr lang="en-US" dirty="0"/>
              <a:t>God and His Blessings are Greater</a:t>
            </a:r>
          </a:p>
        </p:txBody>
      </p:sp>
      <p:sp>
        <p:nvSpPr>
          <p:cNvPr id="3" name="Content Placeholder 2">
            <a:extLst>
              <a:ext uri="{FF2B5EF4-FFF2-40B4-BE49-F238E27FC236}">
                <a16:creationId xmlns:a16="http://schemas.microsoft.com/office/drawing/2014/main" id="{B51D96E2-8D17-4EFC-B501-0F5921CFD3AD}"/>
              </a:ext>
            </a:extLst>
          </p:cNvPr>
          <p:cNvSpPr>
            <a:spLocks noGrp="1"/>
          </p:cNvSpPr>
          <p:nvPr>
            <p:ph idx="1"/>
          </p:nvPr>
        </p:nvSpPr>
        <p:spPr/>
        <p:txBody>
          <a:bodyPr/>
          <a:lstStyle/>
          <a:p>
            <a:r>
              <a:rPr lang="en-US" dirty="0"/>
              <a:t>What did He know about them?</a:t>
            </a:r>
          </a:p>
          <a:p>
            <a:r>
              <a:rPr lang="en-US" dirty="0"/>
              <a:t>In what way could it be said the church at Smyrna was rich even though the people were poor?  How can a person in poverty be considered rich?</a:t>
            </a:r>
          </a:p>
          <a:p>
            <a:r>
              <a:rPr lang="en-US" dirty="0"/>
              <a:t>What riches have you experienced because of your relationship with Christ? </a:t>
            </a:r>
          </a:p>
        </p:txBody>
      </p:sp>
    </p:spTree>
    <p:extLst>
      <p:ext uri="{BB962C8B-B14F-4D97-AF65-F5344CB8AC3E}">
        <p14:creationId xmlns:p14="http://schemas.microsoft.com/office/powerpoint/2010/main" val="41221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2691-0BE3-489A-858A-347D6782ECE8}"/>
              </a:ext>
            </a:extLst>
          </p:cNvPr>
          <p:cNvSpPr>
            <a:spLocks noGrp="1"/>
          </p:cNvSpPr>
          <p:nvPr>
            <p:ph type="title"/>
          </p:nvPr>
        </p:nvSpPr>
        <p:spPr/>
        <p:txBody>
          <a:bodyPr/>
          <a:lstStyle/>
          <a:p>
            <a:r>
              <a:rPr lang="en-US" dirty="0"/>
              <a:t>God and His Blessings are Greater</a:t>
            </a:r>
          </a:p>
        </p:txBody>
      </p:sp>
      <p:sp>
        <p:nvSpPr>
          <p:cNvPr id="3" name="Content Placeholder 2">
            <a:extLst>
              <a:ext uri="{FF2B5EF4-FFF2-40B4-BE49-F238E27FC236}">
                <a16:creationId xmlns:a16="http://schemas.microsoft.com/office/drawing/2014/main" id="{E7C49268-E8D9-4AAA-AB73-EA3AAE238E9F}"/>
              </a:ext>
            </a:extLst>
          </p:cNvPr>
          <p:cNvSpPr>
            <a:spLocks noGrp="1"/>
          </p:cNvSpPr>
          <p:nvPr>
            <p:ph idx="1"/>
          </p:nvPr>
        </p:nvSpPr>
        <p:spPr/>
        <p:txBody>
          <a:bodyPr/>
          <a:lstStyle/>
          <a:p>
            <a:r>
              <a:rPr lang="en-US" dirty="0"/>
              <a:t>Who were their opponents and accusers? How did the Lord characterize those who persecuted and blasphemed,  those who were faithful to Him?</a:t>
            </a:r>
          </a:p>
          <a:p>
            <a:r>
              <a:rPr lang="en-US" dirty="0"/>
              <a:t>How would it change things to realize that Jesus knows your situation?</a:t>
            </a:r>
          </a:p>
        </p:txBody>
      </p:sp>
    </p:spTree>
    <p:extLst>
      <p:ext uri="{BB962C8B-B14F-4D97-AF65-F5344CB8AC3E}">
        <p14:creationId xmlns:p14="http://schemas.microsoft.com/office/powerpoint/2010/main" val="17294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DEEB-C876-4CA2-839C-EEAE7CC13128}"/>
              </a:ext>
            </a:extLst>
          </p:cNvPr>
          <p:cNvSpPr>
            <a:spLocks noGrp="1"/>
          </p:cNvSpPr>
          <p:nvPr>
            <p:ph type="title"/>
          </p:nvPr>
        </p:nvSpPr>
        <p:spPr/>
        <p:txBody>
          <a:bodyPr/>
          <a:lstStyle/>
          <a:p>
            <a:pPr algn="l"/>
            <a:r>
              <a:rPr lang="en-US" dirty="0"/>
              <a:t>Listen for a promise and encouragement.</a:t>
            </a:r>
          </a:p>
        </p:txBody>
      </p:sp>
      <p:sp>
        <p:nvSpPr>
          <p:cNvPr id="3" name="Content Placeholder 2">
            <a:extLst>
              <a:ext uri="{FF2B5EF4-FFF2-40B4-BE49-F238E27FC236}">
                <a16:creationId xmlns:a16="http://schemas.microsoft.com/office/drawing/2014/main" id="{CCE19D6C-35D4-4254-9632-C008C6340441}"/>
              </a:ext>
            </a:extLst>
          </p:cNvPr>
          <p:cNvSpPr>
            <a:spLocks noGrp="1"/>
          </p:cNvSpPr>
          <p:nvPr>
            <p:ph idx="1"/>
          </p:nvPr>
        </p:nvSpPr>
        <p:spPr>
          <a:xfrm>
            <a:off x="1483812" y="1788047"/>
            <a:ext cx="9224375" cy="4351338"/>
          </a:xfrm>
        </p:spPr>
        <p:txBody>
          <a:bodyPr/>
          <a:lstStyle/>
          <a:p>
            <a:pPr marL="0" indent="0" algn="ctr">
              <a:buNone/>
            </a:pPr>
            <a:r>
              <a:rPr lang="en-US" dirty="0"/>
              <a:t>Revelation 2:10 (NIV)   Do not be afraid of what you are about to suffer. I tell you, the devil will put some of you in prison to test you, and you will suffer persecution for ten days. Be faithful, even to the point of death, and I will give you the crown of life. </a:t>
            </a:r>
          </a:p>
        </p:txBody>
      </p:sp>
      <p:pic>
        <p:nvPicPr>
          <p:cNvPr id="4" name="Picture 3">
            <a:extLst>
              <a:ext uri="{FF2B5EF4-FFF2-40B4-BE49-F238E27FC236}">
                <a16:creationId xmlns:a16="http://schemas.microsoft.com/office/drawing/2014/main" id="{71939564-F349-46FA-8114-059C81CC4D88}"/>
              </a:ext>
            </a:extLst>
          </p:cNvPr>
          <p:cNvPicPr>
            <a:picLocks noChangeAspect="1"/>
          </p:cNvPicPr>
          <p:nvPr/>
        </p:nvPicPr>
        <p:blipFill>
          <a:blip r:embed="rId2"/>
          <a:stretch>
            <a:fillRect/>
          </a:stretch>
        </p:blipFill>
        <p:spPr>
          <a:xfrm>
            <a:off x="5034639" y="5412009"/>
            <a:ext cx="2122720" cy="3048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68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9331-322C-4532-BB2D-3874E2B50ABF}"/>
              </a:ext>
            </a:extLst>
          </p:cNvPr>
          <p:cNvSpPr>
            <a:spLocks noGrp="1"/>
          </p:cNvSpPr>
          <p:nvPr>
            <p:ph type="title"/>
          </p:nvPr>
        </p:nvSpPr>
        <p:spPr/>
        <p:txBody>
          <a:bodyPr/>
          <a:lstStyle/>
          <a:p>
            <a:r>
              <a:rPr lang="en-US" dirty="0"/>
              <a:t>Faithfulness to Christ Wins</a:t>
            </a:r>
          </a:p>
        </p:txBody>
      </p:sp>
      <p:sp>
        <p:nvSpPr>
          <p:cNvPr id="3" name="Content Placeholder 2">
            <a:extLst>
              <a:ext uri="{FF2B5EF4-FFF2-40B4-BE49-F238E27FC236}">
                <a16:creationId xmlns:a16="http://schemas.microsoft.com/office/drawing/2014/main" id="{5B98D4AE-6CD8-4476-866C-5F2DA46D2301}"/>
              </a:ext>
            </a:extLst>
          </p:cNvPr>
          <p:cNvSpPr>
            <a:spLocks noGrp="1"/>
          </p:cNvSpPr>
          <p:nvPr>
            <p:ph idx="1"/>
          </p:nvPr>
        </p:nvSpPr>
        <p:spPr/>
        <p:txBody>
          <a:bodyPr/>
          <a:lstStyle/>
          <a:p>
            <a:r>
              <a:rPr lang="en-US" dirty="0"/>
              <a:t>Of what did He warn them? </a:t>
            </a:r>
          </a:p>
          <a:p>
            <a:r>
              <a:rPr lang="en-US" dirty="0"/>
              <a:t>In your view, which is worse—physical or verbal persecution? Why?</a:t>
            </a:r>
          </a:p>
        </p:txBody>
      </p:sp>
      <p:graphicFrame>
        <p:nvGraphicFramePr>
          <p:cNvPr id="4" name="Table 4">
            <a:extLst>
              <a:ext uri="{FF2B5EF4-FFF2-40B4-BE49-F238E27FC236}">
                <a16:creationId xmlns:a16="http://schemas.microsoft.com/office/drawing/2014/main" id="{76CF6539-8874-4556-A046-5B2BE19F808D}"/>
              </a:ext>
            </a:extLst>
          </p:cNvPr>
          <p:cNvGraphicFramePr>
            <a:graphicFrameLocks noGrp="1"/>
          </p:cNvGraphicFramePr>
          <p:nvPr>
            <p:extLst>
              <p:ext uri="{D42A27DB-BD31-4B8C-83A1-F6EECF244321}">
                <p14:modId xmlns:p14="http://schemas.microsoft.com/office/powerpoint/2010/main" val="1261963528"/>
              </p:ext>
            </p:extLst>
          </p:nvPr>
        </p:nvGraphicFramePr>
        <p:xfrm>
          <a:off x="1130125" y="3863698"/>
          <a:ext cx="10105722" cy="1463040"/>
        </p:xfrm>
        <a:graphic>
          <a:graphicData uri="http://schemas.openxmlformats.org/drawingml/2006/table">
            <a:tbl>
              <a:tblPr firstRow="1" bandRow="1">
                <a:tableStyleId>{5C22544A-7EE6-4342-B048-85BDC9FD1C3A}</a:tableStyleId>
              </a:tblPr>
              <a:tblGrid>
                <a:gridCol w="5052861">
                  <a:extLst>
                    <a:ext uri="{9D8B030D-6E8A-4147-A177-3AD203B41FA5}">
                      <a16:colId xmlns:a16="http://schemas.microsoft.com/office/drawing/2014/main" val="1672603732"/>
                    </a:ext>
                  </a:extLst>
                </a:gridCol>
                <a:gridCol w="5052861">
                  <a:extLst>
                    <a:ext uri="{9D8B030D-6E8A-4147-A177-3AD203B41FA5}">
                      <a16:colId xmlns:a16="http://schemas.microsoft.com/office/drawing/2014/main" val="691351494"/>
                    </a:ext>
                  </a:extLst>
                </a:gridCol>
              </a:tblGrid>
              <a:tr h="370840">
                <a:tc>
                  <a:txBody>
                    <a:bodyPr/>
                    <a:lstStyle/>
                    <a:p>
                      <a:pPr algn="ctr"/>
                      <a:r>
                        <a:rPr lang="en-US" sz="2800" dirty="0"/>
                        <a:t>Physical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Verbal Persecution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19549"/>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128971"/>
                  </a:ext>
                </a:extLst>
              </a:tr>
            </a:tbl>
          </a:graphicData>
        </a:graphic>
      </p:graphicFrame>
    </p:spTree>
    <p:extLst>
      <p:ext uri="{BB962C8B-B14F-4D97-AF65-F5344CB8AC3E}">
        <p14:creationId xmlns:p14="http://schemas.microsoft.com/office/powerpoint/2010/main" val="38204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72</TotalTime>
  <Words>768</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Steadfast in Difficulties</vt:lpstr>
      <vt:lpstr>Video Introduction</vt:lpstr>
      <vt:lpstr>Be honest, now …</vt:lpstr>
      <vt:lpstr>Listen for a commendation.</vt:lpstr>
      <vt:lpstr>God and His Blessings are Greater</vt:lpstr>
      <vt:lpstr>God and His Blessings are Greater</vt:lpstr>
      <vt:lpstr>God and His Blessings are Greater</vt:lpstr>
      <vt:lpstr>Listen for a promise and encouragement.</vt:lpstr>
      <vt:lpstr>Faithfulness to Christ Wins</vt:lpstr>
      <vt:lpstr>Faithfulness to Christ Wins</vt:lpstr>
      <vt:lpstr>Listen for a promise.</vt:lpstr>
      <vt:lpstr>Life in Christ Overcomes Death</vt:lpstr>
      <vt:lpstr>Life in Christ Overcomes Death</vt:lpstr>
      <vt:lpstr>Application</vt:lpstr>
      <vt:lpstr>Application</vt:lpstr>
      <vt:lpstr>Application</vt:lpstr>
      <vt:lpstr>Family Activities</vt:lpstr>
      <vt:lpstr>Steadfast in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Steadfast in Difficulties</dc:title>
  <dc:creator>Armstrong, Stephen (General Math and Science)</dc:creator>
  <cp:lastModifiedBy>Armstrong, Stephen (General Math and Science)</cp:lastModifiedBy>
  <cp:revision>7</cp:revision>
  <dcterms:created xsi:type="dcterms:W3CDTF">2021-05-28T13:03:36Z</dcterms:created>
  <dcterms:modified xsi:type="dcterms:W3CDTF">2021-05-28T14:15:59Z</dcterms:modified>
</cp:coreProperties>
</file>