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80" d="100"/>
          <a:sy n="80" d="100"/>
        </p:scale>
        <p:origin x="12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9f6q43mg"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tinyurl.com/k92befju"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Stay Prepared and Ready</a:t>
            </a:r>
          </a:p>
        </p:txBody>
      </p:sp>
      <p:sp>
        <p:nvSpPr>
          <p:cNvPr id="3" name="Subtitle 2"/>
          <p:cNvSpPr>
            <a:spLocks noGrp="1"/>
          </p:cNvSpPr>
          <p:nvPr>
            <p:ph type="subTitle" idx="1"/>
          </p:nvPr>
        </p:nvSpPr>
        <p:spPr>
          <a:xfrm>
            <a:off x="1524000" y="3924300"/>
            <a:ext cx="9144000" cy="1333500"/>
          </a:xfrm>
        </p:spPr>
        <p:txBody>
          <a:bodyPr/>
          <a:lstStyle/>
          <a:p>
            <a:r>
              <a:rPr lang="en-US" dirty="0"/>
              <a:t>May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CD7E-20FE-0BEB-D230-575AD5BF595F}"/>
              </a:ext>
            </a:extLst>
          </p:cNvPr>
          <p:cNvSpPr>
            <a:spLocks noGrp="1"/>
          </p:cNvSpPr>
          <p:nvPr>
            <p:ph type="title"/>
          </p:nvPr>
        </p:nvSpPr>
        <p:spPr/>
        <p:txBody>
          <a:bodyPr/>
          <a:lstStyle/>
          <a:p>
            <a:pPr algn="l"/>
            <a:r>
              <a:rPr lang="en-US" dirty="0"/>
              <a:t>Listen for the bridesmaids’ problem.</a:t>
            </a:r>
          </a:p>
        </p:txBody>
      </p:sp>
      <p:sp>
        <p:nvSpPr>
          <p:cNvPr id="3" name="Content Placeholder 2">
            <a:extLst>
              <a:ext uri="{FF2B5EF4-FFF2-40B4-BE49-F238E27FC236}">
                <a16:creationId xmlns:a16="http://schemas.microsoft.com/office/drawing/2014/main" id="{06F6E7A1-049E-54D7-F6DA-FCC39E0BAB71}"/>
              </a:ext>
            </a:extLst>
          </p:cNvPr>
          <p:cNvSpPr>
            <a:spLocks noGrp="1"/>
          </p:cNvSpPr>
          <p:nvPr>
            <p:ph idx="1"/>
          </p:nvPr>
        </p:nvSpPr>
        <p:spPr>
          <a:xfrm>
            <a:off x="1628273" y="1921878"/>
            <a:ext cx="8935453" cy="4351338"/>
          </a:xfrm>
        </p:spPr>
        <p:txBody>
          <a:bodyPr/>
          <a:lstStyle/>
          <a:p>
            <a:pPr marL="0" indent="0" algn="ctr">
              <a:buNone/>
            </a:pPr>
            <a:r>
              <a:rPr lang="en-US" dirty="0"/>
              <a:t>'Give us some of your oil; our lamps are going out.' 9  'No,' they replied, 'there may not be enough for both us and you. Instead, go to those who sell oil and buy some for yourselves.'</a:t>
            </a:r>
          </a:p>
        </p:txBody>
      </p:sp>
      <p:pic>
        <p:nvPicPr>
          <p:cNvPr id="4" name="Picture 3">
            <a:extLst>
              <a:ext uri="{FF2B5EF4-FFF2-40B4-BE49-F238E27FC236}">
                <a16:creationId xmlns:a16="http://schemas.microsoft.com/office/drawing/2014/main" id="{ECC3CCEC-356C-E7CA-775B-7F845A0316A7}"/>
              </a:ext>
            </a:extLst>
          </p:cNvPr>
          <p:cNvPicPr>
            <a:picLocks noChangeAspect="1"/>
          </p:cNvPicPr>
          <p:nvPr/>
        </p:nvPicPr>
        <p:blipFill>
          <a:blip r:embed="rId2"/>
          <a:stretch>
            <a:fillRect/>
          </a:stretch>
        </p:blipFill>
        <p:spPr>
          <a:xfrm>
            <a:off x="5068888" y="5107672"/>
            <a:ext cx="2054224" cy="3185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801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BC42-35D5-D427-BA9A-5271E9BAFD0F}"/>
              </a:ext>
            </a:extLst>
          </p:cNvPr>
          <p:cNvSpPr>
            <a:spLocks noGrp="1"/>
          </p:cNvSpPr>
          <p:nvPr>
            <p:ph type="title"/>
          </p:nvPr>
        </p:nvSpPr>
        <p:spPr/>
        <p:txBody>
          <a:bodyPr/>
          <a:lstStyle/>
          <a:p>
            <a:r>
              <a:rPr lang="en-US" dirty="0"/>
              <a:t>Personal Responsibility to Prepare</a:t>
            </a:r>
          </a:p>
        </p:txBody>
      </p:sp>
      <p:sp>
        <p:nvSpPr>
          <p:cNvPr id="3" name="Content Placeholder 2">
            <a:extLst>
              <a:ext uri="{FF2B5EF4-FFF2-40B4-BE49-F238E27FC236}">
                <a16:creationId xmlns:a16="http://schemas.microsoft.com/office/drawing/2014/main" id="{A97B27D9-E7F8-ECF1-95E2-8678A8C114FD}"/>
              </a:ext>
            </a:extLst>
          </p:cNvPr>
          <p:cNvSpPr>
            <a:spLocks noGrp="1"/>
          </p:cNvSpPr>
          <p:nvPr>
            <p:ph idx="1"/>
          </p:nvPr>
        </p:nvSpPr>
        <p:spPr/>
        <p:txBody>
          <a:bodyPr/>
          <a:lstStyle/>
          <a:p>
            <a:r>
              <a:rPr lang="en-US" dirty="0"/>
              <a:t>What announcement awakened the maidens from their sleep? </a:t>
            </a:r>
          </a:p>
          <a:p>
            <a:r>
              <a:rPr lang="en-US" dirty="0"/>
              <a:t>In what way did the foolishness of the five catch up to them? </a:t>
            </a:r>
          </a:p>
          <a:p>
            <a:r>
              <a:rPr lang="en-US" dirty="0"/>
              <a:t>Why did the five wise maidens refuse them? </a:t>
            </a:r>
          </a:p>
          <a:p>
            <a:r>
              <a:rPr lang="en-US" dirty="0"/>
              <a:t>What do these verses teach us about the need for individual readiness?</a:t>
            </a:r>
          </a:p>
        </p:txBody>
      </p:sp>
    </p:spTree>
    <p:extLst>
      <p:ext uri="{BB962C8B-B14F-4D97-AF65-F5344CB8AC3E}">
        <p14:creationId xmlns:p14="http://schemas.microsoft.com/office/powerpoint/2010/main" val="9924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5F6D-B8B4-EC82-33CD-C79EF165A878}"/>
              </a:ext>
            </a:extLst>
          </p:cNvPr>
          <p:cNvSpPr>
            <a:spLocks noGrp="1"/>
          </p:cNvSpPr>
          <p:nvPr>
            <p:ph type="title"/>
          </p:nvPr>
        </p:nvSpPr>
        <p:spPr/>
        <p:txBody>
          <a:bodyPr/>
          <a:lstStyle/>
          <a:p>
            <a:r>
              <a:rPr lang="en-US" dirty="0"/>
              <a:t>Personal Responsibility to Prepare</a:t>
            </a:r>
          </a:p>
        </p:txBody>
      </p:sp>
      <p:sp>
        <p:nvSpPr>
          <p:cNvPr id="3" name="Content Placeholder 2">
            <a:extLst>
              <a:ext uri="{FF2B5EF4-FFF2-40B4-BE49-F238E27FC236}">
                <a16:creationId xmlns:a16="http://schemas.microsoft.com/office/drawing/2014/main" id="{75D0D294-D730-9A41-3C97-CF1FB31FA596}"/>
              </a:ext>
            </a:extLst>
          </p:cNvPr>
          <p:cNvSpPr>
            <a:spLocks noGrp="1"/>
          </p:cNvSpPr>
          <p:nvPr>
            <p:ph idx="1"/>
          </p:nvPr>
        </p:nvSpPr>
        <p:spPr/>
        <p:txBody>
          <a:bodyPr/>
          <a:lstStyle/>
          <a:p>
            <a:r>
              <a:rPr lang="en-US" dirty="0"/>
              <a:t>What are our personal responsibilities when it comes to preparing for Christ’s return? </a:t>
            </a:r>
          </a:p>
          <a:p>
            <a:r>
              <a:rPr lang="en-US" dirty="0"/>
              <a:t>What are the possible consequences of putting off thinking about Christ and spiritual growth until later? </a:t>
            </a:r>
          </a:p>
        </p:txBody>
      </p:sp>
    </p:spTree>
    <p:extLst>
      <p:ext uri="{BB962C8B-B14F-4D97-AF65-F5344CB8AC3E}">
        <p14:creationId xmlns:p14="http://schemas.microsoft.com/office/powerpoint/2010/main" val="20951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9A67-7524-B394-03C5-410C8767CE31}"/>
              </a:ext>
            </a:extLst>
          </p:cNvPr>
          <p:cNvSpPr>
            <a:spLocks noGrp="1"/>
          </p:cNvSpPr>
          <p:nvPr>
            <p:ph type="title"/>
          </p:nvPr>
        </p:nvSpPr>
        <p:spPr/>
        <p:txBody>
          <a:bodyPr/>
          <a:lstStyle/>
          <a:p>
            <a:pPr algn="l"/>
            <a:r>
              <a:rPr lang="en-US" dirty="0"/>
              <a:t>Listen for a sobering story end.</a:t>
            </a:r>
          </a:p>
        </p:txBody>
      </p:sp>
      <p:sp>
        <p:nvSpPr>
          <p:cNvPr id="3" name="Content Placeholder 2">
            <a:extLst>
              <a:ext uri="{FF2B5EF4-FFF2-40B4-BE49-F238E27FC236}">
                <a16:creationId xmlns:a16="http://schemas.microsoft.com/office/drawing/2014/main" id="{1390F4EC-9775-D99D-0263-1379570FEDDD}"/>
              </a:ext>
            </a:extLst>
          </p:cNvPr>
          <p:cNvSpPr>
            <a:spLocks noGrp="1"/>
          </p:cNvSpPr>
          <p:nvPr>
            <p:ph idx="1"/>
          </p:nvPr>
        </p:nvSpPr>
        <p:spPr>
          <a:xfrm>
            <a:off x="1648326" y="2141537"/>
            <a:ext cx="8682789" cy="4351338"/>
          </a:xfrm>
        </p:spPr>
        <p:txBody>
          <a:bodyPr/>
          <a:lstStyle/>
          <a:p>
            <a:pPr marL="0" indent="0" algn="ctr">
              <a:buNone/>
            </a:pPr>
            <a:r>
              <a:rPr lang="en-US" dirty="0"/>
              <a:t>Matthew 25:10-13 (NIV)   "But while they were on their way to buy the oil, the bridegroom arrived. The virgins who were ready went in with him to the wedding banquet. And the door was shut.</a:t>
            </a:r>
          </a:p>
        </p:txBody>
      </p:sp>
    </p:spTree>
    <p:extLst>
      <p:ext uri="{BB962C8B-B14F-4D97-AF65-F5344CB8AC3E}">
        <p14:creationId xmlns:p14="http://schemas.microsoft.com/office/powerpoint/2010/main" val="19720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9A67-7524-B394-03C5-410C8767CE31}"/>
              </a:ext>
            </a:extLst>
          </p:cNvPr>
          <p:cNvSpPr>
            <a:spLocks noGrp="1"/>
          </p:cNvSpPr>
          <p:nvPr>
            <p:ph type="title"/>
          </p:nvPr>
        </p:nvSpPr>
        <p:spPr/>
        <p:txBody>
          <a:bodyPr/>
          <a:lstStyle/>
          <a:p>
            <a:pPr algn="l"/>
            <a:r>
              <a:rPr lang="en-US" dirty="0"/>
              <a:t>Listen for a sobering story end.</a:t>
            </a:r>
          </a:p>
        </p:txBody>
      </p:sp>
      <p:sp>
        <p:nvSpPr>
          <p:cNvPr id="3" name="Content Placeholder 2">
            <a:extLst>
              <a:ext uri="{FF2B5EF4-FFF2-40B4-BE49-F238E27FC236}">
                <a16:creationId xmlns:a16="http://schemas.microsoft.com/office/drawing/2014/main" id="{1390F4EC-9775-D99D-0263-1379570FEDDD}"/>
              </a:ext>
            </a:extLst>
          </p:cNvPr>
          <p:cNvSpPr>
            <a:spLocks noGrp="1"/>
          </p:cNvSpPr>
          <p:nvPr>
            <p:ph idx="1"/>
          </p:nvPr>
        </p:nvSpPr>
        <p:spPr>
          <a:xfrm>
            <a:off x="1648326" y="2141537"/>
            <a:ext cx="8682789" cy="4351338"/>
          </a:xfrm>
        </p:spPr>
        <p:txBody>
          <a:bodyPr/>
          <a:lstStyle/>
          <a:p>
            <a:pPr marL="0" indent="0" algn="ctr">
              <a:buNone/>
            </a:pPr>
            <a:r>
              <a:rPr lang="en-US" dirty="0"/>
              <a:t>"Later the others also came. 'Sir! Sir!' they said. 'Open the door for us!' 12  "But he replied, 'I tell you the truth, I don't know you.' 13  "Therefore keep watch, because you do not know the day or the hour.</a:t>
            </a:r>
          </a:p>
        </p:txBody>
      </p:sp>
      <p:pic>
        <p:nvPicPr>
          <p:cNvPr id="4" name="Picture 3">
            <a:extLst>
              <a:ext uri="{FF2B5EF4-FFF2-40B4-BE49-F238E27FC236}">
                <a16:creationId xmlns:a16="http://schemas.microsoft.com/office/drawing/2014/main" id="{D99330A6-BDDD-2CCF-D496-FCF7743BDAA7}"/>
              </a:ext>
            </a:extLst>
          </p:cNvPr>
          <p:cNvPicPr>
            <a:picLocks noChangeAspect="1"/>
          </p:cNvPicPr>
          <p:nvPr/>
        </p:nvPicPr>
        <p:blipFill>
          <a:blip r:embed="rId2"/>
          <a:stretch>
            <a:fillRect/>
          </a:stretch>
        </p:blipFill>
        <p:spPr>
          <a:xfrm>
            <a:off x="4864352" y="5167830"/>
            <a:ext cx="2054224" cy="3185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989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EE25-F144-24E3-0CFF-219A79E70007}"/>
              </a:ext>
            </a:extLst>
          </p:cNvPr>
          <p:cNvSpPr>
            <a:spLocks noGrp="1"/>
          </p:cNvSpPr>
          <p:nvPr>
            <p:ph type="title"/>
          </p:nvPr>
        </p:nvSpPr>
        <p:spPr/>
        <p:txBody>
          <a:bodyPr/>
          <a:lstStyle/>
          <a:p>
            <a:r>
              <a:rPr lang="en-US" dirty="0"/>
              <a:t>Preparation Time Is Limited</a:t>
            </a:r>
          </a:p>
        </p:txBody>
      </p:sp>
      <p:sp>
        <p:nvSpPr>
          <p:cNvPr id="3" name="Content Placeholder 2">
            <a:extLst>
              <a:ext uri="{FF2B5EF4-FFF2-40B4-BE49-F238E27FC236}">
                <a16:creationId xmlns:a16="http://schemas.microsoft.com/office/drawing/2014/main" id="{7C953416-BF72-F592-2214-51B897C41479}"/>
              </a:ext>
            </a:extLst>
          </p:cNvPr>
          <p:cNvSpPr>
            <a:spLocks noGrp="1"/>
          </p:cNvSpPr>
          <p:nvPr>
            <p:ph idx="1"/>
          </p:nvPr>
        </p:nvSpPr>
        <p:spPr/>
        <p:txBody>
          <a:bodyPr/>
          <a:lstStyle/>
          <a:p>
            <a:r>
              <a:rPr lang="en-US" dirty="0"/>
              <a:t>What happened when the foolish maidens went to try to buy oil?</a:t>
            </a:r>
          </a:p>
          <a:p>
            <a:r>
              <a:rPr lang="en-US" dirty="0"/>
              <a:t>What was the terse and pointed reply they received when they returned?</a:t>
            </a:r>
          </a:p>
          <a:p>
            <a:r>
              <a:rPr lang="en-US" dirty="0"/>
              <a:t>How does the story illustrate the declaration of verse 13? </a:t>
            </a:r>
          </a:p>
        </p:txBody>
      </p:sp>
    </p:spTree>
    <p:extLst>
      <p:ext uri="{BB962C8B-B14F-4D97-AF65-F5344CB8AC3E}">
        <p14:creationId xmlns:p14="http://schemas.microsoft.com/office/powerpoint/2010/main" val="132596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0531-6E80-87F2-DDC4-CE749C5D519F}"/>
              </a:ext>
            </a:extLst>
          </p:cNvPr>
          <p:cNvSpPr>
            <a:spLocks noGrp="1"/>
          </p:cNvSpPr>
          <p:nvPr>
            <p:ph type="title"/>
          </p:nvPr>
        </p:nvSpPr>
        <p:spPr/>
        <p:txBody>
          <a:bodyPr/>
          <a:lstStyle/>
          <a:p>
            <a:r>
              <a:rPr lang="en-US" dirty="0"/>
              <a:t>Preparation Time Is Limited</a:t>
            </a:r>
          </a:p>
        </p:txBody>
      </p:sp>
      <p:sp>
        <p:nvSpPr>
          <p:cNvPr id="3" name="Content Placeholder 2">
            <a:extLst>
              <a:ext uri="{FF2B5EF4-FFF2-40B4-BE49-F238E27FC236}">
                <a16:creationId xmlns:a16="http://schemas.microsoft.com/office/drawing/2014/main" id="{08CFB9D1-0BCD-6F62-C09C-9CE05D35B988}"/>
              </a:ext>
            </a:extLst>
          </p:cNvPr>
          <p:cNvSpPr>
            <a:spLocks noGrp="1"/>
          </p:cNvSpPr>
          <p:nvPr>
            <p:ph idx="1"/>
          </p:nvPr>
        </p:nvSpPr>
        <p:spPr/>
        <p:txBody>
          <a:bodyPr/>
          <a:lstStyle/>
          <a:p>
            <a:r>
              <a:rPr lang="en-US" dirty="0"/>
              <a:t>What are the consequences of not being prepared for Christ’s return?  What are dangers of putting off thinking about Christ and spiritual growth until later? </a:t>
            </a:r>
          </a:p>
          <a:p>
            <a:r>
              <a:rPr lang="en-US" dirty="0"/>
              <a:t>Why can preaching a gospel of second chances be misleading?</a:t>
            </a:r>
          </a:p>
        </p:txBody>
      </p:sp>
    </p:spTree>
    <p:extLst>
      <p:ext uri="{BB962C8B-B14F-4D97-AF65-F5344CB8AC3E}">
        <p14:creationId xmlns:p14="http://schemas.microsoft.com/office/powerpoint/2010/main" val="40401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5C25-DB24-27F1-2FB5-F30F64D88A8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58B9CF0-68D6-5BAF-F44F-0B6158C1BE65}"/>
              </a:ext>
            </a:extLst>
          </p:cNvPr>
          <p:cNvSpPr>
            <a:spLocks noGrp="1"/>
          </p:cNvSpPr>
          <p:nvPr>
            <p:ph idx="1"/>
          </p:nvPr>
        </p:nvSpPr>
        <p:spPr>
          <a:xfrm>
            <a:off x="838200" y="2105525"/>
            <a:ext cx="10515600" cy="4071437"/>
          </a:xfrm>
        </p:spPr>
        <p:txBody>
          <a:bodyPr/>
          <a:lstStyle/>
          <a:p>
            <a:r>
              <a:rPr lang="en-US" dirty="0"/>
              <a:t>Realize: </a:t>
            </a:r>
          </a:p>
          <a:p>
            <a:pPr lvl="1"/>
            <a:r>
              <a:rPr lang="en-US" dirty="0"/>
              <a:t>Ask God to reveal to you areas of your relationship with Him that need improvement. </a:t>
            </a:r>
          </a:p>
          <a:p>
            <a:pPr lvl="1"/>
            <a:r>
              <a:rPr lang="en-US" dirty="0"/>
              <a:t>Make those areas a priority in your daily walk with the Lord.</a:t>
            </a:r>
          </a:p>
          <a:p>
            <a:endParaRPr lang="en-US" dirty="0"/>
          </a:p>
        </p:txBody>
      </p:sp>
    </p:spTree>
    <p:extLst>
      <p:ext uri="{BB962C8B-B14F-4D97-AF65-F5344CB8AC3E}">
        <p14:creationId xmlns:p14="http://schemas.microsoft.com/office/powerpoint/2010/main" val="261781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5C25-DB24-27F1-2FB5-F30F64D88A8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58B9CF0-68D6-5BAF-F44F-0B6158C1BE65}"/>
              </a:ext>
            </a:extLst>
          </p:cNvPr>
          <p:cNvSpPr>
            <a:spLocks noGrp="1"/>
          </p:cNvSpPr>
          <p:nvPr>
            <p:ph idx="1"/>
          </p:nvPr>
        </p:nvSpPr>
        <p:spPr>
          <a:xfrm>
            <a:off x="838200" y="2081463"/>
            <a:ext cx="10515600" cy="4095500"/>
          </a:xfrm>
        </p:spPr>
        <p:txBody>
          <a:bodyPr/>
          <a:lstStyle/>
          <a:p>
            <a:r>
              <a:rPr lang="en-US" dirty="0"/>
              <a:t>Memorize: </a:t>
            </a:r>
          </a:p>
          <a:p>
            <a:pPr lvl="1"/>
            <a:r>
              <a:rPr lang="en-US" dirty="0"/>
              <a:t>Memorize Matthew 25:13, “Therefore be alert, because you don’t know either the day or the hour.” </a:t>
            </a:r>
          </a:p>
          <a:p>
            <a:pPr lvl="1"/>
            <a:r>
              <a:rPr lang="en-US" dirty="0"/>
              <a:t>Let that be a positive motivation for practical preparation.</a:t>
            </a:r>
          </a:p>
          <a:p>
            <a:endParaRPr lang="en-US" dirty="0"/>
          </a:p>
        </p:txBody>
      </p:sp>
    </p:spTree>
    <p:extLst>
      <p:ext uri="{BB962C8B-B14F-4D97-AF65-F5344CB8AC3E}">
        <p14:creationId xmlns:p14="http://schemas.microsoft.com/office/powerpoint/2010/main" val="1102358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5C25-DB24-27F1-2FB5-F30F64D88A8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58B9CF0-68D6-5BAF-F44F-0B6158C1BE65}"/>
              </a:ext>
            </a:extLst>
          </p:cNvPr>
          <p:cNvSpPr>
            <a:spLocks noGrp="1"/>
          </p:cNvSpPr>
          <p:nvPr>
            <p:ph idx="1"/>
          </p:nvPr>
        </p:nvSpPr>
        <p:spPr>
          <a:xfrm>
            <a:off x="838200" y="2105525"/>
            <a:ext cx="10515600" cy="4071437"/>
          </a:xfrm>
        </p:spPr>
        <p:txBody>
          <a:bodyPr/>
          <a:lstStyle/>
          <a:p>
            <a:r>
              <a:rPr lang="en-US" dirty="0"/>
              <a:t>Exercise: </a:t>
            </a:r>
          </a:p>
          <a:p>
            <a:pPr lvl="1"/>
            <a:r>
              <a:rPr lang="en-US" dirty="0"/>
              <a:t>We can’t change the past, but we can make plans to use our time properly. </a:t>
            </a:r>
          </a:p>
          <a:p>
            <a:pPr lvl="1"/>
            <a:r>
              <a:rPr lang="en-US" dirty="0"/>
              <a:t>What non-essential habit or activity can you eliminate from your schedule and replace with an activity that prepares you for Christ’s return? </a:t>
            </a:r>
          </a:p>
          <a:p>
            <a:endParaRPr lang="en-US" dirty="0"/>
          </a:p>
        </p:txBody>
      </p:sp>
    </p:spTree>
    <p:extLst>
      <p:ext uri="{BB962C8B-B14F-4D97-AF65-F5344CB8AC3E}">
        <p14:creationId xmlns:p14="http://schemas.microsoft.com/office/powerpoint/2010/main" val="11714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B15A0-03B0-0D4E-6A12-1F197647F0C4}"/>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4DC9EADD-161A-5F38-64F5-5E7BF9F412E1}"/>
              </a:ext>
            </a:extLst>
          </p:cNvPr>
          <p:cNvGrpSpPr/>
          <p:nvPr/>
        </p:nvGrpSpPr>
        <p:grpSpPr>
          <a:xfrm>
            <a:off x="2849598" y="1562100"/>
            <a:ext cx="6492803" cy="4290270"/>
            <a:chOff x="2849598" y="1562100"/>
            <a:chExt cx="6492803" cy="4290270"/>
          </a:xfrm>
        </p:grpSpPr>
        <p:pic>
          <p:nvPicPr>
            <p:cNvPr id="6" name="Picture 5">
              <a:extLst>
                <a:ext uri="{FF2B5EF4-FFF2-40B4-BE49-F238E27FC236}">
                  <a16:creationId xmlns:a16="http://schemas.microsoft.com/office/drawing/2014/main" id="{58C680F3-0C62-9AF4-0722-5BE6DE043832}"/>
                </a:ext>
              </a:extLst>
            </p:cNvPr>
            <p:cNvPicPr>
              <a:picLocks noChangeAspect="1"/>
            </p:cNvPicPr>
            <p:nvPr/>
          </p:nvPicPr>
          <p:blipFill>
            <a:blip r:embed="rId2"/>
            <a:stretch>
              <a:fillRect/>
            </a:stretch>
          </p:blipFill>
          <p:spPr>
            <a:xfrm>
              <a:off x="3238857" y="1895666"/>
              <a:ext cx="5714286" cy="3066667"/>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7679BCAA-0771-E79F-D0F1-614D8F9CB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2100"/>
              <a:ext cx="6492803" cy="4290270"/>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971728D1-EC2A-EC60-FCEE-8BB2BDF0AD56}"/>
              </a:ext>
            </a:extLst>
          </p:cNvPr>
          <p:cNvSpPr txBox="1"/>
          <p:nvPr/>
        </p:nvSpPr>
        <p:spPr>
          <a:xfrm>
            <a:off x="4114800" y="5928056"/>
            <a:ext cx="42164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826150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30BB23FB-8BB9-3DFF-3CF9-0E3E944107A4}"/>
              </a:ext>
            </a:extLst>
          </p:cNvPr>
          <p:cNvSpPr/>
          <p:nvPr/>
        </p:nvSpPr>
        <p:spPr>
          <a:xfrm>
            <a:off x="3741821" y="1819526"/>
            <a:ext cx="3741821" cy="3017169"/>
          </a:xfrm>
          <a:prstGeom prst="wedgeRoundRectCallout">
            <a:avLst>
              <a:gd name="adj1" fmla="val -69665"/>
              <a:gd name="adj2" fmla="val -167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Aiee</a:t>
            </a:r>
            <a:r>
              <a:rPr lang="en-US" dirty="0">
                <a:latin typeface="Comic Sans MS" panose="030F0702030302020204" pitchFamily="66" charset="0"/>
              </a:rPr>
              <a:t> cucaracha! Those letters are scrambled.  We need to sort them out so we can decode the message on your handouts.  The words are from our scripture passage.  You can find help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2"/>
              </a:rPr>
              <a:t>https://tinyurl.com/k92befju</a:t>
            </a:r>
            <a:r>
              <a:rPr lang="en-US" dirty="0">
                <a:latin typeface="Comic Sans MS" panose="030F0702030302020204" pitchFamily="66" charset="0"/>
              </a:rPr>
              <a:t>.  Oh yes … the color page is there too.</a:t>
            </a:r>
          </a:p>
        </p:txBody>
      </p:sp>
      <p:sp>
        <p:nvSpPr>
          <p:cNvPr id="4" name="Title 3">
            <a:extLst>
              <a:ext uri="{FF2B5EF4-FFF2-40B4-BE49-F238E27FC236}">
                <a16:creationId xmlns:a16="http://schemas.microsoft.com/office/drawing/2014/main" id="{1E69016C-0831-BEB1-FBFD-25CCEF72F6BA}"/>
              </a:ext>
            </a:extLst>
          </p:cNvPr>
          <p:cNvSpPr>
            <a:spLocks noGrp="1"/>
          </p:cNvSpPr>
          <p:nvPr>
            <p:ph type="title"/>
          </p:nvPr>
        </p:nvSpPr>
        <p:spPr/>
        <p:txBody>
          <a:bodyPr/>
          <a:lstStyle/>
          <a:p>
            <a:r>
              <a:rPr lang="en-US" dirty="0"/>
              <a:t>Family Activities</a:t>
            </a:r>
          </a:p>
        </p:txBody>
      </p:sp>
      <p:pic>
        <p:nvPicPr>
          <p:cNvPr id="6" name="Picture 5" descr="Diagram&#10;&#10;Description automatically generated">
            <a:extLst>
              <a:ext uri="{FF2B5EF4-FFF2-40B4-BE49-F238E27FC236}">
                <a16:creationId xmlns:a16="http://schemas.microsoft.com/office/drawing/2014/main" id="{4E781FCB-4F3A-DA4B-13DE-525DA7441567}"/>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226216" y="1819526"/>
            <a:ext cx="4429125" cy="418147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icture containing text, vector graphics&#10;&#10;Description automatically generated">
            <a:extLst>
              <a:ext uri="{FF2B5EF4-FFF2-40B4-BE49-F238E27FC236}">
                <a16:creationId xmlns:a16="http://schemas.microsoft.com/office/drawing/2014/main" id="{53C498E1-8B9C-EFEB-D041-0003D95E6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08" y="1999247"/>
            <a:ext cx="2594879" cy="36535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84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Stay Prepared and Ready</a:t>
            </a:r>
          </a:p>
        </p:txBody>
      </p:sp>
      <p:sp>
        <p:nvSpPr>
          <p:cNvPr id="3" name="Subtitle 2"/>
          <p:cNvSpPr>
            <a:spLocks noGrp="1"/>
          </p:cNvSpPr>
          <p:nvPr>
            <p:ph type="subTitle" idx="1"/>
          </p:nvPr>
        </p:nvSpPr>
        <p:spPr>
          <a:xfrm>
            <a:off x="1524000" y="3924300"/>
            <a:ext cx="9144000" cy="1333500"/>
          </a:xfrm>
        </p:spPr>
        <p:txBody>
          <a:bodyPr/>
          <a:lstStyle/>
          <a:p>
            <a:r>
              <a:rPr lang="en-US" dirty="0"/>
              <a:t>May 29</a:t>
            </a:r>
          </a:p>
        </p:txBody>
      </p:sp>
    </p:spTree>
    <p:extLst>
      <p:ext uri="{BB962C8B-B14F-4D97-AF65-F5344CB8AC3E}">
        <p14:creationId xmlns:p14="http://schemas.microsoft.com/office/powerpoint/2010/main" val="313257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AD99D-6159-C861-96E6-A85956595614}"/>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99F882B1-986A-23B1-A552-F31D4A575C96}"/>
              </a:ext>
            </a:extLst>
          </p:cNvPr>
          <p:cNvSpPr>
            <a:spLocks noGrp="1"/>
          </p:cNvSpPr>
          <p:nvPr>
            <p:ph idx="1"/>
          </p:nvPr>
        </p:nvSpPr>
        <p:spPr/>
        <p:txBody>
          <a:bodyPr>
            <a:normAutofit/>
          </a:bodyPr>
          <a:lstStyle/>
          <a:p>
            <a:r>
              <a:rPr lang="en-US" dirty="0"/>
              <a:t>When have you been caught unprepared?</a:t>
            </a:r>
          </a:p>
          <a:p>
            <a:endParaRPr lang="en-US" dirty="0"/>
          </a:p>
          <a:p>
            <a:r>
              <a:rPr lang="en-US" dirty="0">
                <a:solidFill>
                  <a:srgbClr val="C00000"/>
                </a:solidFill>
              </a:rPr>
              <a:t>We have been studying Christ’s teachings on being ready for His return.</a:t>
            </a:r>
          </a:p>
          <a:p>
            <a:pPr lvl="1"/>
            <a:r>
              <a:rPr lang="en-US" dirty="0">
                <a:solidFill>
                  <a:srgbClr val="C00000"/>
                </a:solidFill>
              </a:rPr>
              <a:t>We need to be anticipating that event and be prepared.</a:t>
            </a:r>
          </a:p>
          <a:p>
            <a:pPr lvl="1"/>
            <a:r>
              <a:rPr lang="en-US" dirty="0">
                <a:solidFill>
                  <a:srgbClr val="C00000"/>
                </a:solidFill>
              </a:rPr>
              <a:t>We can prepare by growing in Christ as we wait.</a:t>
            </a:r>
          </a:p>
          <a:p>
            <a:endParaRPr lang="en-US" dirty="0"/>
          </a:p>
        </p:txBody>
      </p:sp>
      <p:grpSp>
        <p:nvGrpSpPr>
          <p:cNvPr id="6" name="Group 5">
            <a:extLst>
              <a:ext uri="{FF2B5EF4-FFF2-40B4-BE49-F238E27FC236}">
                <a16:creationId xmlns:a16="http://schemas.microsoft.com/office/drawing/2014/main" id="{F69DB229-2A07-98EA-CB88-B4BA3BACA597}"/>
              </a:ext>
            </a:extLst>
          </p:cNvPr>
          <p:cNvGrpSpPr/>
          <p:nvPr/>
        </p:nvGrpSpPr>
        <p:grpSpPr>
          <a:xfrm>
            <a:off x="1617492" y="2730500"/>
            <a:ext cx="8550175" cy="2782094"/>
            <a:chOff x="1617492" y="2730500"/>
            <a:chExt cx="8550175" cy="2782094"/>
          </a:xfrm>
        </p:grpSpPr>
        <p:pic>
          <p:nvPicPr>
            <p:cNvPr id="1026" name="Picture 2" descr="Fuel, Petrol, Gas, Gauge, Empty, Full">
              <a:extLst>
                <a:ext uri="{FF2B5EF4-FFF2-40B4-BE49-F238E27FC236}">
                  <a16:creationId xmlns:a16="http://schemas.microsoft.com/office/drawing/2014/main" id="{07543D4C-6199-2B70-786F-75F2BF2CA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3086100"/>
              <a:ext cx="2318329" cy="163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66CFBDA-E644-B3E5-9D8A-9E0370A395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17492" y="3090863"/>
              <a:ext cx="2181960" cy="2157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James) Businessman Has No Money clipart">
              <a:extLst>
                <a:ext uri="{FF2B5EF4-FFF2-40B4-BE49-F238E27FC236}">
                  <a16:creationId xmlns:a16="http://schemas.microsoft.com/office/drawing/2014/main" id="{39A42341-6553-CBE2-3ABC-7F539AA141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1257" y="2730500"/>
              <a:ext cx="1996410" cy="2782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75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CF81-FC51-6F6F-20AA-CAE8FE7A5FAB}"/>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88BD02C6-1289-45BC-FBBC-9FB1A9B674D6}"/>
              </a:ext>
            </a:extLst>
          </p:cNvPr>
          <p:cNvSpPr>
            <a:spLocks noGrp="1"/>
          </p:cNvSpPr>
          <p:nvPr>
            <p:ph idx="1"/>
          </p:nvPr>
        </p:nvSpPr>
        <p:spPr>
          <a:xfrm>
            <a:off x="1321468" y="1945940"/>
            <a:ext cx="9549063" cy="4351338"/>
          </a:xfrm>
        </p:spPr>
        <p:txBody>
          <a:bodyPr/>
          <a:lstStyle/>
          <a:p>
            <a:pPr marL="0" indent="0" algn="ctr">
              <a:buNone/>
            </a:pPr>
            <a:r>
              <a:rPr lang="en-US" dirty="0"/>
              <a:t>Matthew 25:1-5 (NIV)  "At that time the kingdom of heaven will be like ten virgins who took their lamps and went out to meet the bridegroom. 2  Five of them were foolish and five were wise. 3  The foolish ones took </a:t>
            </a:r>
          </a:p>
        </p:txBody>
      </p:sp>
    </p:spTree>
    <p:extLst>
      <p:ext uri="{BB962C8B-B14F-4D97-AF65-F5344CB8AC3E}">
        <p14:creationId xmlns:p14="http://schemas.microsoft.com/office/powerpoint/2010/main" val="14210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CF81-FC51-6F6F-20AA-CAE8FE7A5FAB}"/>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88BD02C6-1289-45BC-FBBC-9FB1A9B674D6}"/>
              </a:ext>
            </a:extLst>
          </p:cNvPr>
          <p:cNvSpPr>
            <a:spLocks noGrp="1"/>
          </p:cNvSpPr>
          <p:nvPr>
            <p:ph idx="1"/>
          </p:nvPr>
        </p:nvSpPr>
        <p:spPr>
          <a:xfrm>
            <a:off x="1321468" y="1945940"/>
            <a:ext cx="9549063" cy="4351338"/>
          </a:xfrm>
        </p:spPr>
        <p:txBody>
          <a:bodyPr/>
          <a:lstStyle/>
          <a:p>
            <a:pPr marL="0" indent="0" algn="ctr">
              <a:buNone/>
            </a:pPr>
            <a:r>
              <a:rPr lang="en-US" dirty="0"/>
              <a:t>their lamps but did not take any oil with them. 4  The wise, however, took oil in jars along with their lamps. 5  The bridegroom was a long time in coming, and they all became drowsy and fell asleep.</a:t>
            </a:r>
          </a:p>
        </p:txBody>
      </p:sp>
      <p:pic>
        <p:nvPicPr>
          <p:cNvPr id="5" name="Picture 4">
            <a:extLst>
              <a:ext uri="{FF2B5EF4-FFF2-40B4-BE49-F238E27FC236}">
                <a16:creationId xmlns:a16="http://schemas.microsoft.com/office/drawing/2014/main" id="{4A89FE5B-98A9-3C96-16AE-6BC14509135F}"/>
              </a:ext>
            </a:extLst>
          </p:cNvPr>
          <p:cNvPicPr>
            <a:picLocks noChangeAspect="1"/>
          </p:cNvPicPr>
          <p:nvPr/>
        </p:nvPicPr>
        <p:blipFill>
          <a:blip r:embed="rId2"/>
          <a:stretch>
            <a:fillRect/>
          </a:stretch>
        </p:blipFill>
        <p:spPr>
          <a:xfrm>
            <a:off x="5068888" y="5107672"/>
            <a:ext cx="2054224" cy="3185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366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B98E-AB8F-C32B-35F2-C0AAD0244B2E}"/>
              </a:ext>
            </a:extLst>
          </p:cNvPr>
          <p:cNvSpPr>
            <a:spLocks noGrp="1"/>
          </p:cNvSpPr>
          <p:nvPr>
            <p:ph type="title"/>
          </p:nvPr>
        </p:nvSpPr>
        <p:spPr/>
        <p:txBody>
          <a:bodyPr/>
          <a:lstStyle/>
          <a:p>
            <a:r>
              <a:rPr lang="en-US" dirty="0"/>
              <a:t>Prepare for Christ’s Return</a:t>
            </a:r>
          </a:p>
        </p:txBody>
      </p:sp>
      <p:sp>
        <p:nvSpPr>
          <p:cNvPr id="3" name="Content Placeholder 2">
            <a:extLst>
              <a:ext uri="{FF2B5EF4-FFF2-40B4-BE49-F238E27FC236}">
                <a16:creationId xmlns:a16="http://schemas.microsoft.com/office/drawing/2014/main" id="{8613EFE1-AD57-4917-7EAB-F949373B6D94}"/>
              </a:ext>
            </a:extLst>
          </p:cNvPr>
          <p:cNvSpPr>
            <a:spLocks noGrp="1"/>
          </p:cNvSpPr>
          <p:nvPr>
            <p:ph idx="1"/>
          </p:nvPr>
        </p:nvSpPr>
        <p:spPr/>
        <p:txBody>
          <a:bodyPr/>
          <a:lstStyle/>
          <a:p>
            <a:r>
              <a:rPr lang="en-US" dirty="0"/>
              <a:t>What is meant by “kingdom of heaven”? </a:t>
            </a:r>
          </a:p>
          <a:p>
            <a:r>
              <a:rPr lang="en-US" dirty="0"/>
              <a:t>To what is the kingdom likened? </a:t>
            </a:r>
          </a:p>
          <a:p>
            <a:r>
              <a:rPr lang="en-US" dirty="0"/>
              <a:t>How were the two groups of five maidens differentiated? What made one group foolish and the other group wise? </a:t>
            </a:r>
          </a:p>
          <a:p>
            <a:r>
              <a:rPr lang="en-US" dirty="0"/>
              <a:t>Since the wedding party was delayed, what did the ten maidens do while they were waiting?</a:t>
            </a:r>
          </a:p>
        </p:txBody>
      </p:sp>
    </p:spTree>
    <p:extLst>
      <p:ext uri="{BB962C8B-B14F-4D97-AF65-F5344CB8AC3E}">
        <p14:creationId xmlns:p14="http://schemas.microsoft.com/office/powerpoint/2010/main" val="10753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B7D1-A078-D2F3-5946-DAFE19B0C1DE}"/>
              </a:ext>
            </a:extLst>
          </p:cNvPr>
          <p:cNvSpPr>
            <a:spLocks noGrp="1"/>
          </p:cNvSpPr>
          <p:nvPr>
            <p:ph type="title"/>
          </p:nvPr>
        </p:nvSpPr>
        <p:spPr/>
        <p:txBody>
          <a:bodyPr/>
          <a:lstStyle/>
          <a:p>
            <a:r>
              <a:rPr lang="en-US" dirty="0"/>
              <a:t>Prepare for Christ’s Return</a:t>
            </a:r>
          </a:p>
        </p:txBody>
      </p:sp>
      <p:sp>
        <p:nvSpPr>
          <p:cNvPr id="3" name="Content Placeholder 2">
            <a:extLst>
              <a:ext uri="{FF2B5EF4-FFF2-40B4-BE49-F238E27FC236}">
                <a16:creationId xmlns:a16="http://schemas.microsoft.com/office/drawing/2014/main" id="{2AC6ACDD-159B-3629-16AA-FABB65294BE4}"/>
              </a:ext>
            </a:extLst>
          </p:cNvPr>
          <p:cNvSpPr>
            <a:spLocks noGrp="1"/>
          </p:cNvSpPr>
          <p:nvPr>
            <p:ph idx="1"/>
          </p:nvPr>
        </p:nvSpPr>
        <p:spPr/>
        <p:txBody>
          <a:bodyPr/>
          <a:lstStyle/>
          <a:p>
            <a:r>
              <a:rPr lang="en-US" dirty="0"/>
              <a:t>What makes it difficult to be diligent as we wait for Christ’s return? Why do we tend to think (and act like) we have all the time in the world to get ready for Christ’s return?</a:t>
            </a:r>
          </a:p>
          <a:p>
            <a:r>
              <a:rPr lang="en-US" dirty="0"/>
              <a:t>What are some disciplines that can help prepare us for Christ’s return? </a:t>
            </a:r>
          </a:p>
        </p:txBody>
      </p:sp>
    </p:spTree>
    <p:extLst>
      <p:ext uri="{BB962C8B-B14F-4D97-AF65-F5344CB8AC3E}">
        <p14:creationId xmlns:p14="http://schemas.microsoft.com/office/powerpoint/2010/main" val="13254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F4C0-E8FE-4044-2662-9A3E6806EF5B}"/>
              </a:ext>
            </a:extLst>
          </p:cNvPr>
          <p:cNvSpPr>
            <a:spLocks noGrp="1"/>
          </p:cNvSpPr>
          <p:nvPr>
            <p:ph type="title"/>
          </p:nvPr>
        </p:nvSpPr>
        <p:spPr/>
        <p:txBody>
          <a:bodyPr/>
          <a:lstStyle/>
          <a:p>
            <a:r>
              <a:rPr lang="en-US" dirty="0"/>
              <a:t>Prepare for Christ’s Return</a:t>
            </a:r>
          </a:p>
        </p:txBody>
      </p:sp>
      <p:sp>
        <p:nvSpPr>
          <p:cNvPr id="3" name="Content Placeholder 2">
            <a:extLst>
              <a:ext uri="{FF2B5EF4-FFF2-40B4-BE49-F238E27FC236}">
                <a16:creationId xmlns:a16="http://schemas.microsoft.com/office/drawing/2014/main" id="{8164A083-CF3D-D64B-3834-836006EDBEBC}"/>
              </a:ext>
            </a:extLst>
          </p:cNvPr>
          <p:cNvSpPr>
            <a:spLocks noGrp="1"/>
          </p:cNvSpPr>
          <p:nvPr>
            <p:ph idx="1"/>
          </p:nvPr>
        </p:nvSpPr>
        <p:spPr/>
        <p:txBody>
          <a:bodyPr/>
          <a:lstStyle/>
          <a:p>
            <a:r>
              <a:rPr lang="en-US" dirty="0"/>
              <a:t>What responsibility does each Christian have before God as we anticipate Christ’s return? </a:t>
            </a:r>
          </a:p>
          <a:p>
            <a:r>
              <a:rPr lang="en-US" dirty="0"/>
              <a:t>Why is continual preparation for Christ’s return better than "last minute cramming"? </a:t>
            </a:r>
          </a:p>
        </p:txBody>
      </p:sp>
    </p:spTree>
    <p:extLst>
      <p:ext uri="{BB962C8B-B14F-4D97-AF65-F5344CB8AC3E}">
        <p14:creationId xmlns:p14="http://schemas.microsoft.com/office/powerpoint/2010/main" val="268244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CD7E-20FE-0BEB-D230-575AD5BF595F}"/>
              </a:ext>
            </a:extLst>
          </p:cNvPr>
          <p:cNvSpPr>
            <a:spLocks noGrp="1"/>
          </p:cNvSpPr>
          <p:nvPr>
            <p:ph type="title"/>
          </p:nvPr>
        </p:nvSpPr>
        <p:spPr/>
        <p:txBody>
          <a:bodyPr/>
          <a:lstStyle/>
          <a:p>
            <a:pPr algn="l"/>
            <a:r>
              <a:rPr lang="en-US" dirty="0"/>
              <a:t>Listen for the bridesmaids’ problem.</a:t>
            </a:r>
          </a:p>
        </p:txBody>
      </p:sp>
      <p:sp>
        <p:nvSpPr>
          <p:cNvPr id="3" name="Content Placeholder 2">
            <a:extLst>
              <a:ext uri="{FF2B5EF4-FFF2-40B4-BE49-F238E27FC236}">
                <a16:creationId xmlns:a16="http://schemas.microsoft.com/office/drawing/2014/main" id="{06F6E7A1-049E-54D7-F6DA-FCC39E0BAB71}"/>
              </a:ext>
            </a:extLst>
          </p:cNvPr>
          <p:cNvSpPr>
            <a:spLocks noGrp="1"/>
          </p:cNvSpPr>
          <p:nvPr>
            <p:ph idx="1"/>
          </p:nvPr>
        </p:nvSpPr>
        <p:spPr>
          <a:xfrm>
            <a:off x="1682416" y="1945940"/>
            <a:ext cx="8827168" cy="4351338"/>
          </a:xfrm>
        </p:spPr>
        <p:txBody>
          <a:bodyPr/>
          <a:lstStyle/>
          <a:p>
            <a:pPr marL="0" indent="0" algn="ctr">
              <a:buNone/>
            </a:pPr>
            <a:r>
              <a:rPr lang="en-US" dirty="0"/>
              <a:t>Matthew 25:6-9 (NIV)   "At midnight the cry rang out: 'Here's the bridegroom! Come out to meet him!' 7  "Then all the virgins woke up and trimmed their lamps. 8  The foolish ones said to the wise, </a:t>
            </a:r>
          </a:p>
        </p:txBody>
      </p:sp>
    </p:spTree>
    <p:extLst>
      <p:ext uri="{BB962C8B-B14F-4D97-AF65-F5344CB8AC3E}">
        <p14:creationId xmlns:p14="http://schemas.microsoft.com/office/powerpoint/2010/main" val="33414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111</TotalTime>
  <Words>856</Words>
  <Application>Microsoft Office PowerPoint</Application>
  <PresentationFormat>Widescreen</PresentationFormat>
  <Paragraphs>64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Stay Prepared and Ready</vt:lpstr>
      <vt:lpstr>Video Introduction</vt:lpstr>
      <vt:lpstr>Remember that time …</vt:lpstr>
      <vt:lpstr>Listen for a contrast.</vt:lpstr>
      <vt:lpstr>Listen for a contrast.</vt:lpstr>
      <vt:lpstr>Prepare for Christ’s Return</vt:lpstr>
      <vt:lpstr>Prepare for Christ’s Return</vt:lpstr>
      <vt:lpstr>Prepare for Christ’s Return</vt:lpstr>
      <vt:lpstr>Listen for the bridesmaids’ problem.</vt:lpstr>
      <vt:lpstr>Listen for the bridesmaids’ problem.</vt:lpstr>
      <vt:lpstr>Personal Responsibility to Prepare</vt:lpstr>
      <vt:lpstr>Personal Responsibility to Prepare</vt:lpstr>
      <vt:lpstr>Listen for a sobering story end.</vt:lpstr>
      <vt:lpstr>Listen for a sobering story end.</vt:lpstr>
      <vt:lpstr>Preparation Time Is Limited</vt:lpstr>
      <vt:lpstr>Preparation Time Is Limited</vt:lpstr>
      <vt:lpstr>Application</vt:lpstr>
      <vt:lpstr>Application</vt:lpstr>
      <vt:lpstr>Application</vt:lpstr>
      <vt:lpstr>Family Activities</vt:lpstr>
      <vt:lpstr>Stay Prepared and Ready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Prepared and Ready</dc:title>
  <dc:creator>Steve Armstrong</dc:creator>
  <cp:lastModifiedBy>Steve Armstrong</cp:lastModifiedBy>
  <cp:revision>2</cp:revision>
  <dcterms:created xsi:type="dcterms:W3CDTF">2022-05-13T12:42:25Z</dcterms:created>
  <dcterms:modified xsi:type="dcterms:W3CDTF">2022-05-13T14:33:50Z</dcterms:modified>
</cp:coreProperties>
</file>