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6" r:id="rId11"/>
    <p:sldId id="267" r:id="rId12"/>
    <p:sldId id="265" r:id="rId13"/>
    <p:sldId id="268" r:id="rId14"/>
    <p:sldId id="271" r:id="rId15"/>
    <p:sldId id="272" r:id="rId16"/>
    <p:sldId id="269" r:id="rId17"/>
    <p:sldId id="270" r:id="rId18"/>
    <p:sldId id="273" r:id="rId19"/>
    <p:sldId id="274" r:id="rId20"/>
    <p:sldId id="275" r:id="rId21"/>
    <p:sldId id="276" r:id="rId22"/>
    <p:sldId id="277" r:id="rId23"/>
    <p:sldId id="278"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37" autoAdjust="0"/>
    <p:restoredTop sz="94660"/>
  </p:normalViewPr>
  <p:slideViewPr>
    <p:cSldViewPr snapToGrid="0">
      <p:cViewPr varScale="1">
        <p:scale>
          <a:sx n="81" d="100"/>
          <a:sy n="81" d="100"/>
        </p:scale>
        <p:origin x="70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17D3EC0C-D973-4240-BF21-13D918BC7DA9}"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703591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203257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512064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7D3EC0C-D973-4240-BF21-13D918BC7DA9}"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83220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7D3EC0C-D973-4240-BF21-13D918BC7DA9}" type="datetimeFigureOut">
              <a:rPr lang="en-US" smtClean="0"/>
              <a:t>4/9/2022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3207913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7D3EC0C-D973-4240-BF21-13D918BC7DA9}"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231227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7D3EC0C-D973-4240-BF21-13D918BC7DA9}" type="datetimeFigureOut">
              <a:rPr lang="en-US" smtClean="0"/>
              <a:t>4/9/2022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5310004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7D3EC0C-D973-4240-BF21-13D918BC7DA9}" type="datetimeFigureOut">
              <a:rPr lang="en-US" smtClean="0"/>
              <a:t>4/9/2022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1081506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7D3EC0C-D973-4240-BF21-13D918BC7DA9}" type="datetimeFigureOut">
              <a:rPr lang="en-US" smtClean="0"/>
              <a:t>4/9/2022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29729113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41948287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17D3EC0C-D973-4240-BF21-13D918BC7DA9}" type="datetimeFigureOut">
              <a:rPr lang="en-US" smtClean="0"/>
              <a:t>4/9/2022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E329984-D937-41E6-9E9F-EFD2EFD29535}" type="slidenum">
              <a:rPr lang="en-US" smtClean="0"/>
              <a:t>‹#›</a:t>
            </a:fld>
            <a:endParaRPr lang="en-US"/>
          </a:p>
        </p:txBody>
      </p:sp>
    </p:spTree>
    <p:extLst>
      <p:ext uri="{BB962C8B-B14F-4D97-AF65-F5344CB8AC3E}">
        <p14:creationId xmlns:p14="http://schemas.microsoft.com/office/powerpoint/2010/main" val="30218613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9000" b="-9000"/>
          </a:stretch>
        </a:blipFill>
        <a:effectLst/>
      </p:bgPr>
    </p:bg>
    <p:spTree>
      <p:nvGrpSpPr>
        <p:cNvPr id="1" name=""/>
        <p:cNvGrpSpPr/>
        <p:nvPr/>
      </p:nvGrpSpPr>
      <p:grpSpPr>
        <a:xfrm>
          <a:off x="0" y="0"/>
          <a:ext cx="0" cy="0"/>
          <a:chOff x="0" y="0"/>
          <a:chExt cx="0" cy="0"/>
        </a:xfrm>
      </p:grpSpPr>
      <p:sp>
        <p:nvSpPr>
          <p:cNvPr id="7" name="Folded Corner 6"/>
          <p:cNvSpPr/>
          <p:nvPr userDrawn="1"/>
        </p:nvSpPr>
        <p:spPr>
          <a:xfrm>
            <a:off x="656216" y="249382"/>
            <a:ext cx="11015831" cy="6377329"/>
          </a:xfrm>
          <a:prstGeom prst="foldedCorner">
            <a:avLst/>
          </a:prstGeom>
          <a:gradFill>
            <a:gsLst>
              <a:gs pos="0">
                <a:schemeClr val="accent1">
                  <a:lumMod val="5000"/>
                  <a:lumOff val="95000"/>
                  <a:alpha val="87000"/>
                </a:schemeClr>
              </a:gs>
              <a:gs pos="64000">
                <a:schemeClr val="accent1">
                  <a:lumMod val="45000"/>
                  <a:lumOff val="55000"/>
                  <a:alpha val="87000"/>
                </a:schemeClr>
              </a:gs>
              <a:gs pos="83000">
                <a:schemeClr val="accent1">
                  <a:lumMod val="45000"/>
                  <a:lumOff val="55000"/>
                  <a:alpha val="87000"/>
                </a:schemeClr>
              </a:gs>
              <a:gs pos="100000">
                <a:schemeClr val="accent1">
                  <a:lumMod val="30000"/>
                  <a:lumOff val="70000"/>
                  <a:alpha val="87000"/>
                </a:schemeClr>
              </a:gs>
            </a:gsLst>
            <a:lin ang="3600000" scaled="0"/>
          </a:gradFill>
          <a:ln>
            <a:noFill/>
          </a:ln>
          <a:effectLst>
            <a:outerShdw blurRad="165100" dist="165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D3EC0C-D973-4240-BF21-13D918BC7DA9}" type="datetimeFigureOut">
              <a:rPr lang="en-US" smtClean="0"/>
              <a:t>4/9/2022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329984-D937-41E6-9E9F-EFD2EFD29535}" type="slidenum">
              <a:rPr lang="en-US" smtClean="0"/>
              <a:t>‹#›</a:t>
            </a:fld>
            <a:endParaRPr lang="en-US"/>
          </a:p>
        </p:txBody>
      </p:sp>
    </p:spTree>
    <p:extLst>
      <p:ext uri="{BB962C8B-B14F-4D97-AF65-F5344CB8AC3E}">
        <p14:creationId xmlns:p14="http://schemas.microsoft.com/office/powerpoint/2010/main" val="21628799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lnSpc>
          <a:spcPct val="90000"/>
        </a:lnSpc>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36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32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atch.liberty.edu/media/t/1_o87ejdhb"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g"/><Relationship Id="rId1" Type="http://schemas.openxmlformats.org/officeDocument/2006/relationships/slideLayout" Target="../slideLayouts/slideLayout6.xml"/><Relationship Id="rId4" Type="http://schemas.openxmlformats.org/officeDocument/2006/relationships/hyperlink" Target="https://tinyurl.com/yckmujhd"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Stand Strong to the End</a:t>
            </a:r>
          </a:p>
        </p:txBody>
      </p:sp>
      <p:sp>
        <p:nvSpPr>
          <p:cNvPr id="3" name="Subtitle 2"/>
          <p:cNvSpPr>
            <a:spLocks noGrp="1"/>
          </p:cNvSpPr>
          <p:nvPr>
            <p:ph type="subTitle" idx="1"/>
          </p:nvPr>
        </p:nvSpPr>
        <p:spPr>
          <a:xfrm>
            <a:off x="1524000" y="3941804"/>
            <a:ext cx="9144000" cy="1315995"/>
          </a:xfrm>
        </p:spPr>
        <p:txBody>
          <a:bodyPr/>
          <a:lstStyle/>
          <a:p>
            <a:r>
              <a:rPr lang="en-US" dirty="0"/>
              <a:t>April 24</a:t>
            </a:r>
          </a:p>
        </p:txBody>
      </p:sp>
    </p:spTree>
    <p:extLst>
      <p:ext uri="{BB962C8B-B14F-4D97-AF65-F5344CB8AC3E}">
        <p14:creationId xmlns:p14="http://schemas.microsoft.com/office/powerpoint/2010/main" val="27528424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658C1-F60E-443D-A29B-1EEFC14599A4}"/>
              </a:ext>
            </a:extLst>
          </p:cNvPr>
          <p:cNvSpPr>
            <a:spLocks noGrp="1"/>
          </p:cNvSpPr>
          <p:nvPr>
            <p:ph type="title"/>
          </p:nvPr>
        </p:nvSpPr>
        <p:spPr/>
        <p:txBody>
          <a:bodyPr/>
          <a:lstStyle/>
          <a:p>
            <a:pPr algn="l"/>
            <a:r>
              <a:rPr lang="en-US" dirty="0"/>
              <a:t>Listen for Jesus’ further response.</a:t>
            </a:r>
          </a:p>
        </p:txBody>
      </p:sp>
      <p:sp>
        <p:nvSpPr>
          <p:cNvPr id="3" name="Content Placeholder 2">
            <a:extLst>
              <a:ext uri="{FF2B5EF4-FFF2-40B4-BE49-F238E27FC236}">
                <a16:creationId xmlns:a16="http://schemas.microsoft.com/office/drawing/2014/main" id="{D8B872D7-3CCB-4690-936C-D28423602BD9}"/>
              </a:ext>
            </a:extLst>
          </p:cNvPr>
          <p:cNvSpPr>
            <a:spLocks noGrp="1"/>
          </p:cNvSpPr>
          <p:nvPr>
            <p:ph idx="1"/>
          </p:nvPr>
        </p:nvSpPr>
        <p:spPr>
          <a:xfrm>
            <a:off x="1593930" y="1690688"/>
            <a:ext cx="9004139" cy="4351338"/>
          </a:xfrm>
        </p:spPr>
        <p:txBody>
          <a:bodyPr/>
          <a:lstStyle/>
          <a:p>
            <a:pPr marL="0" indent="0" algn="ctr">
              <a:buNone/>
            </a:pPr>
            <a:r>
              <a:rPr lang="en-US" dirty="0"/>
              <a:t>Matthew 24:4-8 (NIV)   Jesus answered: "Watch out that no one deceives you. 5  For many will come in my name, claiming, 'I am the Christ,' and will deceive many. 6  You will hear of wars and rumors of wars, but see to it that you are</a:t>
            </a:r>
          </a:p>
        </p:txBody>
      </p:sp>
    </p:spTree>
    <p:extLst>
      <p:ext uri="{BB962C8B-B14F-4D97-AF65-F5344CB8AC3E}">
        <p14:creationId xmlns:p14="http://schemas.microsoft.com/office/powerpoint/2010/main" val="13187006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A658C1-F60E-443D-A29B-1EEFC14599A4}"/>
              </a:ext>
            </a:extLst>
          </p:cNvPr>
          <p:cNvSpPr>
            <a:spLocks noGrp="1"/>
          </p:cNvSpPr>
          <p:nvPr>
            <p:ph type="title"/>
          </p:nvPr>
        </p:nvSpPr>
        <p:spPr/>
        <p:txBody>
          <a:bodyPr/>
          <a:lstStyle/>
          <a:p>
            <a:pPr algn="l"/>
            <a:r>
              <a:rPr lang="en-US" dirty="0"/>
              <a:t>Listen for Jesus’ further response.</a:t>
            </a:r>
          </a:p>
        </p:txBody>
      </p:sp>
      <p:sp>
        <p:nvSpPr>
          <p:cNvPr id="3" name="Content Placeholder 2">
            <a:extLst>
              <a:ext uri="{FF2B5EF4-FFF2-40B4-BE49-F238E27FC236}">
                <a16:creationId xmlns:a16="http://schemas.microsoft.com/office/drawing/2014/main" id="{D8B872D7-3CCB-4690-936C-D28423602BD9}"/>
              </a:ext>
            </a:extLst>
          </p:cNvPr>
          <p:cNvSpPr>
            <a:spLocks noGrp="1"/>
          </p:cNvSpPr>
          <p:nvPr>
            <p:ph idx="1"/>
          </p:nvPr>
        </p:nvSpPr>
        <p:spPr>
          <a:xfrm>
            <a:off x="1593930" y="1690688"/>
            <a:ext cx="9004139" cy="4351338"/>
          </a:xfrm>
        </p:spPr>
        <p:txBody>
          <a:bodyPr/>
          <a:lstStyle/>
          <a:p>
            <a:pPr marL="0" indent="0" algn="ctr">
              <a:buNone/>
            </a:pPr>
            <a:r>
              <a:rPr lang="en-US" dirty="0"/>
              <a:t>not alarmed. Such things must happen, but the end is still to come. 7  Nation will rise against nation, and kingdom against kingdom. There will be famines and earthquakes in various places. 8  All these are the beginning of birth pains.</a:t>
            </a:r>
          </a:p>
        </p:txBody>
      </p:sp>
      <p:pic>
        <p:nvPicPr>
          <p:cNvPr id="4" name="Picture 3">
            <a:extLst>
              <a:ext uri="{FF2B5EF4-FFF2-40B4-BE49-F238E27FC236}">
                <a16:creationId xmlns:a16="http://schemas.microsoft.com/office/drawing/2014/main" id="{53A05060-69A6-4DB3-B4EB-0F593ADBEB9B}"/>
              </a:ext>
            </a:extLst>
          </p:cNvPr>
          <p:cNvPicPr>
            <a:picLocks noChangeAspect="1"/>
          </p:cNvPicPr>
          <p:nvPr/>
        </p:nvPicPr>
        <p:blipFill>
          <a:blip r:embed="rId2"/>
          <a:stretch>
            <a:fillRect/>
          </a:stretch>
        </p:blipFill>
        <p:spPr>
          <a:xfrm>
            <a:off x="4826643" y="5278057"/>
            <a:ext cx="2251445" cy="3214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8048129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680806-CD7C-4770-85B9-FE64B777B878}"/>
              </a:ext>
            </a:extLst>
          </p:cNvPr>
          <p:cNvSpPr>
            <a:spLocks noGrp="1"/>
          </p:cNvSpPr>
          <p:nvPr>
            <p:ph type="title"/>
          </p:nvPr>
        </p:nvSpPr>
        <p:spPr/>
        <p:txBody>
          <a:bodyPr/>
          <a:lstStyle/>
          <a:p>
            <a:r>
              <a:rPr lang="en-US" dirty="0"/>
              <a:t>The Beginning of the End</a:t>
            </a:r>
          </a:p>
        </p:txBody>
      </p:sp>
      <p:sp>
        <p:nvSpPr>
          <p:cNvPr id="3" name="Content Placeholder 2">
            <a:extLst>
              <a:ext uri="{FF2B5EF4-FFF2-40B4-BE49-F238E27FC236}">
                <a16:creationId xmlns:a16="http://schemas.microsoft.com/office/drawing/2014/main" id="{4036EEDB-AE99-4A44-AA42-D0D529EF32B3}"/>
              </a:ext>
            </a:extLst>
          </p:cNvPr>
          <p:cNvSpPr>
            <a:spLocks noGrp="1"/>
          </p:cNvSpPr>
          <p:nvPr>
            <p:ph idx="1"/>
          </p:nvPr>
        </p:nvSpPr>
        <p:spPr/>
        <p:txBody>
          <a:bodyPr/>
          <a:lstStyle/>
          <a:p>
            <a:r>
              <a:rPr lang="en-US" dirty="0"/>
              <a:t>What did He caution them to avoid? </a:t>
            </a:r>
          </a:p>
          <a:p>
            <a:r>
              <a:rPr lang="en-US" dirty="0"/>
              <a:t>What were some ways in which people could be deceived to think the end of time was near? </a:t>
            </a:r>
          </a:p>
          <a:p>
            <a:r>
              <a:rPr lang="en-US" dirty="0"/>
              <a:t>Jesus said these things are like “labor pains” that precede a birth.  What can encourage us amidst Jesus’ warnings that things are going to get a lot worse? </a:t>
            </a:r>
          </a:p>
        </p:txBody>
      </p:sp>
    </p:spTree>
    <p:extLst>
      <p:ext uri="{BB962C8B-B14F-4D97-AF65-F5344CB8AC3E}">
        <p14:creationId xmlns:p14="http://schemas.microsoft.com/office/powerpoint/2010/main" val="710745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8B210F-033E-43AC-A867-85AE0075A37E}"/>
              </a:ext>
            </a:extLst>
          </p:cNvPr>
          <p:cNvSpPr>
            <a:spLocks noGrp="1"/>
          </p:cNvSpPr>
          <p:nvPr>
            <p:ph type="title"/>
          </p:nvPr>
        </p:nvSpPr>
        <p:spPr/>
        <p:txBody>
          <a:bodyPr/>
          <a:lstStyle/>
          <a:p>
            <a:r>
              <a:rPr lang="en-US" dirty="0"/>
              <a:t>The Beginning of the End</a:t>
            </a:r>
          </a:p>
        </p:txBody>
      </p:sp>
      <p:sp>
        <p:nvSpPr>
          <p:cNvPr id="3" name="Content Placeholder 2">
            <a:extLst>
              <a:ext uri="{FF2B5EF4-FFF2-40B4-BE49-F238E27FC236}">
                <a16:creationId xmlns:a16="http://schemas.microsoft.com/office/drawing/2014/main" id="{979B08EB-0D02-4733-9D09-58D5F295FF58}"/>
              </a:ext>
            </a:extLst>
          </p:cNvPr>
          <p:cNvSpPr>
            <a:spLocks noGrp="1"/>
          </p:cNvSpPr>
          <p:nvPr>
            <p:ph idx="1"/>
          </p:nvPr>
        </p:nvSpPr>
        <p:spPr/>
        <p:txBody>
          <a:bodyPr/>
          <a:lstStyle/>
          <a:p>
            <a:r>
              <a:rPr lang="en-US" dirty="0"/>
              <a:t>How does talk of the end times motivate us to live a holy life? </a:t>
            </a:r>
          </a:p>
          <a:p>
            <a:r>
              <a:rPr lang="en-US" dirty="0"/>
              <a:t>At the same time, how can we become sidetracked by discussion of the end times? </a:t>
            </a:r>
          </a:p>
          <a:p>
            <a:r>
              <a:rPr lang="en-US" dirty="0"/>
              <a:t>How is it helpful that Jesus didn’t give us a specific time or date for His return? </a:t>
            </a:r>
          </a:p>
        </p:txBody>
      </p:sp>
    </p:spTree>
    <p:extLst>
      <p:ext uri="{BB962C8B-B14F-4D97-AF65-F5344CB8AC3E}">
        <p14:creationId xmlns:p14="http://schemas.microsoft.com/office/powerpoint/2010/main" val="347891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C762-BC04-4AD7-BA78-ECEC4E2087E5}"/>
              </a:ext>
            </a:extLst>
          </p:cNvPr>
          <p:cNvSpPr>
            <a:spLocks noGrp="1"/>
          </p:cNvSpPr>
          <p:nvPr>
            <p:ph type="title"/>
          </p:nvPr>
        </p:nvSpPr>
        <p:spPr/>
        <p:txBody>
          <a:bodyPr/>
          <a:lstStyle/>
          <a:p>
            <a:pPr algn="l"/>
            <a:r>
              <a:rPr lang="en-US" dirty="0"/>
              <a:t>Listen for a call to faithfulness.</a:t>
            </a:r>
          </a:p>
        </p:txBody>
      </p:sp>
      <p:sp>
        <p:nvSpPr>
          <p:cNvPr id="3" name="Content Placeholder 2">
            <a:extLst>
              <a:ext uri="{FF2B5EF4-FFF2-40B4-BE49-F238E27FC236}">
                <a16:creationId xmlns:a16="http://schemas.microsoft.com/office/drawing/2014/main" id="{3271B809-EF99-4E7C-A1F4-B2E676819864}"/>
              </a:ext>
            </a:extLst>
          </p:cNvPr>
          <p:cNvSpPr>
            <a:spLocks noGrp="1"/>
          </p:cNvSpPr>
          <p:nvPr>
            <p:ph idx="1"/>
          </p:nvPr>
        </p:nvSpPr>
        <p:spPr/>
        <p:txBody>
          <a:bodyPr/>
          <a:lstStyle/>
          <a:p>
            <a:pPr marL="0" indent="0" algn="ctr">
              <a:buNone/>
            </a:pPr>
            <a:r>
              <a:rPr lang="en-US" dirty="0"/>
              <a:t>Matthew 24:9-14 (NIV)   "Then you will be handed over to be persecuted and put to death, and you will be hated by all nations because of me. 10  At that time many will turn away from the faith and will betray and hate each other, 11  and many false prophets will appear and deceive </a:t>
            </a:r>
          </a:p>
        </p:txBody>
      </p:sp>
    </p:spTree>
    <p:extLst>
      <p:ext uri="{BB962C8B-B14F-4D97-AF65-F5344CB8AC3E}">
        <p14:creationId xmlns:p14="http://schemas.microsoft.com/office/powerpoint/2010/main" val="10938485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16C762-BC04-4AD7-BA78-ECEC4E2087E5}"/>
              </a:ext>
            </a:extLst>
          </p:cNvPr>
          <p:cNvSpPr>
            <a:spLocks noGrp="1"/>
          </p:cNvSpPr>
          <p:nvPr>
            <p:ph type="title"/>
          </p:nvPr>
        </p:nvSpPr>
        <p:spPr/>
        <p:txBody>
          <a:bodyPr/>
          <a:lstStyle/>
          <a:p>
            <a:pPr algn="l"/>
            <a:r>
              <a:rPr lang="en-US" dirty="0"/>
              <a:t>Listen for a call to faithfulness.</a:t>
            </a:r>
          </a:p>
        </p:txBody>
      </p:sp>
      <p:sp>
        <p:nvSpPr>
          <p:cNvPr id="3" name="Content Placeholder 2">
            <a:extLst>
              <a:ext uri="{FF2B5EF4-FFF2-40B4-BE49-F238E27FC236}">
                <a16:creationId xmlns:a16="http://schemas.microsoft.com/office/drawing/2014/main" id="{3271B809-EF99-4E7C-A1F4-B2E676819864}"/>
              </a:ext>
            </a:extLst>
          </p:cNvPr>
          <p:cNvSpPr>
            <a:spLocks noGrp="1"/>
          </p:cNvSpPr>
          <p:nvPr>
            <p:ph idx="1"/>
          </p:nvPr>
        </p:nvSpPr>
        <p:spPr/>
        <p:txBody>
          <a:bodyPr/>
          <a:lstStyle/>
          <a:p>
            <a:pPr marL="0" indent="0" algn="ctr">
              <a:buNone/>
            </a:pPr>
            <a:r>
              <a:rPr lang="en-US" dirty="0"/>
              <a:t>many people. 12  Because of the increase of wickedness, the love of most will grow cold, 13  but he who stands firm to the end will be saved. 14  And this gospel of the kingdom will be preached in the whole world as a testimony to all nations, and then the end will come.</a:t>
            </a:r>
          </a:p>
        </p:txBody>
      </p:sp>
      <p:pic>
        <p:nvPicPr>
          <p:cNvPr id="4" name="Picture 3">
            <a:extLst>
              <a:ext uri="{FF2B5EF4-FFF2-40B4-BE49-F238E27FC236}">
                <a16:creationId xmlns:a16="http://schemas.microsoft.com/office/drawing/2014/main" id="{18D6DDBC-5427-4615-AC59-005E541DD0BE}"/>
              </a:ext>
            </a:extLst>
          </p:cNvPr>
          <p:cNvPicPr>
            <a:picLocks noChangeAspect="1"/>
          </p:cNvPicPr>
          <p:nvPr/>
        </p:nvPicPr>
        <p:blipFill>
          <a:blip r:embed="rId2"/>
          <a:stretch>
            <a:fillRect/>
          </a:stretch>
        </p:blipFill>
        <p:spPr>
          <a:xfrm>
            <a:off x="4826643" y="5278057"/>
            <a:ext cx="2251445" cy="3214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3557821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F3DA22-0964-42FD-A72D-5FF501FDF30E}"/>
              </a:ext>
            </a:extLst>
          </p:cNvPr>
          <p:cNvSpPr>
            <a:spLocks noGrp="1"/>
          </p:cNvSpPr>
          <p:nvPr>
            <p:ph type="title"/>
          </p:nvPr>
        </p:nvSpPr>
        <p:spPr/>
        <p:txBody>
          <a:bodyPr/>
          <a:lstStyle/>
          <a:p>
            <a:r>
              <a:rPr lang="en-US" dirty="0"/>
              <a:t>A Call to Faithfulness</a:t>
            </a:r>
          </a:p>
        </p:txBody>
      </p:sp>
      <p:sp>
        <p:nvSpPr>
          <p:cNvPr id="3" name="Content Placeholder 2">
            <a:extLst>
              <a:ext uri="{FF2B5EF4-FFF2-40B4-BE49-F238E27FC236}">
                <a16:creationId xmlns:a16="http://schemas.microsoft.com/office/drawing/2014/main" id="{C1BF1B82-F731-429B-A19F-910FF39798B9}"/>
              </a:ext>
            </a:extLst>
          </p:cNvPr>
          <p:cNvSpPr>
            <a:spLocks noGrp="1"/>
          </p:cNvSpPr>
          <p:nvPr>
            <p:ph idx="1"/>
          </p:nvPr>
        </p:nvSpPr>
        <p:spPr/>
        <p:txBody>
          <a:bodyPr/>
          <a:lstStyle/>
          <a:p>
            <a:r>
              <a:rPr lang="en-US" dirty="0"/>
              <a:t>What are some examples of external opposition Jesus’ followers would face? </a:t>
            </a:r>
          </a:p>
          <a:p>
            <a:r>
              <a:rPr lang="en-US" dirty="0"/>
              <a:t>What opposition can come from those who stumble and give up on Jesus? </a:t>
            </a:r>
          </a:p>
          <a:p>
            <a:r>
              <a:rPr lang="en-US" dirty="0"/>
              <a:t>What threat do false teachers pose? </a:t>
            </a:r>
          </a:p>
          <a:p>
            <a:r>
              <a:rPr lang="en-US" dirty="0"/>
              <a:t>What happens when wickedness prevails?</a:t>
            </a:r>
          </a:p>
        </p:txBody>
      </p:sp>
      <p:pic>
        <p:nvPicPr>
          <p:cNvPr id="4" name="Picture 3">
            <a:extLst>
              <a:ext uri="{FF2B5EF4-FFF2-40B4-BE49-F238E27FC236}">
                <a16:creationId xmlns:a16="http://schemas.microsoft.com/office/drawing/2014/main" id="{C2C73BA3-C9F3-4BB9-81BE-A95A3F752BA0}"/>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2772137" y="681037"/>
            <a:ext cx="6354501" cy="3881182"/>
          </a:xfrm>
          <a:prstGeom prst="rect">
            <a:avLst/>
          </a:prstGeom>
          <a:ln>
            <a:noFill/>
          </a:ln>
          <a:effectLst>
            <a:outerShdw blurRad="292100" dist="139700" dir="2700000" algn="tl" rotWithShape="0">
              <a:srgbClr val="333333">
                <a:alpha val="65000"/>
              </a:srgbClr>
            </a:outerShdw>
          </a:effectLst>
        </p:spPr>
      </p:pic>
      <p:sp>
        <p:nvSpPr>
          <p:cNvPr id="5" name="Oval 4">
            <a:extLst>
              <a:ext uri="{FF2B5EF4-FFF2-40B4-BE49-F238E27FC236}">
                <a16:creationId xmlns:a16="http://schemas.microsoft.com/office/drawing/2014/main" id="{A84A9F7A-ACC1-485D-94AA-101FD66CF323}"/>
              </a:ext>
            </a:extLst>
          </p:cNvPr>
          <p:cNvSpPr/>
          <p:nvPr/>
        </p:nvSpPr>
        <p:spPr>
          <a:xfrm>
            <a:off x="2916820" y="532397"/>
            <a:ext cx="3032567" cy="4178461"/>
          </a:xfrm>
          <a:prstGeom prst="ellipse">
            <a:avLst/>
          </a:prstGeom>
          <a:noFill/>
          <a:ln w="38100">
            <a:solidFill>
              <a:srgbClr val="C00000"/>
            </a:solidFill>
            <a:prstDash val="sysDot"/>
          </a:ln>
        </p:spPr>
        <p:style>
          <a:lnRef idx="2">
            <a:schemeClr val="accent2"/>
          </a:lnRef>
          <a:fillRef idx="1">
            <a:schemeClr val="lt1"/>
          </a:fillRef>
          <a:effectRef idx="0">
            <a:schemeClr val="accent2"/>
          </a:effectRef>
          <a:fontRef idx="minor">
            <a:schemeClr val="dk1"/>
          </a:fontRef>
        </p:style>
        <p:txBody>
          <a:bodyPr rtlCol="0" anchor="ctr"/>
          <a:lstStyle/>
          <a:p>
            <a:pPr algn="ctr"/>
            <a:endParaRPr lang="en-US"/>
          </a:p>
        </p:txBody>
      </p:sp>
    </p:spTree>
    <p:extLst>
      <p:ext uri="{BB962C8B-B14F-4D97-AF65-F5344CB8AC3E}">
        <p14:creationId xmlns:p14="http://schemas.microsoft.com/office/powerpoint/2010/main" val="1498773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2" end="2"/>
                                            </p:txEl>
                                          </p:spTgt>
                                        </p:tgtEl>
                                        <p:attrNameLst>
                                          <p:attrName>ppt_c</p:attrName>
                                        </p:attrNameLst>
                                      </p:cBhvr>
                                      <p:to>
                                        <a:srgbClr val="969696"/>
                                      </p:to>
                                    </p:animClr>
                                  </p:sub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4"/>
                                        </p:tgtEl>
                                        <p:attrNameLst>
                                          <p:attrName>style.visibility</p:attrName>
                                        </p:attrNameLst>
                                      </p:cBhvr>
                                      <p:to>
                                        <p:strVal val="visible"/>
                                      </p:to>
                                    </p:set>
                                  </p:childTnLst>
                                </p:cTn>
                              </p:par>
                              <p:par>
                                <p:cTn id="23" presetID="21" presetClass="entr" presetSubtype="1" fill="hold" grpId="0" nodeType="withEffect">
                                  <p:stCondLst>
                                    <p:cond delay="0"/>
                                  </p:stCondLst>
                                  <p:childTnLst>
                                    <p:set>
                                      <p:cBhvr>
                                        <p:cTn id="24" dur="1" fill="hold">
                                          <p:stCondLst>
                                            <p:cond delay="0"/>
                                          </p:stCondLst>
                                        </p:cTn>
                                        <p:tgtEl>
                                          <p:spTgt spid="5"/>
                                        </p:tgtEl>
                                        <p:attrNameLst>
                                          <p:attrName>style.visibility</p:attrName>
                                        </p:attrNameLst>
                                      </p:cBhvr>
                                      <p:to>
                                        <p:strVal val="visible"/>
                                      </p:to>
                                    </p:set>
                                    <p:animEffect transition="in" filter="wheel(1)">
                                      <p:cBhvr>
                                        <p:cTn id="25"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0C31A5-5352-4390-AE16-4B4792975C31}"/>
              </a:ext>
            </a:extLst>
          </p:cNvPr>
          <p:cNvSpPr>
            <a:spLocks noGrp="1"/>
          </p:cNvSpPr>
          <p:nvPr>
            <p:ph type="title"/>
          </p:nvPr>
        </p:nvSpPr>
        <p:spPr/>
        <p:txBody>
          <a:bodyPr/>
          <a:lstStyle/>
          <a:p>
            <a:r>
              <a:rPr lang="en-US" dirty="0"/>
              <a:t>A Call to Faithfulness</a:t>
            </a:r>
          </a:p>
        </p:txBody>
      </p:sp>
      <p:sp>
        <p:nvSpPr>
          <p:cNvPr id="3" name="Content Placeholder 2">
            <a:extLst>
              <a:ext uri="{FF2B5EF4-FFF2-40B4-BE49-F238E27FC236}">
                <a16:creationId xmlns:a16="http://schemas.microsoft.com/office/drawing/2014/main" id="{5A197756-B146-44FA-9C3D-99D12C3BE042}"/>
              </a:ext>
            </a:extLst>
          </p:cNvPr>
          <p:cNvSpPr>
            <a:spLocks noGrp="1"/>
          </p:cNvSpPr>
          <p:nvPr>
            <p:ph idx="1"/>
          </p:nvPr>
        </p:nvSpPr>
        <p:spPr>
          <a:xfrm>
            <a:off x="838200" y="1825625"/>
            <a:ext cx="10515600" cy="4667250"/>
          </a:xfrm>
        </p:spPr>
        <p:txBody>
          <a:bodyPr>
            <a:normAutofit fontScale="92500"/>
          </a:bodyPr>
          <a:lstStyle/>
          <a:p>
            <a:r>
              <a:rPr lang="en-US" dirty="0"/>
              <a:t>No matter the opposition, what does Jesus expect from His followers?</a:t>
            </a:r>
          </a:p>
          <a:p>
            <a:r>
              <a:rPr lang="en-US" dirty="0">
                <a:solidFill>
                  <a:srgbClr val="C00000"/>
                </a:solidFill>
              </a:rPr>
              <a:t>This passage encourages you to share the gospel.</a:t>
            </a:r>
          </a:p>
          <a:p>
            <a:pPr lvl="1"/>
            <a:r>
              <a:rPr lang="en-US" dirty="0">
                <a:solidFill>
                  <a:srgbClr val="C00000"/>
                </a:solidFill>
              </a:rPr>
              <a:t>Taking the gospel to the whole world is one of the things that must happen.</a:t>
            </a:r>
          </a:p>
          <a:p>
            <a:pPr lvl="1"/>
            <a:r>
              <a:rPr lang="en-US" dirty="0">
                <a:solidFill>
                  <a:srgbClr val="C00000"/>
                </a:solidFill>
              </a:rPr>
              <a:t>People have promoted missions with the phrase “Bring Back the King.”</a:t>
            </a:r>
          </a:p>
          <a:p>
            <a:pPr lvl="1"/>
            <a:r>
              <a:rPr lang="en-US" dirty="0">
                <a:solidFill>
                  <a:srgbClr val="C00000"/>
                </a:solidFill>
              </a:rPr>
              <a:t>According to </a:t>
            </a:r>
            <a:r>
              <a:rPr lang="en-US" i="1" dirty="0">
                <a:solidFill>
                  <a:srgbClr val="C00000"/>
                </a:solidFill>
              </a:rPr>
              <a:t>Finishing the Task</a:t>
            </a:r>
            <a:r>
              <a:rPr lang="en-US" dirty="0">
                <a:solidFill>
                  <a:srgbClr val="C00000"/>
                </a:solidFill>
              </a:rPr>
              <a:t>, 218 ethnic groups are unreached … no church, no missionary, no mission agency</a:t>
            </a:r>
          </a:p>
        </p:txBody>
      </p:sp>
    </p:spTree>
    <p:extLst>
      <p:ext uri="{BB962C8B-B14F-4D97-AF65-F5344CB8AC3E}">
        <p14:creationId xmlns:p14="http://schemas.microsoft.com/office/powerpoint/2010/main" val="85083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7016AF-B0A2-4B25-AB11-26DD2ED13F9D}"/>
              </a:ext>
            </a:extLst>
          </p:cNvPr>
          <p:cNvSpPr>
            <a:spLocks noGrp="1"/>
          </p:cNvSpPr>
          <p:nvPr>
            <p:ph type="title"/>
          </p:nvPr>
        </p:nvSpPr>
        <p:spPr/>
        <p:txBody>
          <a:bodyPr/>
          <a:lstStyle/>
          <a:p>
            <a:r>
              <a:rPr lang="en-US" dirty="0"/>
              <a:t>Unreached People Groups</a:t>
            </a:r>
          </a:p>
        </p:txBody>
      </p:sp>
      <p:pic>
        <p:nvPicPr>
          <p:cNvPr id="4" name="Picture 3" descr="Map&#10;&#10;Description automatically generated">
            <a:extLst>
              <a:ext uri="{FF2B5EF4-FFF2-40B4-BE49-F238E27FC236}">
                <a16:creationId xmlns:a16="http://schemas.microsoft.com/office/drawing/2014/main" id="{85BC7BDD-5C23-4ABF-BFC8-00737E608D2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46578" y="1591027"/>
            <a:ext cx="9324622" cy="4562689"/>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794117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BA8055-8C19-4FCB-850C-7D7FAEC8CDBC}"/>
              </a:ext>
            </a:extLst>
          </p:cNvPr>
          <p:cNvSpPr>
            <a:spLocks noGrp="1"/>
          </p:cNvSpPr>
          <p:nvPr>
            <p:ph type="title"/>
          </p:nvPr>
        </p:nvSpPr>
        <p:spPr/>
        <p:txBody>
          <a:bodyPr/>
          <a:lstStyle/>
          <a:p>
            <a:r>
              <a:rPr lang="en-US" dirty="0"/>
              <a:t>Application</a:t>
            </a:r>
          </a:p>
        </p:txBody>
      </p:sp>
      <p:sp>
        <p:nvSpPr>
          <p:cNvPr id="4" name="Content Placeholder 3">
            <a:extLst>
              <a:ext uri="{FF2B5EF4-FFF2-40B4-BE49-F238E27FC236}">
                <a16:creationId xmlns:a16="http://schemas.microsoft.com/office/drawing/2014/main" id="{399784AA-B82C-4A4B-BA91-FC385C80F8C6}"/>
              </a:ext>
            </a:extLst>
          </p:cNvPr>
          <p:cNvSpPr>
            <a:spLocks noGrp="1"/>
          </p:cNvSpPr>
          <p:nvPr>
            <p:ph idx="1"/>
          </p:nvPr>
        </p:nvSpPr>
        <p:spPr>
          <a:xfrm>
            <a:off x="838200" y="1975555"/>
            <a:ext cx="10515600" cy="4201407"/>
          </a:xfrm>
        </p:spPr>
        <p:txBody>
          <a:bodyPr/>
          <a:lstStyle/>
          <a:p>
            <a:r>
              <a:rPr lang="en-US" dirty="0"/>
              <a:t>Realize. </a:t>
            </a:r>
          </a:p>
          <a:p>
            <a:pPr lvl="1"/>
            <a:r>
              <a:rPr lang="en-US" dirty="0"/>
              <a:t>Take some time this week to write down your views about the second coming of Jesus and the end of the world. </a:t>
            </a:r>
          </a:p>
          <a:p>
            <a:pPr lvl="1"/>
            <a:r>
              <a:rPr lang="en-US" dirty="0"/>
              <a:t>Pay careful attention to the verses studied today that assure us of God’s plan and His care for us.</a:t>
            </a:r>
          </a:p>
          <a:p>
            <a:endParaRPr lang="en-US" dirty="0"/>
          </a:p>
        </p:txBody>
      </p:sp>
    </p:spTree>
    <p:extLst>
      <p:ext uri="{BB962C8B-B14F-4D97-AF65-F5344CB8AC3E}">
        <p14:creationId xmlns:p14="http://schemas.microsoft.com/office/powerpoint/2010/main" val="19018688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F8C21A7D-C242-42BA-BC55-8A2712601B7C}"/>
              </a:ext>
            </a:extLst>
          </p:cNvPr>
          <p:cNvSpPr>
            <a:spLocks noGrp="1"/>
          </p:cNvSpPr>
          <p:nvPr>
            <p:ph type="title"/>
          </p:nvPr>
        </p:nvSpPr>
        <p:spPr/>
        <p:txBody>
          <a:bodyPr/>
          <a:lstStyle/>
          <a:p>
            <a:r>
              <a:rPr lang="en-US" dirty="0"/>
              <a:t>Video Introduction</a:t>
            </a:r>
          </a:p>
        </p:txBody>
      </p:sp>
      <p:grpSp>
        <p:nvGrpSpPr>
          <p:cNvPr id="2" name="Group 1">
            <a:extLst>
              <a:ext uri="{FF2B5EF4-FFF2-40B4-BE49-F238E27FC236}">
                <a16:creationId xmlns:a16="http://schemas.microsoft.com/office/drawing/2014/main" id="{8CC4A3BB-57C9-470D-A6A4-6A20A0ED6BED}"/>
              </a:ext>
            </a:extLst>
          </p:cNvPr>
          <p:cNvGrpSpPr/>
          <p:nvPr/>
        </p:nvGrpSpPr>
        <p:grpSpPr>
          <a:xfrm>
            <a:off x="2849598" y="1569308"/>
            <a:ext cx="6492803" cy="4283062"/>
            <a:chOff x="2849598" y="1569308"/>
            <a:chExt cx="6492803" cy="4283062"/>
          </a:xfrm>
        </p:grpSpPr>
        <p:pic>
          <p:nvPicPr>
            <p:cNvPr id="6" name="Picture 5">
              <a:extLst>
                <a:ext uri="{FF2B5EF4-FFF2-40B4-BE49-F238E27FC236}">
                  <a16:creationId xmlns:a16="http://schemas.microsoft.com/office/drawing/2014/main" id="{2265A641-20E0-4ED2-B98F-EF6AB9A3EB2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04325" y="1888835"/>
              <a:ext cx="5783349" cy="3080329"/>
            </a:xfrm>
            <a:prstGeom prst="rect">
              <a:avLst/>
            </a:prstGeom>
          </p:spPr>
        </p:pic>
        <p:pic>
          <p:nvPicPr>
            <p:cNvPr id="8" name="Picture 7">
              <a:hlinkClick r:id="rId3"/>
              <a:extLst>
                <a:ext uri="{FF2B5EF4-FFF2-40B4-BE49-F238E27FC236}">
                  <a16:creationId xmlns:a16="http://schemas.microsoft.com/office/drawing/2014/main" id="{2906A727-EB7A-4CB8-B34B-5182CA43C5D1}"/>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849598" y="1569308"/>
              <a:ext cx="6492803" cy="4283062"/>
            </a:xfrm>
            <a:prstGeom prst="rect">
              <a:avLst/>
            </a:prstGeom>
          </p:spPr>
        </p:pic>
      </p:grpSp>
      <p:sp>
        <p:nvSpPr>
          <p:cNvPr id="9" name="TextBox 8">
            <a:extLst>
              <a:ext uri="{FF2B5EF4-FFF2-40B4-BE49-F238E27FC236}">
                <a16:creationId xmlns:a16="http://schemas.microsoft.com/office/drawing/2014/main" id="{9AC8B6BD-B1F4-4F7F-B15A-1B6C7410E9B0}"/>
              </a:ext>
            </a:extLst>
          </p:cNvPr>
          <p:cNvSpPr txBox="1"/>
          <p:nvPr/>
        </p:nvSpPr>
        <p:spPr>
          <a:xfrm>
            <a:off x="4705863" y="5924641"/>
            <a:ext cx="2780271" cy="369332"/>
          </a:xfrm>
          <a:prstGeom prst="rect">
            <a:avLst/>
          </a:prstGeom>
          <a:noFill/>
        </p:spPr>
        <p:txBody>
          <a:bodyPr wrap="square" rtlCol="0">
            <a:spAutoFit/>
          </a:bodyPr>
          <a:lstStyle/>
          <a:p>
            <a:pPr algn="ctr"/>
            <a:r>
              <a:rPr lang="en-US" dirty="0">
                <a:hlinkClick r:id="rId3"/>
              </a:rPr>
              <a:t>View Video</a:t>
            </a:r>
            <a:endParaRPr lang="en-US" dirty="0"/>
          </a:p>
        </p:txBody>
      </p:sp>
    </p:spTree>
    <p:extLst>
      <p:ext uri="{BB962C8B-B14F-4D97-AF65-F5344CB8AC3E}">
        <p14:creationId xmlns:p14="http://schemas.microsoft.com/office/powerpoint/2010/main" val="26112085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BA8055-8C19-4FCB-850C-7D7FAEC8CDBC}"/>
              </a:ext>
            </a:extLst>
          </p:cNvPr>
          <p:cNvSpPr>
            <a:spLocks noGrp="1"/>
          </p:cNvSpPr>
          <p:nvPr>
            <p:ph type="title"/>
          </p:nvPr>
        </p:nvSpPr>
        <p:spPr/>
        <p:txBody>
          <a:bodyPr/>
          <a:lstStyle/>
          <a:p>
            <a:r>
              <a:rPr lang="en-US"/>
              <a:t>Application</a:t>
            </a:r>
          </a:p>
        </p:txBody>
      </p:sp>
      <p:sp>
        <p:nvSpPr>
          <p:cNvPr id="4" name="Content Placeholder 3">
            <a:extLst>
              <a:ext uri="{FF2B5EF4-FFF2-40B4-BE49-F238E27FC236}">
                <a16:creationId xmlns:a16="http://schemas.microsoft.com/office/drawing/2014/main" id="{399784AA-B82C-4A4B-BA91-FC385C80F8C6}"/>
              </a:ext>
            </a:extLst>
          </p:cNvPr>
          <p:cNvSpPr>
            <a:spLocks noGrp="1"/>
          </p:cNvSpPr>
          <p:nvPr>
            <p:ph idx="1"/>
          </p:nvPr>
        </p:nvSpPr>
        <p:spPr>
          <a:xfrm>
            <a:off x="838200" y="2178755"/>
            <a:ext cx="10515600" cy="3998207"/>
          </a:xfrm>
        </p:spPr>
        <p:txBody>
          <a:bodyPr/>
          <a:lstStyle/>
          <a:p>
            <a:r>
              <a:rPr lang="en-US" dirty="0"/>
              <a:t>Memorize. </a:t>
            </a:r>
          </a:p>
          <a:p>
            <a:pPr lvl="1"/>
            <a:r>
              <a:rPr lang="en-US" dirty="0"/>
              <a:t>Memorize Matthew 24:8, “</a:t>
            </a:r>
            <a:r>
              <a:rPr lang="en-US" i="1" dirty="0"/>
              <a:t>All these events are the beginning of labor pains.</a:t>
            </a:r>
            <a:r>
              <a:rPr lang="en-US" dirty="0"/>
              <a:t>” </a:t>
            </a:r>
          </a:p>
          <a:p>
            <a:pPr lvl="1"/>
            <a:r>
              <a:rPr lang="en-US" dirty="0"/>
              <a:t>Let this verse give you a biblical perspective when you hear of tragic events throughout the world.</a:t>
            </a:r>
          </a:p>
          <a:p>
            <a:endParaRPr lang="en-US" dirty="0"/>
          </a:p>
        </p:txBody>
      </p:sp>
    </p:spTree>
    <p:extLst>
      <p:ext uri="{BB962C8B-B14F-4D97-AF65-F5344CB8AC3E}">
        <p14:creationId xmlns:p14="http://schemas.microsoft.com/office/powerpoint/2010/main" val="26266523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6BA8055-8C19-4FCB-850C-7D7FAEC8CDBC}"/>
              </a:ext>
            </a:extLst>
          </p:cNvPr>
          <p:cNvSpPr>
            <a:spLocks noGrp="1"/>
          </p:cNvSpPr>
          <p:nvPr>
            <p:ph type="title"/>
          </p:nvPr>
        </p:nvSpPr>
        <p:spPr/>
        <p:txBody>
          <a:bodyPr/>
          <a:lstStyle/>
          <a:p>
            <a:r>
              <a:rPr lang="en-US"/>
              <a:t>Application</a:t>
            </a:r>
          </a:p>
        </p:txBody>
      </p:sp>
      <p:sp>
        <p:nvSpPr>
          <p:cNvPr id="4" name="Content Placeholder 3">
            <a:extLst>
              <a:ext uri="{FF2B5EF4-FFF2-40B4-BE49-F238E27FC236}">
                <a16:creationId xmlns:a16="http://schemas.microsoft.com/office/drawing/2014/main" id="{399784AA-B82C-4A4B-BA91-FC385C80F8C6}"/>
              </a:ext>
            </a:extLst>
          </p:cNvPr>
          <p:cNvSpPr>
            <a:spLocks noGrp="1"/>
          </p:cNvSpPr>
          <p:nvPr>
            <p:ph idx="1"/>
          </p:nvPr>
        </p:nvSpPr>
        <p:spPr>
          <a:xfrm>
            <a:off x="838200" y="2009421"/>
            <a:ext cx="10515600" cy="4167541"/>
          </a:xfrm>
        </p:spPr>
        <p:txBody>
          <a:bodyPr/>
          <a:lstStyle/>
          <a:p>
            <a:r>
              <a:rPr lang="en-US" dirty="0"/>
              <a:t>Exercise.</a:t>
            </a:r>
          </a:p>
          <a:p>
            <a:pPr lvl="1"/>
            <a:r>
              <a:rPr lang="en-US" dirty="0"/>
              <a:t>Review a list of family members, friends, and acquaintances who are not believers. </a:t>
            </a:r>
          </a:p>
          <a:p>
            <a:pPr lvl="1"/>
            <a:r>
              <a:rPr lang="en-US" dirty="0"/>
              <a:t>Take practical steps to share the good news with at least one of people on your list within the next month. </a:t>
            </a:r>
          </a:p>
          <a:p>
            <a:endParaRPr lang="en-US" dirty="0"/>
          </a:p>
        </p:txBody>
      </p:sp>
    </p:spTree>
    <p:extLst>
      <p:ext uri="{BB962C8B-B14F-4D97-AF65-F5344CB8AC3E}">
        <p14:creationId xmlns:p14="http://schemas.microsoft.com/office/powerpoint/2010/main" val="2201985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2E9DA68-6C21-43A5-8292-FBC6F6287E95}"/>
              </a:ext>
            </a:extLst>
          </p:cNvPr>
          <p:cNvSpPr>
            <a:spLocks noGrp="1"/>
          </p:cNvSpPr>
          <p:nvPr>
            <p:ph type="title"/>
          </p:nvPr>
        </p:nvSpPr>
        <p:spPr/>
        <p:txBody>
          <a:bodyPr/>
          <a:lstStyle/>
          <a:p>
            <a:r>
              <a:rPr lang="en-US" dirty="0"/>
              <a:t>Family Activities</a:t>
            </a:r>
          </a:p>
        </p:txBody>
      </p:sp>
      <p:pic>
        <p:nvPicPr>
          <p:cNvPr id="7" name="Picture 6">
            <a:extLst>
              <a:ext uri="{FF2B5EF4-FFF2-40B4-BE49-F238E27FC236}">
                <a16:creationId xmlns:a16="http://schemas.microsoft.com/office/drawing/2014/main" id="{62964B68-2C4E-4A63-AD28-87237E93F6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73507" y="1994603"/>
            <a:ext cx="8155018" cy="2299970"/>
          </a:xfrm>
          <a:prstGeom prst="roundRect">
            <a:avLst>
              <a:gd name="adj" fmla="val 11111"/>
            </a:avLst>
          </a:prstGeom>
          <a:ln w="190500" cap="rnd">
            <a:solidFill>
              <a:srgbClr val="C8C6BD"/>
            </a:solidFill>
            <a:prstDash val="solid"/>
          </a:ln>
          <a:effectLst>
            <a:outerShdw blurRad="101600" dist="50800" dir="7200000" algn="tl" rotWithShape="0">
              <a:srgbClr val="000000">
                <a:alpha val="45000"/>
              </a:srgbClr>
            </a:outerShdw>
          </a:effectLst>
          <a:scene3d>
            <a:camera prst="perspectiveContrastingLeftFacing"/>
            <a:lightRig rig="threePt" dir="t">
              <a:rot lat="0" lon="0" rev="19200000"/>
            </a:lightRig>
          </a:scene3d>
          <a:sp3d extrusionH="25400">
            <a:bevelT w="304800" h="152400" prst="hardEdge"/>
            <a:extrusionClr>
              <a:srgbClr val="FFFFFF"/>
            </a:extrusionClr>
          </a:sp3d>
        </p:spPr>
      </p:pic>
      <p:pic>
        <p:nvPicPr>
          <p:cNvPr id="9" name="Picture 8">
            <a:extLst>
              <a:ext uri="{FF2B5EF4-FFF2-40B4-BE49-F238E27FC236}">
                <a16:creationId xmlns:a16="http://schemas.microsoft.com/office/drawing/2014/main" id="{77F19A3E-E280-4F29-BA04-1EF9A770527B}"/>
              </a:ext>
            </a:extLst>
          </p:cNvPr>
          <p:cNvPicPr>
            <a:picLocks noChangeAspect="1"/>
          </p:cNvPicPr>
          <p:nvPr/>
        </p:nvPicPr>
        <p:blipFill>
          <a:blip r:embed="rId3">
            <a:extLst>
              <a:ext uri="{28A0092B-C50C-407E-A947-70E740481C1C}">
                <a14:useLocalDpi xmlns:a14="http://schemas.microsoft.com/office/drawing/2010/main" val="0"/>
              </a:ext>
            </a:extLst>
          </a:blip>
          <a:srcRect/>
          <a:stretch/>
        </p:blipFill>
        <p:spPr>
          <a:xfrm>
            <a:off x="549345" y="2049214"/>
            <a:ext cx="2645997" cy="4122835"/>
          </a:xfrm>
          <a:prstGeom prst="rect">
            <a:avLst/>
          </a:prstGeom>
          <a:ln>
            <a:noFill/>
          </a:ln>
          <a:effectLst>
            <a:outerShdw blurRad="292100" dist="139700" dir="2700000" algn="tl" rotWithShape="0">
              <a:srgbClr val="333333">
                <a:alpha val="65000"/>
              </a:srgbClr>
            </a:outerShdw>
          </a:effectLst>
        </p:spPr>
      </p:pic>
      <p:sp>
        <p:nvSpPr>
          <p:cNvPr id="10" name="Speech Bubble: Rectangle with Corners Rounded 9">
            <a:extLst>
              <a:ext uri="{FF2B5EF4-FFF2-40B4-BE49-F238E27FC236}">
                <a16:creationId xmlns:a16="http://schemas.microsoft.com/office/drawing/2014/main" id="{FE2D65C5-1797-444F-8B92-A27A8157777E}"/>
              </a:ext>
            </a:extLst>
          </p:cNvPr>
          <p:cNvSpPr/>
          <p:nvPr/>
        </p:nvSpPr>
        <p:spPr>
          <a:xfrm>
            <a:off x="2834639" y="4653099"/>
            <a:ext cx="7485017" cy="1839775"/>
          </a:xfrm>
          <a:prstGeom prst="wedgeRoundRectCallout">
            <a:avLst>
              <a:gd name="adj1" fmla="val -43220"/>
              <a:gd name="adj2" fmla="val -9751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latin typeface="Comic Sans MS" panose="030F0702030302020204" pitchFamily="66" charset="0"/>
              </a:rPr>
              <a:t>My grandson with the BSS (Bible Security Service) says this is an important message.  The .jpg file (whatever that is) got scrambled and letters got shifted.  Can you help him?  He’s such a nice boy.  He says help is available at </a:t>
            </a:r>
            <a:r>
              <a:rPr lang="en-US" dirty="0">
                <a:latin typeface="Comic Sans MS" panose="030F0702030302020204" pitchFamily="66" charset="0"/>
                <a:hlinkClick r:id="rId4"/>
              </a:rPr>
              <a:t>https://tinyurl.com/yckmujhd</a:t>
            </a:r>
            <a:r>
              <a:rPr lang="en-US" dirty="0">
                <a:latin typeface="Comic Sans MS" panose="030F0702030302020204" pitchFamily="66" charset="0"/>
              </a:rPr>
              <a:t> .  Oh yes, the crossword puzzle is there too.</a:t>
            </a:r>
          </a:p>
        </p:txBody>
      </p:sp>
    </p:spTree>
    <p:extLst>
      <p:ext uri="{BB962C8B-B14F-4D97-AF65-F5344CB8AC3E}">
        <p14:creationId xmlns:p14="http://schemas.microsoft.com/office/powerpoint/2010/main" val="903109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Stand Strong to the End</a:t>
            </a:r>
          </a:p>
        </p:txBody>
      </p:sp>
      <p:sp>
        <p:nvSpPr>
          <p:cNvPr id="3" name="Subtitle 2"/>
          <p:cNvSpPr>
            <a:spLocks noGrp="1"/>
          </p:cNvSpPr>
          <p:nvPr>
            <p:ph type="subTitle" idx="1"/>
          </p:nvPr>
        </p:nvSpPr>
        <p:spPr>
          <a:xfrm>
            <a:off x="1524000" y="3941804"/>
            <a:ext cx="9144000" cy="1315995"/>
          </a:xfrm>
        </p:spPr>
        <p:txBody>
          <a:bodyPr/>
          <a:lstStyle/>
          <a:p>
            <a:r>
              <a:rPr lang="en-US" dirty="0"/>
              <a:t>April 24</a:t>
            </a:r>
          </a:p>
        </p:txBody>
      </p:sp>
    </p:spTree>
    <p:extLst>
      <p:ext uri="{BB962C8B-B14F-4D97-AF65-F5344CB8AC3E}">
        <p14:creationId xmlns:p14="http://schemas.microsoft.com/office/powerpoint/2010/main" val="35150364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0AFEA23C-725F-4758-B98C-767C3E993F6C}"/>
              </a:ext>
            </a:extLst>
          </p:cNvPr>
          <p:cNvSpPr>
            <a:spLocks noGrp="1"/>
          </p:cNvSpPr>
          <p:nvPr>
            <p:ph type="title"/>
          </p:nvPr>
        </p:nvSpPr>
        <p:spPr/>
        <p:txBody>
          <a:bodyPr/>
          <a:lstStyle/>
          <a:p>
            <a:r>
              <a:rPr lang="en-US" dirty="0"/>
              <a:t>Remember that time?</a:t>
            </a:r>
          </a:p>
        </p:txBody>
      </p:sp>
      <p:sp>
        <p:nvSpPr>
          <p:cNvPr id="4" name="Content Placeholder 3">
            <a:extLst>
              <a:ext uri="{FF2B5EF4-FFF2-40B4-BE49-F238E27FC236}">
                <a16:creationId xmlns:a16="http://schemas.microsoft.com/office/drawing/2014/main" id="{BF75F428-E489-4BF8-AEB6-F9E3C1AFED39}"/>
              </a:ext>
            </a:extLst>
          </p:cNvPr>
          <p:cNvSpPr>
            <a:spLocks noGrp="1"/>
          </p:cNvSpPr>
          <p:nvPr>
            <p:ph idx="1"/>
          </p:nvPr>
        </p:nvSpPr>
        <p:spPr/>
        <p:txBody>
          <a:bodyPr>
            <a:normAutofit lnSpcReduction="10000"/>
          </a:bodyPr>
          <a:lstStyle/>
          <a:p>
            <a:r>
              <a:rPr lang="en-US" dirty="0"/>
              <a:t>When have you been surprised by how difficult something turned out to be?</a:t>
            </a:r>
          </a:p>
          <a:p>
            <a:endParaRPr lang="en-US" dirty="0"/>
          </a:p>
          <a:p>
            <a:r>
              <a:rPr lang="en-US" dirty="0">
                <a:solidFill>
                  <a:srgbClr val="C00000"/>
                </a:solidFill>
              </a:rPr>
              <a:t>Most of the things we came up with were normal tasks.</a:t>
            </a:r>
          </a:p>
          <a:p>
            <a:pPr lvl="1"/>
            <a:r>
              <a:rPr lang="en-US" dirty="0">
                <a:solidFill>
                  <a:srgbClr val="C00000"/>
                </a:solidFill>
              </a:rPr>
              <a:t>Today’s Bible study speaks of more serious difficulties.</a:t>
            </a:r>
          </a:p>
          <a:p>
            <a:pPr lvl="1"/>
            <a:r>
              <a:rPr lang="en-US" dirty="0">
                <a:solidFill>
                  <a:srgbClr val="C00000"/>
                </a:solidFill>
              </a:rPr>
              <a:t>Jesus said we should expect difficulty when you choose to follow Him.</a:t>
            </a:r>
          </a:p>
          <a:p>
            <a:endParaRPr lang="en-US" dirty="0"/>
          </a:p>
          <a:p>
            <a:endParaRPr lang="en-US" dirty="0"/>
          </a:p>
        </p:txBody>
      </p:sp>
    </p:spTree>
    <p:extLst>
      <p:ext uri="{BB962C8B-B14F-4D97-AF65-F5344CB8AC3E}">
        <p14:creationId xmlns:p14="http://schemas.microsoft.com/office/powerpoint/2010/main" val="1167069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25F72-E6C1-42A3-93CE-C579552C1582}"/>
              </a:ext>
            </a:extLst>
          </p:cNvPr>
          <p:cNvSpPr>
            <a:spLocks noGrp="1"/>
          </p:cNvSpPr>
          <p:nvPr>
            <p:ph type="title"/>
          </p:nvPr>
        </p:nvSpPr>
        <p:spPr/>
        <p:txBody>
          <a:bodyPr/>
          <a:lstStyle/>
          <a:p>
            <a:pPr algn="l"/>
            <a:r>
              <a:rPr lang="en-US" dirty="0"/>
              <a:t>Listen for Q and A.</a:t>
            </a:r>
          </a:p>
        </p:txBody>
      </p:sp>
      <p:sp>
        <p:nvSpPr>
          <p:cNvPr id="3" name="Content Placeholder 2">
            <a:extLst>
              <a:ext uri="{FF2B5EF4-FFF2-40B4-BE49-F238E27FC236}">
                <a16:creationId xmlns:a16="http://schemas.microsoft.com/office/drawing/2014/main" id="{28DAF96A-C486-4884-9EFC-7B560DED1F15}"/>
              </a:ext>
            </a:extLst>
          </p:cNvPr>
          <p:cNvSpPr>
            <a:spLocks noGrp="1"/>
          </p:cNvSpPr>
          <p:nvPr>
            <p:ph idx="1"/>
          </p:nvPr>
        </p:nvSpPr>
        <p:spPr>
          <a:xfrm>
            <a:off x="1449247" y="1860349"/>
            <a:ext cx="9293506" cy="4351338"/>
          </a:xfrm>
        </p:spPr>
        <p:txBody>
          <a:bodyPr/>
          <a:lstStyle/>
          <a:p>
            <a:pPr marL="0" indent="0" algn="ctr">
              <a:buNone/>
            </a:pPr>
            <a:r>
              <a:rPr lang="en-US" dirty="0"/>
              <a:t>Matthew 24:1-3 (NIV)  Jesus left the temple and was walking away when his disciples came up to him to call his attention to its buildings. 2  "Do you see all these things?" he asked. "I tell you the truth, not one stone here will be left </a:t>
            </a:r>
          </a:p>
        </p:txBody>
      </p:sp>
    </p:spTree>
    <p:extLst>
      <p:ext uri="{BB962C8B-B14F-4D97-AF65-F5344CB8AC3E}">
        <p14:creationId xmlns:p14="http://schemas.microsoft.com/office/powerpoint/2010/main" val="12674796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25F72-E6C1-42A3-93CE-C579552C1582}"/>
              </a:ext>
            </a:extLst>
          </p:cNvPr>
          <p:cNvSpPr>
            <a:spLocks noGrp="1"/>
          </p:cNvSpPr>
          <p:nvPr>
            <p:ph type="title"/>
          </p:nvPr>
        </p:nvSpPr>
        <p:spPr/>
        <p:txBody>
          <a:bodyPr/>
          <a:lstStyle/>
          <a:p>
            <a:pPr algn="l"/>
            <a:r>
              <a:rPr lang="en-US" dirty="0"/>
              <a:t>Listen for Q and A.</a:t>
            </a:r>
          </a:p>
        </p:txBody>
      </p:sp>
      <p:sp>
        <p:nvSpPr>
          <p:cNvPr id="3" name="Content Placeholder 2">
            <a:extLst>
              <a:ext uri="{FF2B5EF4-FFF2-40B4-BE49-F238E27FC236}">
                <a16:creationId xmlns:a16="http://schemas.microsoft.com/office/drawing/2014/main" id="{28DAF96A-C486-4884-9EFC-7B560DED1F15}"/>
              </a:ext>
            </a:extLst>
          </p:cNvPr>
          <p:cNvSpPr>
            <a:spLocks noGrp="1"/>
          </p:cNvSpPr>
          <p:nvPr>
            <p:ph idx="1"/>
          </p:nvPr>
        </p:nvSpPr>
        <p:spPr>
          <a:xfrm>
            <a:off x="1449247" y="1860349"/>
            <a:ext cx="9293506" cy="4351338"/>
          </a:xfrm>
        </p:spPr>
        <p:txBody>
          <a:bodyPr/>
          <a:lstStyle/>
          <a:p>
            <a:pPr marL="0" indent="0" algn="ctr">
              <a:buNone/>
            </a:pPr>
            <a:r>
              <a:rPr lang="en-US" dirty="0"/>
              <a:t>on another; every one will be thrown down." 3  As Jesus was sitting on the Mount of Olives, the disciples came to him privately. "Tell us," they said, "when will this happen, and what will be the sign of your coming and of the end of the age?"</a:t>
            </a:r>
          </a:p>
        </p:txBody>
      </p:sp>
      <p:pic>
        <p:nvPicPr>
          <p:cNvPr id="5" name="Picture 4">
            <a:extLst>
              <a:ext uri="{FF2B5EF4-FFF2-40B4-BE49-F238E27FC236}">
                <a16:creationId xmlns:a16="http://schemas.microsoft.com/office/drawing/2014/main" id="{EA81505B-ED83-4AA8-A8D6-AA8F8DFC775E}"/>
              </a:ext>
            </a:extLst>
          </p:cNvPr>
          <p:cNvPicPr>
            <a:picLocks noChangeAspect="1"/>
          </p:cNvPicPr>
          <p:nvPr/>
        </p:nvPicPr>
        <p:blipFill>
          <a:blip r:embed="rId2"/>
          <a:stretch>
            <a:fillRect/>
          </a:stretch>
        </p:blipFill>
        <p:spPr>
          <a:xfrm>
            <a:off x="5127585" y="5451677"/>
            <a:ext cx="2251445" cy="321422"/>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2287798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6D383-66D6-49A2-A89B-E20AFD410BC8}"/>
              </a:ext>
            </a:extLst>
          </p:cNvPr>
          <p:cNvSpPr>
            <a:spLocks noGrp="1"/>
          </p:cNvSpPr>
          <p:nvPr>
            <p:ph type="title"/>
          </p:nvPr>
        </p:nvSpPr>
        <p:spPr/>
        <p:txBody>
          <a:bodyPr/>
          <a:lstStyle/>
          <a:p>
            <a:r>
              <a:rPr lang="en-US" dirty="0"/>
              <a:t>What Will Be the Sign? </a:t>
            </a:r>
          </a:p>
        </p:txBody>
      </p:sp>
      <p:sp>
        <p:nvSpPr>
          <p:cNvPr id="3" name="Content Placeholder 2">
            <a:extLst>
              <a:ext uri="{FF2B5EF4-FFF2-40B4-BE49-F238E27FC236}">
                <a16:creationId xmlns:a16="http://schemas.microsoft.com/office/drawing/2014/main" id="{7F532B18-5177-4724-852D-D6682B27CD93}"/>
              </a:ext>
            </a:extLst>
          </p:cNvPr>
          <p:cNvSpPr>
            <a:spLocks noGrp="1"/>
          </p:cNvSpPr>
          <p:nvPr>
            <p:ph idx="1"/>
          </p:nvPr>
        </p:nvSpPr>
        <p:spPr>
          <a:xfrm>
            <a:off x="838200" y="1956121"/>
            <a:ext cx="10515600" cy="4220841"/>
          </a:xfrm>
        </p:spPr>
        <p:txBody>
          <a:bodyPr/>
          <a:lstStyle/>
          <a:p>
            <a:r>
              <a:rPr lang="en-US" dirty="0">
                <a:solidFill>
                  <a:srgbClr val="C00000"/>
                </a:solidFill>
              </a:rPr>
              <a:t>Note the disciples comments as they are leaving the temple area.</a:t>
            </a:r>
          </a:p>
          <a:p>
            <a:pPr lvl="1"/>
            <a:r>
              <a:rPr lang="en-US" dirty="0">
                <a:solidFill>
                  <a:srgbClr val="C00000"/>
                </a:solidFill>
              </a:rPr>
              <a:t>Remarking about the size of the buildings.</a:t>
            </a:r>
          </a:p>
          <a:p>
            <a:pPr lvl="1"/>
            <a:r>
              <a:rPr lang="en-US" dirty="0">
                <a:solidFill>
                  <a:srgbClr val="C00000"/>
                </a:solidFill>
              </a:rPr>
              <a:t>Noting the beauty of the scene.</a:t>
            </a:r>
          </a:p>
          <a:p>
            <a:pPr lvl="1"/>
            <a:r>
              <a:rPr lang="en-US" dirty="0">
                <a:solidFill>
                  <a:srgbClr val="C00000"/>
                </a:solidFill>
              </a:rPr>
              <a:t>May have had to do with how the sun was highlighting them.</a:t>
            </a:r>
          </a:p>
          <a:p>
            <a:endParaRPr lang="en-US" dirty="0"/>
          </a:p>
        </p:txBody>
      </p:sp>
    </p:spTree>
    <p:extLst>
      <p:ext uri="{BB962C8B-B14F-4D97-AF65-F5344CB8AC3E}">
        <p14:creationId xmlns:p14="http://schemas.microsoft.com/office/powerpoint/2010/main" val="1300258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6E725FC-4D69-42A1-B32B-C4CFE825CC31}"/>
              </a:ext>
            </a:extLst>
          </p:cNvPr>
          <p:cNvSpPr>
            <a:spLocks noGrp="1"/>
          </p:cNvSpPr>
          <p:nvPr>
            <p:ph type="title"/>
          </p:nvPr>
        </p:nvSpPr>
        <p:spPr/>
        <p:txBody>
          <a:bodyPr/>
          <a:lstStyle/>
          <a:p>
            <a:r>
              <a:rPr lang="en-US" dirty="0"/>
              <a:t>What Will Be the Sign? </a:t>
            </a:r>
          </a:p>
        </p:txBody>
      </p:sp>
      <p:sp>
        <p:nvSpPr>
          <p:cNvPr id="3" name="Content Placeholder 2">
            <a:extLst>
              <a:ext uri="{FF2B5EF4-FFF2-40B4-BE49-F238E27FC236}">
                <a16:creationId xmlns:a16="http://schemas.microsoft.com/office/drawing/2014/main" id="{B3AE6973-18ED-4707-B749-A1080D946A39}"/>
              </a:ext>
            </a:extLst>
          </p:cNvPr>
          <p:cNvSpPr>
            <a:spLocks noGrp="1"/>
          </p:cNvSpPr>
          <p:nvPr>
            <p:ph idx="1"/>
          </p:nvPr>
        </p:nvSpPr>
        <p:spPr/>
        <p:txBody>
          <a:bodyPr/>
          <a:lstStyle/>
          <a:p>
            <a:r>
              <a:rPr lang="en-US" dirty="0"/>
              <a:t>What kind of response does Jesus have to their mention of the temple complex?</a:t>
            </a:r>
          </a:p>
          <a:p>
            <a:r>
              <a:rPr lang="en-US" dirty="0"/>
              <a:t>Why might Jesus’ response to their comment about the temple complex have caught the disciples off guard?</a:t>
            </a:r>
          </a:p>
          <a:p>
            <a:r>
              <a:rPr lang="en-US" dirty="0"/>
              <a:t>What were your feelings when an important place to you was destroyed?</a:t>
            </a:r>
          </a:p>
        </p:txBody>
      </p:sp>
    </p:spTree>
    <p:extLst>
      <p:ext uri="{BB962C8B-B14F-4D97-AF65-F5344CB8AC3E}">
        <p14:creationId xmlns:p14="http://schemas.microsoft.com/office/powerpoint/2010/main" val="1426578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1" end="1"/>
                                            </p:txEl>
                                          </p:spTgt>
                                        </p:tgtEl>
                                        <p:attrNameLst>
                                          <p:attrName>ppt_c</p:attrName>
                                        </p:attrNameLst>
                                      </p:cBhvr>
                                      <p:to>
                                        <a:srgbClr val="969696"/>
                                      </p:to>
                                    </p:animClr>
                                  </p:sub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C632F-6B24-4F76-B2A1-5339A6E9AA76}"/>
              </a:ext>
            </a:extLst>
          </p:cNvPr>
          <p:cNvSpPr>
            <a:spLocks noGrp="1"/>
          </p:cNvSpPr>
          <p:nvPr>
            <p:ph type="title"/>
          </p:nvPr>
        </p:nvSpPr>
        <p:spPr/>
        <p:txBody>
          <a:bodyPr/>
          <a:lstStyle/>
          <a:p>
            <a:r>
              <a:rPr lang="en-US" dirty="0"/>
              <a:t>What Will Be the Sign? </a:t>
            </a:r>
          </a:p>
        </p:txBody>
      </p:sp>
      <p:sp>
        <p:nvSpPr>
          <p:cNvPr id="3" name="Content Placeholder 2">
            <a:extLst>
              <a:ext uri="{FF2B5EF4-FFF2-40B4-BE49-F238E27FC236}">
                <a16:creationId xmlns:a16="http://schemas.microsoft.com/office/drawing/2014/main" id="{E31462F4-CEF1-4D03-8348-FCECA4702D72}"/>
              </a:ext>
            </a:extLst>
          </p:cNvPr>
          <p:cNvSpPr>
            <a:spLocks noGrp="1"/>
          </p:cNvSpPr>
          <p:nvPr>
            <p:ph idx="1"/>
          </p:nvPr>
        </p:nvSpPr>
        <p:spPr/>
        <p:txBody>
          <a:bodyPr/>
          <a:lstStyle/>
          <a:p>
            <a:r>
              <a:rPr lang="en-US" dirty="0"/>
              <a:t>So, what did they immediately want to know after hearing what He had to say about the future of the temple? </a:t>
            </a:r>
          </a:p>
          <a:p>
            <a:r>
              <a:rPr lang="en-US" dirty="0"/>
              <a:t>What questions do you have about Jesus’ return? What do you wonder about when it comes to the end times?</a:t>
            </a:r>
          </a:p>
          <a:p>
            <a:endParaRPr lang="en-US" dirty="0"/>
          </a:p>
        </p:txBody>
      </p:sp>
    </p:spTree>
    <p:extLst>
      <p:ext uri="{BB962C8B-B14F-4D97-AF65-F5344CB8AC3E}">
        <p14:creationId xmlns:p14="http://schemas.microsoft.com/office/powerpoint/2010/main" val="1508111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subTnLst>
                                    <p:animClr clrSpc="rgb" dir="cw">
                                      <p:cBhvr override="childStyle">
                                        <p:cTn dur="1" fill="hold" display="0" masterRel="nextClick" afterEffect="1"/>
                                        <p:tgtEl>
                                          <p:spTgt spid="3">
                                            <p:txEl>
                                              <p:pRg st="0" end="0"/>
                                            </p:txEl>
                                          </p:spTgt>
                                        </p:tgtEl>
                                        <p:attrNameLst>
                                          <p:attrName>ppt_c</p:attrName>
                                        </p:attrNameLst>
                                      </p:cBhvr>
                                      <p:to>
                                        <a:srgbClr val="969696"/>
                                      </p:to>
                                    </p:animClr>
                                  </p:sub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7B5D5F-41A0-4922-B191-F26419E08DC7}"/>
              </a:ext>
            </a:extLst>
          </p:cNvPr>
          <p:cNvSpPr>
            <a:spLocks noGrp="1"/>
          </p:cNvSpPr>
          <p:nvPr>
            <p:ph type="title"/>
          </p:nvPr>
        </p:nvSpPr>
        <p:spPr/>
        <p:txBody>
          <a:bodyPr/>
          <a:lstStyle/>
          <a:p>
            <a:r>
              <a:rPr lang="en-US" dirty="0"/>
              <a:t>What Will Be the Sign? </a:t>
            </a:r>
          </a:p>
        </p:txBody>
      </p:sp>
      <p:sp>
        <p:nvSpPr>
          <p:cNvPr id="3" name="Content Placeholder 2">
            <a:extLst>
              <a:ext uri="{FF2B5EF4-FFF2-40B4-BE49-F238E27FC236}">
                <a16:creationId xmlns:a16="http://schemas.microsoft.com/office/drawing/2014/main" id="{E083692A-D2CC-430F-972F-39904D1B786E}"/>
              </a:ext>
            </a:extLst>
          </p:cNvPr>
          <p:cNvSpPr>
            <a:spLocks noGrp="1"/>
          </p:cNvSpPr>
          <p:nvPr>
            <p:ph idx="1"/>
          </p:nvPr>
        </p:nvSpPr>
        <p:spPr/>
        <p:txBody>
          <a:bodyPr/>
          <a:lstStyle/>
          <a:p>
            <a:r>
              <a:rPr lang="en-US" dirty="0">
                <a:solidFill>
                  <a:srgbClr val="C00000"/>
                </a:solidFill>
              </a:rPr>
              <a:t>We seem to have a natural curiosity about the end of time. </a:t>
            </a:r>
          </a:p>
          <a:p>
            <a:pPr lvl="1"/>
            <a:r>
              <a:rPr lang="en-US" dirty="0">
                <a:solidFill>
                  <a:srgbClr val="C00000"/>
                </a:solidFill>
              </a:rPr>
              <a:t>But it is not always well-informed by a biblical perspective.</a:t>
            </a:r>
          </a:p>
          <a:p>
            <a:pPr lvl="1"/>
            <a:r>
              <a:rPr lang="en-US" dirty="0">
                <a:solidFill>
                  <a:srgbClr val="C00000"/>
                </a:solidFill>
              </a:rPr>
              <a:t>Remember that God is in control … He accomplishes His purposes in His way, in His time.</a:t>
            </a:r>
          </a:p>
          <a:p>
            <a:endParaRPr lang="en-US" dirty="0"/>
          </a:p>
        </p:txBody>
      </p:sp>
    </p:spTree>
    <p:extLst>
      <p:ext uri="{BB962C8B-B14F-4D97-AF65-F5344CB8AC3E}">
        <p14:creationId xmlns:p14="http://schemas.microsoft.com/office/powerpoint/2010/main" val="244140343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8E5AA1F7-6FBE-4C82-8877-B892F7286642}" vid="{58E30FAA-7D03-45B4-AB81-753AF28EFCA9}"/>
    </a:ext>
  </a:extLst>
</a:theme>
</file>

<file path=docProps/app.xml><?xml version="1.0" encoding="utf-8"?>
<Properties xmlns="http://schemas.openxmlformats.org/officeDocument/2006/extended-properties" xmlns:vt="http://schemas.openxmlformats.org/officeDocument/2006/docPropsVTypes">
  <Template>ss4</Template>
  <TotalTime>117</TotalTime>
  <Words>1082</Words>
  <Application>Microsoft Office PowerPoint</Application>
  <PresentationFormat>Widescreen</PresentationFormat>
  <Paragraphs>74</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Comic Sans MS</vt:lpstr>
      <vt:lpstr>Office Theme</vt:lpstr>
      <vt:lpstr>Stand Strong to the End</vt:lpstr>
      <vt:lpstr>Video Introduction</vt:lpstr>
      <vt:lpstr>Remember that time?</vt:lpstr>
      <vt:lpstr>Listen for Q and A.</vt:lpstr>
      <vt:lpstr>Listen for Q and A.</vt:lpstr>
      <vt:lpstr>What Will Be the Sign? </vt:lpstr>
      <vt:lpstr>What Will Be the Sign? </vt:lpstr>
      <vt:lpstr>What Will Be the Sign? </vt:lpstr>
      <vt:lpstr>What Will Be the Sign? </vt:lpstr>
      <vt:lpstr>Listen for Jesus’ further response.</vt:lpstr>
      <vt:lpstr>Listen for Jesus’ further response.</vt:lpstr>
      <vt:lpstr>The Beginning of the End</vt:lpstr>
      <vt:lpstr>The Beginning of the End</vt:lpstr>
      <vt:lpstr>Listen for a call to faithfulness.</vt:lpstr>
      <vt:lpstr>Listen for a call to faithfulness.</vt:lpstr>
      <vt:lpstr>A Call to Faithfulness</vt:lpstr>
      <vt:lpstr>A Call to Faithfulness</vt:lpstr>
      <vt:lpstr>Unreached People Groups</vt:lpstr>
      <vt:lpstr>Application</vt:lpstr>
      <vt:lpstr>Application</vt:lpstr>
      <vt:lpstr>Application</vt:lpstr>
      <vt:lpstr>Family Activities</vt:lpstr>
      <vt:lpstr>Stand Strong to the End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 Strong to the End</dc:title>
  <dc:creator>Steve Armstrong</dc:creator>
  <cp:lastModifiedBy>Steve Armstrong</cp:lastModifiedBy>
  <cp:revision>4</cp:revision>
  <dcterms:created xsi:type="dcterms:W3CDTF">2022-04-08T12:33:07Z</dcterms:created>
  <dcterms:modified xsi:type="dcterms:W3CDTF">2022-04-09T16:56:26Z</dcterms:modified>
</cp:coreProperties>
</file>