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8/31/2023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8/31/2023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8/31/2023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8/31/2023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8/31/2023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9000" b="-1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8/31/2023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s9dzhgjs"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hyperlink" Target="https://tinyurl.com/3r2z3cvm" TargetMode="External"/><Relationship Id="rId5" Type="http://schemas.microsoft.com/office/2007/relationships/hdphoto" Target="../media/hdphoto1.wdp"/><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Speak Truth Boldly</a:t>
            </a:r>
          </a:p>
        </p:txBody>
      </p:sp>
      <p:sp>
        <p:nvSpPr>
          <p:cNvPr id="3" name="Subtitle 2"/>
          <p:cNvSpPr>
            <a:spLocks noGrp="1"/>
          </p:cNvSpPr>
          <p:nvPr>
            <p:ph type="subTitle" idx="1"/>
          </p:nvPr>
        </p:nvSpPr>
        <p:spPr>
          <a:xfrm>
            <a:off x="1524000" y="3954482"/>
            <a:ext cx="9144000" cy="1303317"/>
          </a:xfrm>
        </p:spPr>
        <p:txBody>
          <a:bodyPr/>
          <a:lstStyle/>
          <a:p>
            <a:r>
              <a:rPr lang="en-US" dirty="0"/>
              <a:t>September 17</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037A-8FCE-4625-4348-514C1B6691BC}"/>
              </a:ext>
            </a:extLst>
          </p:cNvPr>
          <p:cNvSpPr>
            <a:spLocks noGrp="1"/>
          </p:cNvSpPr>
          <p:nvPr>
            <p:ph type="title"/>
          </p:nvPr>
        </p:nvSpPr>
        <p:spPr/>
        <p:txBody>
          <a:bodyPr/>
          <a:lstStyle/>
          <a:p>
            <a:pPr algn="l"/>
            <a:r>
              <a:rPr lang="en-US" dirty="0"/>
              <a:t>Listen for how Daniel responded.</a:t>
            </a:r>
          </a:p>
        </p:txBody>
      </p:sp>
      <p:sp>
        <p:nvSpPr>
          <p:cNvPr id="3" name="Content Placeholder 2">
            <a:extLst>
              <a:ext uri="{FF2B5EF4-FFF2-40B4-BE49-F238E27FC236}">
                <a16:creationId xmlns:a16="http://schemas.microsoft.com/office/drawing/2014/main" id="{B99D388C-7275-55F0-F13E-DD9EA753ADB0}"/>
              </a:ext>
            </a:extLst>
          </p:cNvPr>
          <p:cNvSpPr>
            <a:spLocks noGrp="1"/>
          </p:cNvSpPr>
          <p:nvPr>
            <p:ph idx="1"/>
          </p:nvPr>
        </p:nvSpPr>
        <p:spPr>
          <a:xfrm>
            <a:off x="1038345" y="1713037"/>
            <a:ext cx="10115309" cy="4351338"/>
          </a:xfrm>
        </p:spPr>
        <p:txBody>
          <a:bodyPr/>
          <a:lstStyle/>
          <a:p>
            <a:pPr marL="0" indent="0" algn="ctr">
              <a:buNone/>
            </a:pPr>
            <a:r>
              <a:rPr lang="en-US" dirty="0"/>
              <a:t>against the Lord of heaven. You had the goblets from his temple brought to you, and you and your nobles, your wives and your concubines drank wine from them. You praised the gods of silver and gold, of bronze, iron, wood and stone, which cannot see or hear or understand. But you did not honor the God who holds in his hand your life and all your ways.</a:t>
            </a:r>
          </a:p>
        </p:txBody>
      </p:sp>
      <p:pic>
        <p:nvPicPr>
          <p:cNvPr id="4" name="Picture 3">
            <a:extLst>
              <a:ext uri="{FF2B5EF4-FFF2-40B4-BE49-F238E27FC236}">
                <a16:creationId xmlns:a16="http://schemas.microsoft.com/office/drawing/2014/main" id="{38A88FD9-DAD6-FC33-5CA3-50F92DF4390C}"/>
              </a:ext>
            </a:extLst>
          </p:cNvPr>
          <p:cNvPicPr>
            <a:picLocks noChangeAspect="1"/>
          </p:cNvPicPr>
          <p:nvPr/>
        </p:nvPicPr>
        <p:blipFill>
          <a:blip r:embed="rId2"/>
          <a:stretch>
            <a:fillRect/>
          </a:stretch>
        </p:blipFill>
        <p:spPr>
          <a:xfrm>
            <a:off x="4913515" y="5926280"/>
            <a:ext cx="1971429" cy="276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7659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A07CC-46DA-CFC6-75F7-AFE332898106}"/>
              </a:ext>
            </a:extLst>
          </p:cNvPr>
          <p:cNvSpPr>
            <a:spLocks noGrp="1"/>
          </p:cNvSpPr>
          <p:nvPr>
            <p:ph type="title"/>
          </p:nvPr>
        </p:nvSpPr>
        <p:spPr/>
        <p:txBody>
          <a:bodyPr/>
          <a:lstStyle/>
          <a:p>
            <a:r>
              <a:rPr lang="en-US" dirty="0"/>
              <a:t>Exalting Self Over God</a:t>
            </a:r>
          </a:p>
        </p:txBody>
      </p:sp>
      <p:sp>
        <p:nvSpPr>
          <p:cNvPr id="3" name="Content Placeholder 2">
            <a:extLst>
              <a:ext uri="{FF2B5EF4-FFF2-40B4-BE49-F238E27FC236}">
                <a16:creationId xmlns:a16="http://schemas.microsoft.com/office/drawing/2014/main" id="{9A953B27-6034-6248-DAC7-52EF4DB69404}"/>
              </a:ext>
            </a:extLst>
          </p:cNvPr>
          <p:cNvSpPr>
            <a:spLocks noGrp="1"/>
          </p:cNvSpPr>
          <p:nvPr>
            <p:ph idx="1"/>
          </p:nvPr>
        </p:nvSpPr>
        <p:spPr/>
        <p:txBody>
          <a:bodyPr/>
          <a:lstStyle/>
          <a:p>
            <a:r>
              <a:rPr lang="en-US" dirty="0">
                <a:solidFill>
                  <a:srgbClr val="C00000"/>
                </a:solidFill>
              </a:rPr>
              <a:t>Note Daniel’s attitude toward the rewards the king had offered him.</a:t>
            </a:r>
          </a:p>
          <a:p>
            <a:pPr lvl="1"/>
            <a:r>
              <a:rPr lang="en-US" dirty="0">
                <a:solidFill>
                  <a:srgbClr val="C00000"/>
                </a:solidFill>
              </a:rPr>
              <a:t>Keep your gifts and rewards</a:t>
            </a:r>
          </a:p>
          <a:p>
            <a:pPr lvl="1"/>
            <a:r>
              <a:rPr lang="en-US" dirty="0">
                <a:solidFill>
                  <a:srgbClr val="C00000"/>
                </a:solidFill>
              </a:rPr>
              <a:t>I’m not interested in them</a:t>
            </a:r>
          </a:p>
          <a:p>
            <a:pPr lvl="1"/>
            <a:r>
              <a:rPr lang="en-US" dirty="0">
                <a:solidFill>
                  <a:srgbClr val="C00000"/>
                </a:solidFill>
              </a:rPr>
              <a:t>I don’t need gifts to be able to tell you what the righting means</a:t>
            </a:r>
          </a:p>
          <a:p>
            <a:pPr lvl="1"/>
            <a:r>
              <a:rPr lang="en-US" dirty="0">
                <a:solidFill>
                  <a:srgbClr val="C00000"/>
                </a:solidFill>
              </a:rPr>
              <a:t>I’ll tell you for free</a:t>
            </a:r>
          </a:p>
          <a:p>
            <a:endParaRPr lang="en-US" dirty="0"/>
          </a:p>
        </p:txBody>
      </p:sp>
    </p:spTree>
    <p:extLst>
      <p:ext uri="{BB962C8B-B14F-4D97-AF65-F5344CB8AC3E}">
        <p14:creationId xmlns:p14="http://schemas.microsoft.com/office/powerpoint/2010/main" val="2991251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9F417-D6A9-ED05-87ED-A6D8C43B413B}"/>
              </a:ext>
            </a:extLst>
          </p:cNvPr>
          <p:cNvSpPr>
            <a:spLocks noGrp="1"/>
          </p:cNvSpPr>
          <p:nvPr>
            <p:ph type="title"/>
          </p:nvPr>
        </p:nvSpPr>
        <p:spPr/>
        <p:txBody>
          <a:bodyPr/>
          <a:lstStyle/>
          <a:p>
            <a:r>
              <a:rPr lang="en-US" dirty="0"/>
              <a:t>Exalting Self Over God</a:t>
            </a:r>
          </a:p>
        </p:txBody>
      </p:sp>
      <p:sp>
        <p:nvSpPr>
          <p:cNvPr id="3" name="Content Placeholder 2">
            <a:extLst>
              <a:ext uri="{FF2B5EF4-FFF2-40B4-BE49-F238E27FC236}">
                <a16:creationId xmlns:a16="http://schemas.microsoft.com/office/drawing/2014/main" id="{8B256172-1D47-554C-DB6D-E411D3AD974C}"/>
              </a:ext>
            </a:extLst>
          </p:cNvPr>
          <p:cNvSpPr>
            <a:spLocks noGrp="1"/>
          </p:cNvSpPr>
          <p:nvPr>
            <p:ph idx="1"/>
          </p:nvPr>
        </p:nvSpPr>
        <p:spPr/>
        <p:txBody>
          <a:bodyPr/>
          <a:lstStyle/>
          <a:p>
            <a:r>
              <a:rPr lang="en-US" dirty="0"/>
              <a:t>How did Daniel confront Belshazzar’s pride?</a:t>
            </a:r>
          </a:p>
          <a:p>
            <a:r>
              <a:rPr lang="en-US" dirty="0"/>
              <a:t>When is it appropriate to point out the sins of others?</a:t>
            </a:r>
          </a:p>
          <a:p>
            <a:r>
              <a:rPr lang="en-US" dirty="0"/>
              <a:t>Why do people often fail to make the connection between sin and its consequences?</a:t>
            </a:r>
          </a:p>
          <a:p>
            <a:endParaRPr lang="en-US" dirty="0"/>
          </a:p>
        </p:txBody>
      </p:sp>
    </p:spTree>
    <p:extLst>
      <p:ext uri="{BB962C8B-B14F-4D97-AF65-F5344CB8AC3E}">
        <p14:creationId xmlns:p14="http://schemas.microsoft.com/office/powerpoint/2010/main" val="249367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83B8-921F-53DB-DCB4-29B14B9F6002}"/>
              </a:ext>
            </a:extLst>
          </p:cNvPr>
          <p:cNvSpPr>
            <a:spLocks noGrp="1"/>
          </p:cNvSpPr>
          <p:nvPr>
            <p:ph type="title"/>
          </p:nvPr>
        </p:nvSpPr>
        <p:spPr/>
        <p:txBody>
          <a:bodyPr/>
          <a:lstStyle/>
          <a:p>
            <a:r>
              <a:rPr lang="en-US" dirty="0"/>
              <a:t>Exalting Self Over God</a:t>
            </a:r>
          </a:p>
        </p:txBody>
      </p:sp>
      <p:sp>
        <p:nvSpPr>
          <p:cNvPr id="3" name="Content Placeholder 2">
            <a:extLst>
              <a:ext uri="{FF2B5EF4-FFF2-40B4-BE49-F238E27FC236}">
                <a16:creationId xmlns:a16="http://schemas.microsoft.com/office/drawing/2014/main" id="{7AACAD1B-058D-1BED-D337-139DA6F5CFBB}"/>
              </a:ext>
            </a:extLst>
          </p:cNvPr>
          <p:cNvSpPr>
            <a:spLocks noGrp="1"/>
          </p:cNvSpPr>
          <p:nvPr>
            <p:ph idx="1"/>
          </p:nvPr>
        </p:nvSpPr>
        <p:spPr/>
        <p:txBody>
          <a:bodyPr/>
          <a:lstStyle/>
          <a:p>
            <a:r>
              <a:rPr lang="en-US" dirty="0"/>
              <a:t>What kinds of consequences does sin have in people’s lives?</a:t>
            </a:r>
          </a:p>
          <a:p>
            <a:r>
              <a:rPr lang="en-US" dirty="0"/>
              <a:t>We might experience the discipline of God, but what might be His goals in doing this?</a:t>
            </a:r>
          </a:p>
        </p:txBody>
      </p:sp>
    </p:spTree>
    <p:extLst>
      <p:ext uri="{BB962C8B-B14F-4D97-AF65-F5344CB8AC3E}">
        <p14:creationId xmlns:p14="http://schemas.microsoft.com/office/powerpoint/2010/main" val="291173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9BD4-90EF-5F87-4731-E5C849013DFD}"/>
              </a:ext>
            </a:extLst>
          </p:cNvPr>
          <p:cNvSpPr>
            <a:spLocks noGrp="1"/>
          </p:cNvSpPr>
          <p:nvPr>
            <p:ph type="title"/>
          </p:nvPr>
        </p:nvSpPr>
        <p:spPr/>
        <p:txBody>
          <a:bodyPr/>
          <a:lstStyle/>
          <a:p>
            <a:pPr algn="l"/>
            <a:r>
              <a:rPr lang="en-US" dirty="0"/>
              <a:t>Listen for what God had to say.</a:t>
            </a:r>
          </a:p>
        </p:txBody>
      </p:sp>
      <p:sp>
        <p:nvSpPr>
          <p:cNvPr id="3" name="Content Placeholder 2">
            <a:extLst>
              <a:ext uri="{FF2B5EF4-FFF2-40B4-BE49-F238E27FC236}">
                <a16:creationId xmlns:a16="http://schemas.microsoft.com/office/drawing/2014/main" id="{93DAC46B-DF6F-A76F-0B18-486C4DFCE030}"/>
              </a:ext>
            </a:extLst>
          </p:cNvPr>
          <p:cNvSpPr>
            <a:spLocks noGrp="1"/>
          </p:cNvSpPr>
          <p:nvPr>
            <p:ph idx="1"/>
          </p:nvPr>
        </p:nvSpPr>
        <p:spPr>
          <a:xfrm>
            <a:off x="1744401" y="1871924"/>
            <a:ext cx="8703197" cy="4351338"/>
          </a:xfrm>
        </p:spPr>
        <p:txBody>
          <a:bodyPr/>
          <a:lstStyle/>
          <a:p>
            <a:pPr marL="0" indent="0" algn="ctr">
              <a:buNone/>
            </a:pPr>
            <a:r>
              <a:rPr lang="en-US" dirty="0"/>
              <a:t>Daniel 5:24-28 (NIV)  Therefore he sent the hand that wrote the inscription. 25  "This is the inscription that was written: MENE, MENE, TEKEL, PARSIN 26  "This is what these words mean: </a:t>
            </a:r>
            <a:r>
              <a:rPr lang="en-US" dirty="0" err="1"/>
              <a:t>Mene</a:t>
            </a:r>
            <a:r>
              <a:rPr lang="en-US" dirty="0"/>
              <a:t>: God has numbered the days </a:t>
            </a:r>
          </a:p>
        </p:txBody>
      </p:sp>
    </p:spTree>
    <p:extLst>
      <p:ext uri="{BB962C8B-B14F-4D97-AF65-F5344CB8AC3E}">
        <p14:creationId xmlns:p14="http://schemas.microsoft.com/office/powerpoint/2010/main" val="66336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D9BD4-90EF-5F87-4731-E5C849013DFD}"/>
              </a:ext>
            </a:extLst>
          </p:cNvPr>
          <p:cNvSpPr>
            <a:spLocks noGrp="1"/>
          </p:cNvSpPr>
          <p:nvPr>
            <p:ph type="title"/>
          </p:nvPr>
        </p:nvSpPr>
        <p:spPr/>
        <p:txBody>
          <a:bodyPr/>
          <a:lstStyle/>
          <a:p>
            <a:pPr algn="l"/>
            <a:r>
              <a:rPr lang="en-US" dirty="0"/>
              <a:t>Listen for what God had to say.</a:t>
            </a:r>
          </a:p>
        </p:txBody>
      </p:sp>
      <p:sp>
        <p:nvSpPr>
          <p:cNvPr id="3" name="Content Placeholder 2">
            <a:extLst>
              <a:ext uri="{FF2B5EF4-FFF2-40B4-BE49-F238E27FC236}">
                <a16:creationId xmlns:a16="http://schemas.microsoft.com/office/drawing/2014/main" id="{93DAC46B-DF6F-A76F-0B18-486C4DFCE030}"/>
              </a:ext>
            </a:extLst>
          </p:cNvPr>
          <p:cNvSpPr>
            <a:spLocks noGrp="1"/>
          </p:cNvSpPr>
          <p:nvPr>
            <p:ph idx="1"/>
          </p:nvPr>
        </p:nvSpPr>
        <p:spPr>
          <a:xfrm>
            <a:off x="1744401" y="1871924"/>
            <a:ext cx="8703197" cy="4351338"/>
          </a:xfrm>
        </p:spPr>
        <p:txBody>
          <a:bodyPr/>
          <a:lstStyle/>
          <a:p>
            <a:pPr marL="0" indent="0" algn="ctr">
              <a:buNone/>
            </a:pPr>
            <a:r>
              <a:rPr lang="en-US" dirty="0"/>
              <a:t>of your reign and brought it to an end. 27  </a:t>
            </a:r>
            <a:r>
              <a:rPr lang="en-US" dirty="0" err="1"/>
              <a:t>Tekel</a:t>
            </a:r>
            <a:r>
              <a:rPr lang="en-US" dirty="0"/>
              <a:t>: You have been weighed on the scales and found wanting. 28  Peres: Your kingdom is divided and given to the Medes and Persians."</a:t>
            </a:r>
          </a:p>
        </p:txBody>
      </p:sp>
      <p:pic>
        <p:nvPicPr>
          <p:cNvPr id="4" name="Picture 3">
            <a:extLst>
              <a:ext uri="{FF2B5EF4-FFF2-40B4-BE49-F238E27FC236}">
                <a16:creationId xmlns:a16="http://schemas.microsoft.com/office/drawing/2014/main" id="{A7E0E017-471D-0858-1DEF-531E88EFADCC}"/>
              </a:ext>
            </a:extLst>
          </p:cNvPr>
          <p:cNvPicPr>
            <a:picLocks noChangeAspect="1"/>
          </p:cNvPicPr>
          <p:nvPr/>
        </p:nvPicPr>
        <p:blipFill>
          <a:blip r:embed="rId2"/>
          <a:stretch>
            <a:fillRect/>
          </a:stretch>
        </p:blipFill>
        <p:spPr>
          <a:xfrm>
            <a:off x="5110284" y="5035030"/>
            <a:ext cx="1971429" cy="276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351531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81F43-E960-681F-3183-5EDB225067C4}"/>
              </a:ext>
            </a:extLst>
          </p:cNvPr>
          <p:cNvSpPr>
            <a:spLocks noGrp="1"/>
          </p:cNvSpPr>
          <p:nvPr>
            <p:ph type="title"/>
          </p:nvPr>
        </p:nvSpPr>
        <p:spPr/>
        <p:txBody>
          <a:bodyPr/>
          <a:lstStyle/>
          <a:p>
            <a:r>
              <a:rPr lang="en-US" dirty="0"/>
              <a:t>Sin Brings Judgment</a:t>
            </a:r>
          </a:p>
        </p:txBody>
      </p:sp>
      <p:sp>
        <p:nvSpPr>
          <p:cNvPr id="3" name="Content Placeholder 2">
            <a:extLst>
              <a:ext uri="{FF2B5EF4-FFF2-40B4-BE49-F238E27FC236}">
                <a16:creationId xmlns:a16="http://schemas.microsoft.com/office/drawing/2014/main" id="{3868755F-4D72-1866-FD87-038567A4C351}"/>
              </a:ext>
            </a:extLst>
          </p:cNvPr>
          <p:cNvSpPr>
            <a:spLocks noGrp="1"/>
          </p:cNvSpPr>
          <p:nvPr>
            <p:ph idx="1"/>
          </p:nvPr>
        </p:nvSpPr>
        <p:spPr>
          <a:xfrm>
            <a:off x="838200" y="2152891"/>
            <a:ext cx="10515600" cy="4024072"/>
          </a:xfrm>
        </p:spPr>
        <p:txBody>
          <a:bodyPr/>
          <a:lstStyle/>
          <a:p>
            <a:r>
              <a:rPr lang="en-US" dirty="0">
                <a:solidFill>
                  <a:srgbClr val="C00000"/>
                </a:solidFill>
              </a:rPr>
              <a:t>Note from whom did the hand and the written message came. </a:t>
            </a:r>
          </a:p>
          <a:p>
            <a:pPr lvl="1"/>
            <a:r>
              <a:rPr lang="en-US" dirty="0">
                <a:solidFill>
                  <a:srgbClr val="C00000"/>
                </a:solidFill>
              </a:rPr>
              <a:t>“He sent the hand …”</a:t>
            </a:r>
          </a:p>
          <a:p>
            <a:pPr lvl="1"/>
            <a:r>
              <a:rPr lang="en-US" dirty="0">
                <a:solidFill>
                  <a:srgbClr val="C00000"/>
                </a:solidFill>
              </a:rPr>
              <a:t>The “He” is Jehovah God</a:t>
            </a:r>
          </a:p>
          <a:p>
            <a:pPr lvl="1"/>
            <a:r>
              <a:rPr lang="en-US" dirty="0">
                <a:solidFill>
                  <a:srgbClr val="C00000"/>
                </a:solidFill>
              </a:rPr>
              <a:t>The same God whom the king ignored and flaunted</a:t>
            </a:r>
          </a:p>
          <a:p>
            <a:endParaRPr lang="en-US" dirty="0"/>
          </a:p>
        </p:txBody>
      </p:sp>
    </p:spTree>
    <p:extLst>
      <p:ext uri="{BB962C8B-B14F-4D97-AF65-F5344CB8AC3E}">
        <p14:creationId xmlns:p14="http://schemas.microsoft.com/office/powerpoint/2010/main" val="1007864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7A00B-7ADD-6E8F-2EDF-0DF3054B3AB9}"/>
              </a:ext>
            </a:extLst>
          </p:cNvPr>
          <p:cNvSpPr>
            <a:spLocks noGrp="1"/>
          </p:cNvSpPr>
          <p:nvPr>
            <p:ph type="title"/>
          </p:nvPr>
        </p:nvSpPr>
        <p:spPr/>
        <p:txBody>
          <a:bodyPr/>
          <a:lstStyle/>
          <a:p>
            <a:r>
              <a:rPr lang="en-US" dirty="0"/>
              <a:t>Sin Brings Judgment</a:t>
            </a:r>
          </a:p>
        </p:txBody>
      </p:sp>
      <p:sp>
        <p:nvSpPr>
          <p:cNvPr id="3" name="Content Placeholder 2">
            <a:extLst>
              <a:ext uri="{FF2B5EF4-FFF2-40B4-BE49-F238E27FC236}">
                <a16:creationId xmlns:a16="http://schemas.microsoft.com/office/drawing/2014/main" id="{F894C49F-BEC9-D881-605F-203F2F2ABDBF}"/>
              </a:ext>
            </a:extLst>
          </p:cNvPr>
          <p:cNvSpPr>
            <a:spLocks noGrp="1"/>
          </p:cNvSpPr>
          <p:nvPr>
            <p:ph idx="1"/>
          </p:nvPr>
        </p:nvSpPr>
        <p:spPr/>
        <p:txBody>
          <a:bodyPr/>
          <a:lstStyle/>
          <a:p>
            <a:r>
              <a:rPr lang="en-US" dirty="0"/>
              <a:t>What main points does God make with the message written on the wall?</a:t>
            </a:r>
          </a:p>
          <a:p>
            <a:r>
              <a:rPr lang="en-US" dirty="0"/>
              <a:t>Why do you think God communicated in this way to the king?</a:t>
            </a:r>
          </a:p>
          <a:p>
            <a:r>
              <a:rPr lang="en-US" dirty="0"/>
              <a:t>How do you think God wants us to respond when He confronts us with our sins?</a:t>
            </a:r>
          </a:p>
        </p:txBody>
      </p:sp>
    </p:spTree>
    <p:extLst>
      <p:ext uri="{BB962C8B-B14F-4D97-AF65-F5344CB8AC3E}">
        <p14:creationId xmlns:p14="http://schemas.microsoft.com/office/powerpoint/2010/main" val="82035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C2C6D-9415-2B9E-3F89-87B695972654}"/>
              </a:ext>
            </a:extLst>
          </p:cNvPr>
          <p:cNvSpPr>
            <a:spLocks noGrp="1"/>
          </p:cNvSpPr>
          <p:nvPr>
            <p:ph type="title"/>
          </p:nvPr>
        </p:nvSpPr>
        <p:spPr/>
        <p:txBody>
          <a:bodyPr/>
          <a:lstStyle/>
          <a:p>
            <a:r>
              <a:rPr lang="en-US" dirty="0"/>
              <a:t>Sin Brings Judgment</a:t>
            </a:r>
          </a:p>
        </p:txBody>
      </p:sp>
      <p:sp>
        <p:nvSpPr>
          <p:cNvPr id="3" name="Content Placeholder 2">
            <a:extLst>
              <a:ext uri="{FF2B5EF4-FFF2-40B4-BE49-F238E27FC236}">
                <a16:creationId xmlns:a16="http://schemas.microsoft.com/office/drawing/2014/main" id="{3C392727-4B02-ED7F-EBD0-03C68373DE6E}"/>
              </a:ext>
            </a:extLst>
          </p:cNvPr>
          <p:cNvSpPr>
            <a:spLocks noGrp="1"/>
          </p:cNvSpPr>
          <p:nvPr>
            <p:ph idx="1"/>
          </p:nvPr>
        </p:nvSpPr>
        <p:spPr/>
        <p:txBody>
          <a:bodyPr/>
          <a:lstStyle/>
          <a:p>
            <a:r>
              <a:rPr lang="en-US" dirty="0"/>
              <a:t>How might God confront us today about a casual attitude you had toward sacred things?</a:t>
            </a:r>
          </a:p>
        </p:txBody>
      </p:sp>
      <p:pic>
        <p:nvPicPr>
          <p:cNvPr id="5" name="Picture 4" descr="A cartoon of a person standing at a podium&#10;&#10;Description automatically generated">
            <a:extLst>
              <a:ext uri="{FF2B5EF4-FFF2-40B4-BE49-F238E27FC236}">
                <a16:creationId xmlns:a16="http://schemas.microsoft.com/office/drawing/2014/main" id="{C5160CAE-9772-3779-70AC-9D9988C9B1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2905" y="3219631"/>
            <a:ext cx="2065674" cy="2957332"/>
          </a:xfrm>
          <a:prstGeom prst="rect">
            <a:avLst/>
          </a:prstGeom>
          <a:ln>
            <a:noFill/>
          </a:ln>
          <a:effectLst>
            <a:outerShdw blurRad="292100" dist="139700" dir="2700000" algn="tl" rotWithShape="0">
              <a:srgbClr val="333333">
                <a:alpha val="65000"/>
              </a:srgbClr>
            </a:outerShdw>
          </a:effectLst>
        </p:spPr>
      </p:pic>
      <p:pic>
        <p:nvPicPr>
          <p:cNvPr id="7" name="Picture 6" descr="An open book with black text&#10;&#10;Description automatically generated">
            <a:extLst>
              <a:ext uri="{FF2B5EF4-FFF2-40B4-BE49-F238E27FC236}">
                <a16:creationId xmlns:a16="http://schemas.microsoft.com/office/drawing/2014/main" id="{2088AF29-6F27-EEA3-FA3B-1377FB9D87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372" y="4001294"/>
            <a:ext cx="4772628" cy="20272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8597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EAB2-01F3-98E9-1403-3C5775C284B1}"/>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BB85AD55-7341-33A4-F998-B0FB369FCF84}"/>
              </a:ext>
            </a:extLst>
          </p:cNvPr>
          <p:cNvSpPr>
            <a:spLocks noGrp="1"/>
          </p:cNvSpPr>
          <p:nvPr>
            <p:ph idx="1"/>
          </p:nvPr>
        </p:nvSpPr>
        <p:spPr>
          <a:xfrm>
            <a:off x="838200" y="1932971"/>
            <a:ext cx="10515600" cy="4243991"/>
          </a:xfrm>
        </p:spPr>
        <p:txBody>
          <a:bodyPr/>
          <a:lstStyle/>
          <a:p>
            <a:r>
              <a:rPr lang="en-US" dirty="0"/>
              <a:t>Check your ego. </a:t>
            </a:r>
          </a:p>
          <a:p>
            <a:pPr lvl="1"/>
            <a:r>
              <a:rPr lang="en-US" dirty="0"/>
              <a:t>Examine to see if there are areas in which you have become over-confident in your own abilities and resources. </a:t>
            </a:r>
          </a:p>
          <a:p>
            <a:pPr lvl="1"/>
            <a:r>
              <a:rPr lang="en-US" dirty="0"/>
              <a:t>Evaluate what’s led to this elevated sense of security. Pray that God will help you have a right attitude about depending on Him.</a:t>
            </a:r>
          </a:p>
          <a:p>
            <a:endParaRPr lang="en-US" dirty="0"/>
          </a:p>
        </p:txBody>
      </p:sp>
    </p:spTree>
    <p:extLst>
      <p:ext uri="{BB962C8B-B14F-4D97-AF65-F5344CB8AC3E}">
        <p14:creationId xmlns:p14="http://schemas.microsoft.com/office/powerpoint/2010/main" val="2554096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57A746-8911-65FF-A815-7C24CD1B34A7}"/>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BDA75272-0071-36EB-2367-5C9A0CEE8B69}"/>
              </a:ext>
            </a:extLst>
          </p:cNvPr>
          <p:cNvGrpSpPr/>
          <p:nvPr/>
        </p:nvGrpSpPr>
        <p:grpSpPr>
          <a:xfrm>
            <a:off x="2849598" y="1690688"/>
            <a:ext cx="6492803" cy="4161682"/>
            <a:chOff x="2849598" y="1690688"/>
            <a:chExt cx="6492803" cy="4161682"/>
          </a:xfrm>
        </p:grpSpPr>
        <p:pic>
          <p:nvPicPr>
            <p:cNvPr id="6" name="Picture 5" descr="A person standing in front of a white board&#10;&#10;Description automatically generated">
              <a:extLst>
                <a:ext uri="{FF2B5EF4-FFF2-40B4-BE49-F238E27FC236}">
                  <a16:creationId xmlns:a16="http://schemas.microsoft.com/office/drawing/2014/main" id="{B35FEB30-E0B1-C4D0-BB63-5677E7C58A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857" y="1871857"/>
              <a:ext cx="5714286" cy="3114286"/>
            </a:xfrm>
            <a:prstGeom prst="rect">
              <a:avLst/>
            </a:prstGeom>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15354F78-A98D-1089-12DC-251149DDA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p:spPr>
        </p:pic>
      </p:grpSp>
      <p:sp>
        <p:nvSpPr>
          <p:cNvPr id="10" name="TextBox 9">
            <a:extLst>
              <a:ext uri="{FF2B5EF4-FFF2-40B4-BE49-F238E27FC236}">
                <a16:creationId xmlns:a16="http://schemas.microsoft.com/office/drawing/2014/main" id="{E7E9955C-1923-EE7E-ED65-205412F7806D}"/>
              </a:ext>
            </a:extLst>
          </p:cNvPr>
          <p:cNvSpPr txBox="1"/>
          <p:nvPr/>
        </p:nvSpPr>
        <p:spPr>
          <a:xfrm>
            <a:off x="4417621" y="5852370"/>
            <a:ext cx="3515096"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68807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EAB2-01F3-98E9-1403-3C5775C284B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B85AD55-7341-33A4-F998-B0FB369FCF84}"/>
              </a:ext>
            </a:extLst>
          </p:cNvPr>
          <p:cNvSpPr>
            <a:spLocks noGrp="1"/>
          </p:cNvSpPr>
          <p:nvPr>
            <p:ph idx="1"/>
          </p:nvPr>
        </p:nvSpPr>
        <p:spPr/>
        <p:txBody>
          <a:bodyPr>
            <a:normAutofit/>
          </a:bodyPr>
          <a:lstStyle/>
          <a:p>
            <a:r>
              <a:rPr lang="en-US" dirty="0"/>
              <a:t>Spend time alone with God. </a:t>
            </a:r>
          </a:p>
          <a:p>
            <a:pPr lvl="1"/>
            <a:r>
              <a:rPr lang="en-US" dirty="0"/>
              <a:t>Set aside a couple of secluded hours, taking only a Bible, pen, and paper. </a:t>
            </a:r>
          </a:p>
          <a:p>
            <a:pPr lvl="1"/>
            <a:r>
              <a:rPr lang="en-US" dirty="0"/>
              <a:t>Spend time in Scripture and prayer. </a:t>
            </a:r>
          </a:p>
          <a:p>
            <a:pPr lvl="1"/>
            <a:r>
              <a:rPr lang="en-US" dirty="0"/>
              <a:t>Ask God to speak any messages He may have for you. </a:t>
            </a:r>
          </a:p>
          <a:p>
            <a:pPr lvl="1"/>
            <a:r>
              <a:rPr lang="en-US" dirty="0"/>
              <a:t>Take time to listen silently; take notes on any impressions He gives.</a:t>
            </a:r>
          </a:p>
          <a:p>
            <a:endParaRPr lang="en-US" dirty="0"/>
          </a:p>
        </p:txBody>
      </p:sp>
    </p:spTree>
    <p:extLst>
      <p:ext uri="{BB962C8B-B14F-4D97-AF65-F5344CB8AC3E}">
        <p14:creationId xmlns:p14="http://schemas.microsoft.com/office/powerpoint/2010/main" val="3537805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BEAB2-01F3-98E9-1403-3C5775C284B1}"/>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BB85AD55-7341-33A4-F998-B0FB369FCF84}"/>
              </a:ext>
            </a:extLst>
          </p:cNvPr>
          <p:cNvSpPr>
            <a:spLocks noGrp="1"/>
          </p:cNvSpPr>
          <p:nvPr>
            <p:ph idx="1"/>
          </p:nvPr>
        </p:nvSpPr>
        <p:spPr>
          <a:xfrm>
            <a:off x="838200" y="1825625"/>
            <a:ext cx="10515600" cy="4667250"/>
          </a:xfrm>
        </p:spPr>
        <p:txBody>
          <a:bodyPr>
            <a:normAutofit fontScale="92500" lnSpcReduction="10000"/>
          </a:bodyPr>
          <a:lstStyle/>
          <a:p>
            <a:r>
              <a:rPr lang="en-US" sz="3900" dirty="0"/>
              <a:t>Focus on that which is sacred. </a:t>
            </a:r>
          </a:p>
          <a:p>
            <a:pPr lvl="1"/>
            <a:r>
              <a:rPr lang="en-US" sz="3500" dirty="0"/>
              <a:t>Make a two-column list.  Write “Sacred” as the heading of the column on the left; write “Cultural” as the heading of the column on the right. </a:t>
            </a:r>
          </a:p>
          <a:p>
            <a:pPr lvl="1"/>
            <a:r>
              <a:rPr lang="en-US" sz="3500" dirty="0"/>
              <a:t>Under “Sacred,” list worship-related actions the Scriptures mandate. </a:t>
            </a:r>
          </a:p>
          <a:p>
            <a:pPr lvl="1"/>
            <a:r>
              <a:rPr lang="en-US" sz="3500" dirty="0"/>
              <a:t>Under “Cultural,” list actions that may seem religious but are instead dictated by cultural expectations and traditions. </a:t>
            </a:r>
          </a:p>
          <a:p>
            <a:pPr lvl="1"/>
            <a:r>
              <a:rPr lang="en-US" sz="3500" dirty="0"/>
              <a:t>Focus this week on what God calls sacred. </a:t>
            </a:r>
          </a:p>
          <a:p>
            <a:endParaRPr lang="en-US" dirty="0"/>
          </a:p>
        </p:txBody>
      </p:sp>
    </p:spTree>
    <p:extLst>
      <p:ext uri="{BB962C8B-B14F-4D97-AF65-F5344CB8AC3E}">
        <p14:creationId xmlns:p14="http://schemas.microsoft.com/office/powerpoint/2010/main" val="1518459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E3B055-5CCE-08E1-2BA5-DE95C7D70593}"/>
              </a:ext>
            </a:extLst>
          </p:cNvPr>
          <p:cNvSpPr>
            <a:spLocks noGrp="1"/>
          </p:cNvSpPr>
          <p:nvPr>
            <p:ph type="title"/>
          </p:nvPr>
        </p:nvSpPr>
        <p:spPr/>
        <p:txBody>
          <a:bodyPr/>
          <a:lstStyle/>
          <a:p>
            <a:r>
              <a:rPr lang="en-US" dirty="0"/>
              <a:t>Family Activities</a:t>
            </a:r>
          </a:p>
        </p:txBody>
      </p:sp>
      <p:pic>
        <p:nvPicPr>
          <p:cNvPr id="6" name="Picture 5" descr="A crossword puzzle with black and white squares&#10;&#10;Description automatically generated">
            <a:extLst>
              <a:ext uri="{FF2B5EF4-FFF2-40B4-BE49-F238E27FC236}">
                <a16:creationId xmlns:a16="http://schemas.microsoft.com/office/drawing/2014/main" id="{F42543C1-EF31-40D3-550C-8DC49630FED6}"/>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28263" y="1975324"/>
            <a:ext cx="7885764" cy="2469354"/>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8" name="Picture 7" descr="Cartoon of a person holding a magnifying glass and pointing&#10;&#10;Description automatically generated">
            <a:extLst>
              <a:ext uri="{FF2B5EF4-FFF2-40B4-BE49-F238E27FC236}">
                <a16:creationId xmlns:a16="http://schemas.microsoft.com/office/drawing/2014/main" id="{86F381BE-206F-058C-292E-444346F007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933664" y="2597578"/>
            <a:ext cx="2178031" cy="3346021"/>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EA259A6A-F2F8-8980-6AA7-E375624E02D5}"/>
              </a:ext>
            </a:extLst>
          </p:cNvPr>
          <p:cNvSpPr/>
          <p:nvPr/>
        </p:nvSpPr>
        <p:spPr>
          <a:xfrm>
            <a:off x="6227179" y="1690688"/>
            <a:ext cx="3032567" cy="2469354"/>
          </a:xfrm>
          <a:prstGeom prst="wedgeRoundRectCallout">
            <a:avLst>
              <a:gd name="adj1" fmla="val 63518"/>
              <a:gd name="adj2" fmla="val 2031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Whoa … the wrong glue again.  A bunch of letters fell straight down.  Spiros the Spy is upset big time.  We need your help to put the message back together.</a:t>
            </a:r>
          </a:p>
        </p:txBody>
      </p:sp>
      <p:pic>
        <p:nvPicPr>
          <p:cNvPr id="3074" name="Picture 2" descr="emoji, Secret Emojis 1 Smiley Emoticon, goodbye, face, words Phrases png thumbnail">
            <a:extLst>
              <a:ext uri="{FF2B5EF4-FFF2-40B4-BE49-F238E27FC236}">
                <a16:creationId xmlns:a16="http://schemas.microsoft.com/office/drawing/2014/main" id="{A3575624-DEEF-1229-44CA-E3788269DE6A}"/>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8046" b="92241" l="9483" r="89943">
                        <a14:foregroundMark x1="50862" y1="8333" x2="50862" y2="8333"/>
                        <a14:foregroundMark x1="41667" y1="92241" x2="41667" y2="92241"/>
                      </a14:backgroundRemoval>
                    </a14:imgEffect>
                  </a14:imgLayer>
                </a14:imgProps>
              </a:ext>
              <a:ext uri="{28A0092B-C50C-407E-A947-70E740481C1C}">
                <a14:useLocalDpi xmlns:a14="http://schemas.microsoft.com/office/drawing/2010/main" val="0"/>
              </a:ext>
            </a:extLst>
          </a:blip>
          <a:srcRect/>
          <a:stretch>
            <a:fillRect/>
          </a:stretch>
        </p:blipFill>
        <p:spPr bwMode="auto">
          <a:xfrm>
            <a:off x="1681885" y="5309758"/>
            <a:ext cx="1267681" cy="12676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5D6EDF2-724B-06F2-1884-2BCCE6D21D48}"/>
              </a:ext>
            </a:extLst>
          </p:cNvPr>
          <p:cNvSpPr txBox="1"/>
          <p:nvPr/>
        </p:nvSpPr>
        <p:spPr>
          <a:xfrm>
            <a:off x="2476982" y="5485605"/>
            <a:ext cx="5127585" cy="646331"/>
          </a:xfrm>
          <a:prstGeom prst="rect">
            <a:avLst/>
          </a:prstGeom>
          <a:noFill/>
        </p:spPr>
        <p:txBody>
          <a:bodyPr wrap="square" rtlCol="0">
            <a:spAutoFit/>
          </a:bodyPr>
          <a:lstStyle/>
          <a:p>
            <a:pPr algn="ctr"/>
            <a:r>
              <a:rPr lang="en-US" dirty="0"/>
              <a:t>Find help and other cool, fun activities at </a:t>
            </a:r>
            <a:r>
              <a:rPr lang="en-US" dirty="0">
                <a:hlinkClick r:id="rId6"/>
              </a:rPr>
              <a:t>https://tinyurl.com/3r2z3cvm</a:t>
            </a:r>
            <a:r>
              <a:rPr lang="en-US" dirty="0"/>
              <a:t> </a:t>
            </a:r>
          </a:p>
        </p:txBody>
      </p:sp>
    </p:spTree>
    <p:extLst>
      <p:ext uri="{BB962C8B-B14F-4D97-AF65-F5344CB8AC3E}">
        <p14:creationId xmlns:p14="http://schemas.microsoft.com/office/powerpoint/2010/main" val="2834757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Speak Truth Boldly</a:t>
            </a:r>
          </a:p>
        </p:txBody>
      </p:sp>
      <p:sp>
        <p:nvSpPr>
          <p:cNvPr id="3" name="Subtitle 2"/>
          <p:cNvSpPr>
            <a:spLocks noGrp="1"/>
          </p:cNvSpPr>
          <p:nvPr>
            <p:ph type="subTitle" idx="1"/>
          </p:nvPr>
        </p:nvSpPr>
        <p:spPr>
          <a:xfrm>
            <a:off x="1524000" y="3954482"/>
            <a:ext cx="9144000" cy="1303317"/>
          </a:xfrm>
        </p:spPr>
        <p:txBody>
          <a:bodyPr/>
          <a:lstStyle/>
          <a:p>
            <a:r>
              <a:rPr lang="en-US" dirty="0"/>
              <a:t>September 17</a:t>
            </a:r>
          </a:p>
        </p:txBody>
      </p:sp>
    </p:spTree>
    <p:extLst>
      <p:ext uri="{BB962C8B-B14F-4D97-AF65-F5344CB8AC3E}">
        <p14:creationId xmlns:p14="http://schemas.microsoft.com/office/powerpoint/2010/main" val="862409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F43FFE-3420-FE59-5A59-9EE505C304CD}"/>
              </a:ext>
            </a:extLst>
          </p:cNvPr>
          <p:cNvSpPr>
            <a:spLocks noGrp="1"/>
          </p:cNvSpPr>
          <p:nvPr>
            <p:ph type="title"/>
          </p:nvPr>
        </p:nvSpPr>
        <p:spPr/>
        <p:txBody>
          <a:bodyPr/>
          <a:lstStyle/>
          <a:p>
            <a:r>
              <a:rPr lang="en-US" dirty="0"/>
              <a:t>Remember that time?</a:t>
            </a:r>
          </a:p>
        </p:txBody>
      </p:sp>
      <p:sp>
        <p:nvSpPr>
          <p:cNvPr id="4" name="Content Placeholder 3">
            <a:extLst>
              <a:ext uri="{FF2B5EF4-FFF2-40B4-BE49-F238E27FC236}">
                <a16:creationId xmlns:a16="http://schemas.microsoft.com/office/drawing/2014/main" id="{1B572BAF-9661-049B-A8EC-6F2F62888BCD}"/>
              </a:ext>
            </a:extLst>
          </p:cNvPr>
          <p:cNvSpPr>
            <a:spLocks noGrp="1"/>
          </p:cNvSpPr>
          <p:nvPr>
            <p:ph idx="1"/>
          </p:nvPr>
        </p:nvSpPr>
        <p:spPr/>
        <p:txBody>
          <a:bodyPr/>
          <a:lstStyle/>
          <a:p>
            <a:r>
              <a:rPr lang="en-US" dirty="0"/>
              <a:t>When have you appreciated someone’s honesty?</a:t>
            </a:r>
          </a:p>
          <a:p>
            <a:r>
              <a:rPr lang="en-US" dirty="0">
                <a:solidFill>
                  <a:srgbClr val="C00000"/>
                </a:solidFill>
              </a:rPr>
              <a:t>Sometimes being honest can be hurtful to the other person.</a:t>
            </a:r>
          </a:p>
          <a:p>
            <a:pPr lvl="1"/>
            <a:r>
              <a:rPr lang="en-US" dirty="0">
                <a:solidFill>
                  <a:srgbClr val="C00000"/>
                </a:solidFill>
              </a:rPr>
              <a:t>We might call it “hard truth” or “tough love”</a:t>
            </a:r>
          </a:p>
          <a:p>
            <a:pPr lvl="1"/>
            <a:r>
              <a:rPr lang="en-US" dirty="0">
                <a:solidFill>
                  <a:srgbClr val="C00000"/>
                </a:solidFill>
              </a:rPr>
              <a:t>Being a bold witness for God sometimes means speaking hard truth.</a:t>
            </a:r>
          </a:p>
          <a:p>
            <a:endParaRPr lang="en-US" dirty="0"/>
          </a:p>
        </p:txBody>
      </p:sp>
      <p:grpSp>
        <p:nvGrpSpPr>
          <p:cNvPr id="8" name="Group 7">
            <a:extLst>
              <a:ext uri="{FF2B5EF4-FFF2-40B4-BE49-F238E27FC236}">
                <a16:creationId xmlns:a16="http://schemas.microsoft.com/office/drawing/2014/main" id="{B556325D-165D-F46D-356B-126276EBE2FA}"/>
              </a:ext>
            </a:extLst>
          </p:cNvPr>
          <p:cNvGrpSpPr/>
          <p:nvPr/>
        </p:nvGrpSpPr>
        <p:grpSpPr>
          <a:xfrm>
            <a:off x="997528" y="2694525"/>
            <a:ext cx="9914454" cy="3482438"/>
            <a:chOff x="475014" y="2363190"/>
            <a:chExt cx="9914454" cy="3482438"/>
          </a:xfrm>
        </p:grpSpPr>
        <p:pic>
          <p:nvPicPr>
            <p:cNvPr id="1028" name="Picture 4" descr="Conversation on the Job clipart">
              <a:extLst>
                <a:ext uri="{FF2B5EF4-FFF2-40B4-BE49-F238E27FC236}">
                  <a16:creationId xmlns:a16="http://schemas.microsoft.com/office/drawing/2014/main" id="{7ABF1822-BC9A-5BE1-48A0-2CBB440433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7314" y="3645725"/>
              <a:ext cx="2353130" cy="17119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DC29BDDE-4AD3-0D4B-5FD2-D1700D765A31}"/>
                </a:ext>
              </a:extLst>
            </p:cNvPr>
            <p:cNvSpPr/>
            <p:nvPr/>
          </p:nvSpPr>
          <p:spPr>
            <a:xfrm>
              <a:off x="4637314" y="2480458"/>
              <a:ext cx="1508167" cy="831273"/>
            </a:xfrm>
            <a:prstGeom prst="wedgeRoundRectCallout">
              <a:avLst>
                <a:gd name="adj1" fmla="val 55151"/>
                <a:gd name="adj2" fmla="val 8821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Sorry, I was wrong</a:t>
              </a:r>
            </a:p>
          </p:txBody>
        </p:sp>
        <p:pic>
          <p:nvPicPr>
            <p:cNvPr id="1030" name="Picture 6" descr="Mother dauther clipart">
              <a:extLst>
                <a:ext uri="{FF2B5EF4-FFF2-40B4-BE49-F238E27FC236}">
                  <a16:creationId xmlns:a16="http://schemas.microsoft.com/office/drawing/2014/main" id="{5B0A1593-52AC-04CA-039F-73660AA207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904999" y="3260554"/>
              <a:ext cx="2160840" cy="2326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BF611973-1344-97B2-F286-29314CDD8F93}"/>
                </a:ext>
              </a:extLst>
            </p:cNvPr>
            <p:cNvSpPr/>
            <p:nvPr/>
          </p:nvSpPr>
          <p:spPr>
            <a:xfrm>
              <a:off x="475014" y="2605859"/>
              <a:ext cx="1871354" cy="902888"/>
            </a:xfrm>
            <a:prstGeom prst="wedgeRoundRectCallout">
              <a:avLst>
                <a:gd name="adj1" fmla="val 35466"/>
                <a:gd name="adj2" fmla="val 8678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It was me that broke the dish … sorry</a:t>
              </a:r>
            </a:p>
          </p:txBody>
        </p:sp>
        <p:pic>
          <p:nvPicPr>
            <p:cNvPr id="1032" name="Picture 8" descr="Teacher and student clipart">
              <a:extLst>
                <a:ext uri="{FF2B5EF4-FFF2-40B4-BE49-F238E27FC236}">
                  <a16:creationId xmlns:a16="http://schemas.microsoft.com/office/drawing/2014/main" id="{44B52F75-4B23-81FF-E8B0-C81F6DD49F4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406882" y="3013363"/>
              <a:ext cx="1982586" cy="28322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B4A44929-83B5-1A8A-5703-3FB67A094DFC}"/>
                </a:ext>
              </a:extLst>
            </p:cNvPr>
            <p:cNvSpPr/>
            <p:nvPr/>
          </p:nvSpPr>
          <p:spPr>
            <a:xfrm>
              <a:off x="7201748" y="2363190"/>
              <a:ext cx="1942253" cy="1065810"/>
            </a:xfrm>
            <a:prstGeom prst="wedgeRoundRectCallout">
              <a:avLst>
                <a:gd name="adj1" fmla="val 78290"/>
                <a:gd name="adj2" fmla="val 3287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 mis graded your test, you actually got an A</a:t>
              </a:r>
            </a:p>
          </p:txBody>
        </p:sp>
      </p:grpSp>
    </p:spTree>
    <p:extLst>
      <p:ext uri="{BB962C8B-B14F-4D97-AF65-F5344CB8AC3E}">
        <p14:creationId xmlns:p14="http://schemas.microsoft.com/office/powerpoint/2010/main" val="158855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54C97-A301-1A51-1D60-49C0A6297B50}"/>
              </a:ext>
            </a:extLst>
          </p:cNvPr>
          <p:cNvSpPr>
            <a:spLocks noGrp="1"/>
          </p:cNvSpPr>
          <p:nvPr>
            <p:ph type="title"/>
          </p:nvPr>
        </p:nvSpPr>
        <p:spPr/>
        <p:txBody>
          <a:bodyPr/>
          <a:lstStyle/>
          <a:p>
            <a:pPr algn="l"/>
            <a:r>
              <a:rPr lang="en-US" dirty="0"/>
              <a:t>Listen for Daniel’s reputation.</a:t>
            </a:r>
          </a:p>
        </p:txBody>
      </p:sp>
      <p:sp>
        <p:nvSpPr>
          <p:cNvPr id="3" name="Content Placeholder 2">
            <a:extLst>
              <a:ext uri="{FF2B5EF4-FFF2-40B4-BE49-F238E27FC236}">
                <a16:creationId xmlns:a16="http://schemas.microsoft.com/office/drawing/2014/main" id="{E5A9DE96-6596-4F84-B7DC-FAE33F8969F5}"/>
              </a:ext>
            </a:extLst>
          </p:cNvPr>
          <p:cNvSpPr>
            <a:spLocks noGrp="1"/>
          </p:cNvSpPr>
          <p:nvPr>
            <p:ph idx="1"/>
          </p:nvPr>
        </p:nvSpPr>
        <p:spPr>
          <a:xfrm>
            <a:off x="1096219" y="1690688"/>
            <a:ext cx="9999562" cy="4351338"/>
          </a:xfrm>
        </p:spPr>
        <p:txBody>
          <a:bodyPr/>
          <a:lstStyle/>
          <a:p>
            <a:pPr marL="0" indent="0" algn="ctr">
              <a:buNone/>
            </a:pPr>
            <a:r>
              <a:rPr lang="en-US" dirty="0"/>
              <a:t>Daniel 5:13-16 (NIV)   So Daniel was brought before the king, and the king said to him, "Are you Daniel, one of the exiles my father the king brought from Judah? 14  I have heard that the spirit of the gods is in you and that you have insight, intelligence and outstanding wisdom. 15  The wise men and enchanters were brought before me to read this </a:t>
            </a:r>
          </a:p>
        </p:txBody>
      </p:sp>
    </p:spTree>
    <p:extLst>
      <p:ext uri="{BB962C8B-B14F-4D97-AF65-F5344CB8AC3E}">
        <p14:creationId xmlns:p14="http://schemas.microsoft.com/office/powerpoint/2010/main" val="21054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54C97-A301-1A51-1D60-49C0A6297B50}"/>
              </a:ext>
            </a:extLst>
          </p:cNvPr>
          <p:cNvSpPr>
            <a:spLocks noGrp="1"/>
          </p:cNvSpPr>
          <p:nvPr>
            <p:ph type="title"/>
          </p:nvPr>
        </p:nvSpPr>
        <p:spPr/>
        <p:txBody>
          <a:bodyPr/>
          <a:lstStyle/>
          <a:p>
            <a:pPr algn="l"/>
            <a:r>
              <a:rPr lang="en-US" dirty="0"/>
              <a:t>Listen for Daniel’s reputation.</a:t>
            </a:r>
          </a:p>
        </p:txBody>
      </p:sp>
      <p:sp>
        <p:nvSpPr>
          <p:cNvPr id="3" name="Content Placeholder 2">
            <a:extLst>
              <a:ext uri="{FF2B5EF4-FFF2-40B4-BE49-F238E27FC236}">
                <a16:creationId xmlns:a16="http://schemas.microsoft.com/office/drawing/2014/main" id="{E5A9DE96-6596-4F84-B7DC-FAE33F8969F5}"/>
              </a:ext>
            </a:extLst>
          </p:cNvPr>
          <p:cNvSpPr>
            <a:spLocks noGrp="1"/>
          </p:cNvSpPr>
          <p:nvPr>
            <p:ph idx="1"/>
          </p:nvPr>
        </p:nvSpPr>
        <p:spPr>
          <a:xfrm>
            <a:off x="1196292" y="1574942"/>
            <a:ext cx="9799416" cy="4351338"/>
          </a:xfrm>
        </p:spPr>
        <p:txBody>
          <a:bodyPr/>
          <a:lstStyle/>
          <a:p>
            <a:pPr marL="0" indent="0" algn="ctr">
              <a:buNone/>
            </a:pPr>
            <a:r>
              <a:rPr lang="en-US" dirty="0"/>
              <a:t>writing and tell me what it means, but they could not explain it. 16  Now I have heard that you are able to give interpretations and to solve difficult problems. If you can read this writing and tell me what it means, you will be clothed in purple and have a gold chain placed around your neck, and you will be made the third highest ruler in the kingdom."</a:t>
            </a:r>
          </a:p>
        </p:txBody>
      </p:sp>
      <p:pic>
        <p:nvPicPr>
          <p:cNvPr id="5" name="Picture 4">
            <a:extLst>
              <a:ext uri="{FF2B5EF4-FFF2-40B4-BE49-F238E27FC236}">
                <a16:creationId xmlns:a16="http://schemas.microsoft.com/office/drawing/2014/main" id="{326F4F67-FFC7-0B79-43ED-3CE595631A23}"/>
              </a:ext>
            </a:extLst>
          </p:cNvPr>
          <p:cNvPicPr>
            <a:picLocks noChangeAspect="1"/>
          </p:cNvPicPr>
          <p:nvPr/>
        </p:nvPicPr>
        <p:blipFill>
          <a:blip r:embed="rId2"/>
          <a:stretch>
            <a:fillRect/>
          </a:stretch>
        </p:blipFill>
        <p:spPr>
          <a:xfrm>
            <a:off x="4913515" y="5926280"/>
            <a:ext cx="1971429" cy="276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59151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DD6C0-8EDA-F07D-8E93-DF741F9B020A}"/>
              </a:ext>
            </a:extLst>
          </p:cNvPr>
          <p:cNvSpPr>
            <a:spLocks noGrp="1"/>
          </p:cNvSpPr>
          <p:nvPr>
            <p:ph type="title"/>
          </p:nvPr>
        </p:nvSpPr>
        <p:spPr/>
        <p:txBody>
          <a:bodyPr/>
          <a:lstStyle/>
          <a:p>
            <a:r>
              <a:rPr lang="en-US" dirty="0"/>
              <a:t>Integrity and Godly Wisdom</a:t>
            </a:r>
          </a:p>
        </p:txBody>
      </p:sp>
      <p:sp>
        <p:nvSpPr>
          <p:cNvPr id="3" name="Content Placeholder 2">
            <a:extLst>
              <a:ext uri="{FF2B5EF4-FFF2-40B4-BE49-F238E27FC236}">
                <a16:creationId xmlns:a16="http://schemas.microsoft.com/office/drawing/2014/main" id="{9F88F794-D444-5DA6-70A8-5B5956DBE372}"/>
              </a:ext>
            </a:extLst>
          </p:cNvPr>
          <p:cNvSpPr>
            <a:spLocks noGrp="1"/>
          </p:cNvSpPr>
          <p:nvPr>
            <p:ph idx="1"/>
          </p:nvPr>
        </p:nvSpPr>
        <p:spPr/>
        <p:txBody>
          <a:bodyPr/>
          <a:lstStyle/>
          <a:p>
            <a:r>
              <a:rPr lang="en-US" dirty="0"/>
              <a:t>What questions did Belshazzar ask to affirm some background about Daniel? </a:t>
            </a:r>
          </a:p>
          <a:p>
            <a:r>
              <a:rPr lang="en-US" dirty="0"/>
              <a:t>What had he heard about Daniel and his amazing skill? </a:t>
            </a:r>
          </a:p>
          <a:p>
            <a:endParaRPr lang="en-US" dirty="0"/>
          </a:p>
        </p:txBody>
      </p:sp>
    </p:spTree>
    <p:extLst>
      <p:ext uri="{BB962C8B-B14F-4D97-AF65-F5344CB8AC3E}">
        <p14:creationId xmlns:p14="http://schemas.microsoft.com/office/powerpoint/2010/main" val="338884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F212-8077-DDC2-82F3-76E7B2434AA0}"/>
              </a:ext>
            </a:extLst>
          </p:cNvPr>
          <p:cNvSpPr>
            <a:spLocks noGrp="1"/>
          </p:cNvSpPr>
          <p:nvPr>
            <p:ph type="title"/>
          </p:nvPr>
        </p:nvSpPr>
        <p:spPr/>
        <p:txBody>
          <a:bodyPr/>
          <a:lstStyle/>
          <a:p>
            <a:r>
              <a:rPr lang="en-US" dirty="0"/>
              <a:t>Integrity and Godly Wisdom</a:t>
            </a:r>
          </a:p>
        </p:txBody>
      </p:sp>
      <p:sp>
        <p:nvSpPr>
          <p:cNvPr id="3" name="Content Placeholder 2">
            <a:extLst>
              <a:ext uri="{FF2B5EF4-FFF2-40B4-BE49-F238E27FC236}">
                <a16:creationId xmlns:a16="http://schemas.microsoft.com/office/drawing/2014/main" id="{F4472974-30B0-D68F-74C7-42352228AAC5}"/>
              </a:ext>
            </a:extLst>
          </p:cNvPr>
          <p:cNvSpPr>
            <a:spLocks noGrp="1"/>
          </p:cNvSpPr>
          <p:nvPr>
            <p:ph idx="1"/>
          </p:nvPr>
        </p:nvSpPr>
        <p:spPr>
          <a:xfrm>
            <a:off x="1261640" y="1825625"/>
            <a:ext cx="10092159" cy="4351338"/>
          </a:xfrm>
        </p:spPr>
        <p:txBody>
          <a:bodyPr/>
          <a:lstStyle/>
          <a:p>
            <a:r>
              <a:rPr lang="en-US" dirty="0">
                <a:solidFill>
                  <a:srgbClr val="C00000"/>
                </a:solidFill>
              </a:rPr>
              <a:t>He hoped Daniel could do what his own court counselors were unable to accomplish. </a:t>
            </a:r>
          </a:p>
          <a:p>
            <a:pPr lvl="1"/>
            <a:r>
              <a:rPr lang="en-US" dirty="0">
                <a:solidFill>
                  <a:srgbClr val="C00000"/>
                </a:solidFill>
              </a:rPr>
              <a:t>Read the writing on the wall</a:t>
            </a:r>
          </a:p>
          <a:p>
            <a:pPr lvl="1"/>
            <a:r>
              <a:rPr lang="en-US" dirty="0">
                <a:solidFill>
                  <a:srgbClr val="C00000"/>
                </a:solidFill>
              </a:rPr>
              <a:t>Tell him what it means</a:t>
            </a:r>
          </a:p>
          <a:p>
            <a:pPr lvl="1"/>
            <a:r>
              <a:rPr lang="en-US" dirty="0">
                <a:solidFill>
                  <a:srgbClr val="C00000"/>
                </a:solidFill>
              </a:rPr>
              <a:t>Explain the message</a:t>
            </a:r>
          </a:p>
          <a:p>
            <a:r>
              <a:rPr lang="en-US" dirty="0">
                <a:solidFill>
                  <a:srgbClr val="C00000"/>
                </a:solidFill>
              </a:rPr>
              <a:t>Vast rewards promised if successful</a:t>
            </a:r>
          </a:p>
          <a:p>
            <a:pPr lvl="1"/>
            <a:r>
              <a:rPr lang="en-US" dirty="0">
                <a:solidFill>
                  <a:srgbClr val="C00000"/>
                </a:solidFill>
              </a:rPr>
              <a:t>Clothed in royal purple, gold chain around neck</a:t>
            </a:r>
          </a:p>
          <a:p>
            <a:pPr lvl="1"/>
            <a:r>
              <a:rPr lang="en-US" dirty="0">
                <a:solidFill>
                  <a:srgbClr val="C00000"/>
                </a:solidFill>
              </a:rPr>
              <a:t>Mad 3</a:t>
            </a:r>
            <a:r>
              <a:rPr lang="en-US" baseline="30000" dirty="0">
                <a:solidFill>
                  <a:srgbClr val="C00000"/>
                </a:solidFill>
              </a:rPr>
              <a:t>rd</a:t>
            </a:r>
            <a:r>
              <a:rPr lang="en-US" dirty="0">
                <a:solidFill>
                  <a:srgbClr val="C00000"/>
                </a:solidFill>
              </a:rPr>
              <a:t> highest ruler</a:t>
            </a:r>
          </a:p>
          <a:p>
            <a:endParaRPr lang="en-US" dirty="0"/>
          </a:p>
        </p:txBody>
      </p:sp>
    </p:spTree>
    <p:extLst>
      <p:ext uri="{BB962C8B-B14F-4D97-AF65-F5344CB8AC3E}">
        <p14:creationId xmlns:p14="http://schemas.microsoft.com/office/powerpoint/2010/main" val="67279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25D6F-BA89-6FFF-409E-207D2BC51A16}"/>
              </a:ext>
            </a:extLst>
          </p:cNvPr>
          <p:cNvSpPr>
            <a:spLocks noGrp="1"/>
          </p:cNvSpPr>
          <p:nvPr>
            <p:ph type="title"/>
          </p:nvPr>
        </p:nvSpPr>
        <p:spPr/>
        <p:txBody>
          <a:bodyPr/>
          <a:lstStyle/>
          <a:p>
            <a:r>
              <a:rPr lang="en-US" dirty="0"/>
              <a:t>Integrity and Godly Wisdom</a:t>
            </a:r>
          </a:p>
        </p:txBody>
      </p:sp>
      <p:sp>
        <p:nvSpPr>
          <p:cNvPr id="3" name="Content Placeholder 2">
            <a:extLst>
              <a:ext uri="{FF2B5EF4-FFF2-40B4-BE49-F238E27FC236}">
                <a16:creationId xmlns:a16="http://schemas.microsoft.com/office/drawing/2014/main" id="{A51BC5CA-D5F2-81C6-AED3-B41B8C7B511A}"/>
              </a:ext>
            </a:extLst>
          </p:cNvPr>
          <p:cNvSpPr>
            <a:spLocks noGrp="1"/>
          </p:cNvSpPr>
          <p:nvPr>
            <p:ph idx="1"/>
          </p:nvPr>
        </p:nvSpPr>
        <p:spPr/>
        <p:txBody>
          <a:bodyPr/>
          <a:lstStyle/>
          <a:p>
            <a:r>
              <a:rPr lang="en-US" dirty="0"/>
              <a:t>Daniel had a good reputation.  How would you describe the reputation Christians have in our culture?</a:t>
            </a:r>
          </a:p>
          <a:p>
            <a:r>
              <a:rPr lang="en-US" dirty="0"/>
              <a:t>Why is it hard to sometimes be honest when someone asks for your opinion?</a:t>
            </a:r>
          </a:p>
          <a:p>
            <a:r>
              <a:rPr lang="en-US" dirty="0"/>
              <a:t>How might a life of integrity provide a believer the opportunity to share Christ?</a:t>
            </a:r>
          </a:p>
        </p:txBody>
      </p:sp>
    </p:spTree>
    <p:extLst>
      <p:ext uri="{BB962C8B-B14F-4D97-AF65-F5344CB8AC3E}">
        <p14:creationId xmlns:p14="http://schemas.microsoft.com/office/powerpoint/2010/main" val="3189023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037A-8FCE-4625-4348-514C1B6691BC}"/>
              </a:ext>
            </a:extLst>
          </p:cNvPr>
          <p:cNvSpPr>
            <a:spLocks noGrp="1"/>
          </p:cNvSpPr>
          <p:nvPr>
            <p:ph type="title"/>
          </p:nvPr>
        </p:nvSpPr>
        <p:spPr/>
        <p:txBody>
          <a:bodyPr/>
          <a:lstStyle/>
          <a:p>
            <a:pPr algn="l"/>
            <a:r>
              <a:rPr lang="en-US" dirty="0"/>
              <a:t>Listen for how Daniel responded.</a:t>
            </a:r>
          </a:p>
        </p:txBody>
      </p:sp>
      <p:sp>
        <p:nvSpPr>
          <p:cNvPr id="3" name="Content Placeholder 2">
            <a:extLst>
              <a:ext uri="{FF2B5EF4-FFF2-40B4-BE49-F238E27FC236}">
                <a16:creationId xmlns:a16="http://schemas.microsoft.com/office/drawing/2014/main" id="{B99D388C-7275-55F0-F13E-DD9EA753ADB0}"/>
              </a:ext>
            </a:extLst>
          </p:cNvPr>
          <p:cNvSpPr>
            <a:spLocks noGrp="1"/>
          </p:cNvSpPr>
          <p:nvPr>
            <p:ph idx="1"/>
          </p:nvPr>
        </p:nvSpPr>
        <p:spPr/>
        <p:txBody>
          <a:bodyPr/>
          <a:lstStyle/>
          <a:p>
            <a:pPr marL="0" indent="0" algn="ctr">
              <a:buNone/>
            </a:pPr>
            <a:r>
              <a:rPr lang="en-US" dirty="0"/>
              <a:t>Daniel 5:17, 22-23 (NIV) Then Daniel answered the king, "You may keep your gifts for yourself and give your rewards to someone else. Nevertheless, I will read the writing for the king and tell him what it means. …22  "But you his son, O Belshazzar, have not humbled yourself, though you knew all this. 23  Instead, you have set yourself up </a:t>
            </a:r>
          </a:p>
        </p:txBody>
      </p:sp>
    </p:spTree>
    <p:extLst>
      <p:ext uri="{BB962C8B-B14F-4D97-AF65-F5344CB8AC3E}">
        <p14:creationId xmlns:p14="http://schemas.microsoft.com/office/powerpoint/2010/main" val="239243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57</TotalTime>
  <Words>1104</Words>
  <Application>Microsoft Office PowerPoint</Application>
  <PresentationFormat>Widescreen</PresentationFormat>
  <Paragraphs>84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Comic Sans MS</vt:lpstr>
      <vt:lpstr>Office Theme</vt:lpstr>
      <vt:lpstr>Speak Truth Boldly</vt:lpstr>
      <vt:lpstr>Video Introduction</vt:lpstr>
      <vt:lpstr>Remember that time?</vt:lpstr>
      <vt:lpstr>Listen for Daniel’s reputation.</vt:lpstr>
      <vt:lpstr>Listen for Daniel’s reputation.</vt:lpstr>
      <vt:lpstr>Integrity and Godly Wisdom</vt:lpstr>
      <vt:lpstr>Integrity and Godly Wisdom</vt:lpstr>
      <vt:lpstr>Integrity and Godly Wisdom</vt:lpstr>
      <vt:lpstr>Listen for how Daniel responded.</vt:lpstr>
      <vt:lpstr>Listen for how Daniel responded.</vt:lpstr>
      <vt:lpstr>Exalting Self Over God</vt:lpstr>
      <vt:lpstr>Exalting Self Over God</vt:lpstr>
      <vt:lpstr>Exalting Self Over God</vt:lpstr>
      <vt:lpstr>Listen for what God had to say.</vt:lpstr>
      <vt:lpstr>Listen for what God had to say.</vt:lpstr>
      <vt:lpstr>Sin Brings Judgment</vt:lpstr>
      <vt:lpstr>Sin Brings Judgment</vt:lpstr>
      <vt:lpstr>Sin Brings Judgment</vt:lpstr>
      <vt:lpstr>Application</vt:lpstr>
      <vt:lpstr>Application</vt:lpstr>
      <vt:lpstr>Application</vt:lpstr>
      <vt:lpstr>Family Activities</vt:lpstr>
      <vt:lpstr>Speak Truth Boldly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Speak Truth Boldly</dc:title>
  <dc:creator>Armstrong, Stephen (General Math and Science)</dc:creator>
  <cp:lastModifiedBy>Armstrong, Stephen (General Math and Science)</cp:lastModifiedBy>
  <cp:revision>3</cp:revision>
  <dcterms:created xsi:type="dcterms:W3CDTF">2023-08-31T23:34:17Z</dcterms:created>
  <dcterms:modified xsi:type="dcterms:W3CDTF">2023-09-01T00:32:01Z</dcterms:modified>
</cp:coreProperties>
</file>