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xl6myeks"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2utpkr8j"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Showing Love</a:t>
            </a:r>
          </a:p>
        </p:txBody>
      </p:sp>
      <p:sp>
        <p:nvSpPr>
          <p:cNvPr id="3" name="Subtitle 2"/>
          <p:cNvSpPr>
            <a:spLocks noGrp="1"/>
          </p:cNvSpPr>
          <p:nvPr>
            <p:ph type="subTitle" idx="1"/>
          </p:nvPr>
        </p:nvSpPr>
        <p:spPr>
          <a:xfrm>
            <a:off x="1524000" y="4013860"/>
            <a:ext cx="9144000" cy="1243940"/>
          </a:xfrm>
        </p:spPr>
        <p:txBody>
          <a:bodyPr/>
          <a:lstStyle/>
          <a:p>
            <a:r>
              <a:rPr lang="en-US" dirty="0"/>
              <a:t>June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C44D-407F-2462-B251-B48D4808F5D3}"/>
              </a:ext>
            </a:extLst>
          </p:cNvPr>
          <p:cNvSpPr>
            <a:spLocks noGrp="1"/>
          </p:cNvSpPr>
          <p:nvPr>
            <p:ph type="title"/>
          </p:nvPr>
        </p:nvSpPr>
        <p:spPr/>
        <p:txBody>
          <a:bodyPr/>
          <a:lstStyle/>
          <a:p>
            <a:r>
              <a:rPr lang="en-US" dirty="0"/>
              <a:t>Loving God, Loving Others</a:t>
            </a:r>
          </a:p>
        </p:txBody>
      </p:sp>
      <p:sp>
        <p:nvSpPr>
          <p:cNvPr id="3" name="Content Placeholder 2">
            <a:extLst>
              <a:ext uri="{FF2B5EF4-FFF2-40B4-BE49-F238E27FC236}">
                <a16:creationId xmlns:a16="http://schemas.microsoft.com/office/drawing/2014/main" id="{E9A176B0-F33E-1091-AA1F-2CF7D419B398}"/>
              </a:ext>
            </a:extLst>
          </p:cNvPr>
          <p:cNvSpPr>
            <a:spLocks noGrp="1"/>
          </p:cNvSpPr>
          <p:nvPr>
            <p:ph idx="1"/>
          </p:nvPr>
        </p:nvSpPr>
        <p:spPr/>
        <p:txBody>
          <a:bodyPr/>
          <a:lstStyle/>
          <a:p>
            <a:r>
              <a:rPr lang="en-US" dirty="0"/>
              <a:t>What does it mean to “love your neighbor as yourself”?</a:t>
            </a:r>
          </a:p>
          <a:p>
            <a:r>
              <a:rPr lang="en-US" dirty="0"/>
              <a:t>The  man was said to be an “expert in the law.”  How can spending </a:t>
            </a:r>
            <a:r>
              <a:rPr lang="en-US" i="1" dirty="0"/>
              <a:t>too much time</a:t>
            </a:r>
            <a:r>
              <a:rPr lang="en-US" dirty="0"/>
              <a:t> simply studying the Bible lead to an unbalanced spiritual life?</a:t>
            </a:r>
          </a:p>
          <a:p>
            <a:r>
              <a:rPr lang="en-US" dirty="0"/>
              <a:t>Why would knowledge with little or no works be a  poor testimony for Christ?</a:t>
            </a:r>
          </a:p>
          <a:p>
            <a:endParaRPr lang="en-US" dirty="0"/>
          </a:p>
        </p:txBody>
      </p:sp>
    </p:spTree>
    <p:extLst>
      <p:ext uri="{BB962C8B-B14F-4D97-AF65-F5344CB8AC3E}">
        <p14:creationId xmlns:p14="http://schemas.microsoft.com/office/powerpoint/2010/main" val="17081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A615-899D-6519-2EC7-301B28A8C166}"/>
              </a:ext>
            </a:extLst>
          </p:cNvPr>
          <p:cNvSpPr>
            <a:spLocks noGrp="1"/>
          </p:cNvSpPr>
          <p:nvPr>
            <p:ph type="title"/>
          </p:nvPr>
        </p:nvSpPr>
        <p:spPr/>
        <p:txBody>
          <a:bodyPr/>
          <a:lstStyle/>
          <a:p>
            <a:pPr algn="l"/>
            <a:r>
              <a:rPr lang="en-US" dirty="0"/>
              <a:t>Listen for how Jesus begins to define “neighbor.”</a:t>
            </a:r>
          </a:p>
        </p:txBody>
      </p:sp>
      <p:sp>
        <p:nvSpPr>
          <p:cNvPr id="3" name="Content Placeholder 2">
            <a:extLst>
              <a:ext uri="{FF2B5EF4-FFF2-40B4-BE49-F238E27FC236}">
                <a16:creationId xmlns:a16="http://schemas.microsoft.com/office/drawing/2014/main" id="{9609599B-2DAC-2D24-3FD8-2FD1C010389E}"/>
              </a:ext>
            </a:extLst>
          </p:cNvPr>
          <p:cNvSpPr>
            <a:spLocks noGrp="1"/>
          </p:cNvSpPr>
          <p:nvPr>
            <p:ph idx="1"/>
          </p:nvPr>
        </p:nvSpPr>
        <p:spPr>
          <a:xfrm>
            <a:off x="1347004" y="2129742"/>
            <a:ext cx="9497992" cy="4093520"/>
          </a:xfrm>
        </p:spPr>
        <p:txBody>
          <a:bodyPr/>
          <a:lstStyle/>
          <a:p>
            <a:pPr marL="0" indent="0" algn="ctr">
              <a:buNone/>
            </a:pPr>
            <a:r>
              <a:rPr lang="en-US" dirty="0"/>
              <a:t>Luke 10:29-32 (NIV)   But he wanted to justify himself, so he asked Jesus, "And who is my neighbor?" 30  In reply Jesus said: "A man was going down from Jerusalem to Jericho, when he fell into the hands of robbers. They stripped him of his clothes, beat</a:t>
            </a:r>
          </a:p>
        </p:txBody>
      </p:sp>
    </p:spTree>
    <p:extLst>
      <p:ext uri="{BB962C8B-B14F-4D97-AF65-F5344CB8AC3E}">
        <p14:creationId xmlns:p14="http://schemas.microsoft.com/office/powerpoint/2010/main" val="39620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EA1DE-DA7C-EB24-83CD-2FD6A5663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7179B-E9A6-BEA8-3D49-8942AFDF310F}"/>
              </a:ext>
            </a:extLst>
          </p:cNvPr>
          <p:cNvSpPr>
            <a:spLocks noGrp="1"/>
          </p:cNvSpPr>
          <p:nvPr>
            <p:ph type="title"/>
          </p:nvPr>
        </p:nvSpPr>
        <p:spPr/>
        <p:txBody>
          <a:bodyPr/>
          <a:lstStyle/>
          <a:p>
            <a:pPr algn="l"/>
            <a:r>
              <a:rPr lang="en-US" dirty="0"/>
              <a:t>Listen for how Jesus begins to define “neighbor.”</a:t>
            </a:r>
          </a:p>
        </p:txBody>
      </p:sp>
      <p:sp>
        <p:nvSpPr>
          <p:cNvPr id="3" name="Content Placeholder 2">
            <a:extLst>
              <a:ext uri="{FF2B5EF4-FFF2-40B4-BE49-F238E27FC236}">
                <a16:creationId xmlns:a16="http://schemas.microsoft.com/office/drawing/2014/main" id="{D9FC826C-6437-171E-DF1F-CACE3C6E36F1}"/>
              </a:ext>
            </a:extLst>
          </p:cNvPr>
          <p:cNvSpPr>
            <a:spLocks noGrp="1"/>
          </p:cNvSpPr>
          <p:nvPr>
            <p:ph idx="1"/>
          </p:nvPr>
        </p:nvSpPr>
        <p:spPr>
          <a:xfrm>
            <a:off x="1347004" y="2129742"/>
            <a:ext cx="9497992" cy="4093520"/>
          </a:xfrm>
        </p:spPr>
        <p:txBody>
          <a:bodyPr/>
          <a:lstStyle/>
          <a:p>
            <a:pPr marL="0" indent="0" algn="ctr">
              <a:buNone/>
            </a:pPr>
            <a:r>
              <a:rPr lang="en-US" dirty="0"/>
              <a:t>him and went away, leaving him half dead. 31  A priest happened to be going down the same road, and when he saw the man, he passed by on the other side. 32  So too, a Levite, when he came to the place and saw him, passed by on the other side.</a:t>
            </a:r>
          </a:p>
        </p:txBody>
      </p:sp>
      <p:pic>
        <p:nvPicPr>
          <p:cNvPr id="4" name="Picture 3">
            <a:extLst>
              <a:ext uri="{FF2B5EF4-FFF2-40B4-BE49-F238E27FC236}">
                <a16:creationId xmlns:a16="http://schemas.microsoft.com/office/drawing/2014/main" id="{5D5B8916-C55F-2C72-6B92-1AC1970FE0D7}"/>
              </a:ext>
            </a:extLst>
          </p:cNvPr>
          <p:cNvPicPr>
            <a:picLocks noChangeAspect="1"/>
          </p:cNvPicPr>
          <p:nvPr/>
        </p:nvPicPr>
        <p:blipFill>
          <a:blip r:embed="rId2"/>
          <a:stretch>
            <a:fillRect/>
          </a:stretch>
        </p:blipFill>
        <p:spPr>
          <a:xfrm>
            <a:off x="4787514" y="5539104"/>
            <a:ext cx="2134145" cy="281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669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A15-6E9C-B83A-280D-E60CD1F096EE}"/>
              </a:ext>
            </a:extLst>
          </p:cNvPr>
          <p:cNvSpPr>
            <a:spLocks noGrp="1"/>
          </p:cNvSpPr>
          <p:nvPr>
            <p:ph type="title"/>
          </p:nvPr>
        </p:nvSpPr>
        <p:spPr/>
        <p:txBody>
          <a:bodyPr/>
          <a:lstStyle/>
          <a:p>
            <a:r>
              <a:rPr lang="en-US" dirty="0"/>
              <a:t>Looking Beyond Biases</a:t>
            </a:r>
          </a:p>
        </p:txBody>
      </p:sp>
      <p:sp>
        <p:nvSpPr>
          <p:cNvPr id="3" name="Content Placeholder 2">
            <a:extLst>
              <a:ext uri="{FF2B5EF4-FFF2-40B4-BE49-F238E27FC236}">
                <a16:creationId xmlns:a16="http://schemas.microsoft.com/office/drawing/2014/main" id="{7280E16F-9E56-94AB-1F4A-3310904172BA}"/>
              </a:ext>
            </a:extLst>
          </p:cNvPr>
          <p:cNvSpPr>
            <a:spLocks noGrp="1"/>
          </p:cNvSpPr>
          <p:nvPr>
            <p:ph idx="1"/>
          </p:nvPr>
        </p:nvSpPr>
        <p:spPr/>
        <p:txBody>
          <a:bodyPr/>
          <a:lstStyle/>
          <a:p>
            <a:r>
              <a:rPr lang="en-US" dirty="0"/>
              <a:t>When the lawyer asked, “who is my neighbor?” what do you think was behind his question ?</a:t>
            </a:r>
          </a:p>
          <a:p>
            <a:r>
              <a:rPr lang="en-US" dirty="0"/>
              <a:t>What natural inclinations make it easier for you to act like the priest and the Levite?</a:t>
            </a:r>
          </a:p>
          <a:p>
            <a:r>
              <a:rPr lang="en-US" dirty="0"/>
              <a:t>How do we overcome barriers like these?</a:t>
            </a:r>
          </a:p>
          <a:p>
            <a:endParaRPr lang="en-US" dirty="0"/>
          </a:p>
        </p:txBody>
      </p:sp>
    </p:spTree>
    <p:extLst>
      <p:ext uri="{BB962C8B-B14F-4D97-AF65-F5344CB8AC3E}">
        <p14:creationId xmlns:p14="http://schemas.microsoft.com/office/powerpoint/2010/main" val="28070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659D-884B-647C-C71C-545347D6F961}"/>
              </a:ext>
            </a:extLst>
          </p:cNvPr>
          <p:cNvSpPr>
            <a:spLocks noGrp="1"/>
          </p:cNvSpPr>
          <p:nvPr>
            <p:ph type="title"/>
          </p:nvPr>
        </p:nvSpPr>
        <p:spPr/>
        <p:txBody>
          <a:bodyPr/>
          <a:lstStyle/>
          <a:p>
            <a:r>
              <a:rPr lang="en-US" dirty="0"/>
              <a:t>Looking Beyond Biases</a:t>
            </a:r>
          </a:p>
        </p:txBody>
      </p:sp>
      <p:sp>
        <p:nvSpPr>
          <p:cNvPr id="3" name="Content Placeholder 2">
            <a:extLst>
              <a:ext uri="{FF2B5EF4-FFF2-40B4-BE49-F238E27FC236}">
                <a16:creationId xmlns:a16="http://schemas.microsoft.com/office/drawing/2014/main" id="{640DA09D-0A92-81FB-6106-F9FD78A49542}"/>
              </a:ext>
            </a:extLst>
          </p:cNvPr>
          <p:cNvSpPr>
            <a:spLocks noGrp="1"/>
          </p:cNvSpPr>
          <p:nvPr>
            <p:ph idx="1"/>
          </p:nvPr>
        </p:nvSpPr>
        <p:spPr>
          <a:xfrm>
            <a:off x="838200" y="1504709"/>
            <a:ext cx="10515600" cy="4672254"/>
          </a:xfrm>
        </p:spPr>
        <p:txBody>
          <a:bodyPr/>
          <a:lstStyle/>
          <a:p>
            <a:endParaRPr lang="en-US" dirty="0"/>
          </a:p>
          <a:p>
            <a:pPr marL="0" indent="0">
              <a:buNone/>
            </a:pPr>
            <a:r>
              <a:rPr lang="en-US" dirty="0"/>
              <a:t>Agree or disagree …</a:t>
            </a:r>
          </a:p>
        </p:txBody>
      </p:sp>
      <p:graphicFrame>
        <p:nvGraphicFramePr>
          <p:cNvPr id="4" name="Table 3">
            <a:extLst>
              <a:ext uri="{FF2B5EF4-FFF2-40B4-BE49-F238E27FC236}">
                <a16:creationId xmlns:a16="http://schemas.microsoft.com/office/drawing/2014/main" id="{2C32CB84-8C12-D57F-8282-CB83F2AFC2C2}"/>
              </a:ext>
            </a:extLst>
          </p:cNvPr>
          <p:cNvGraphicFramePr>
            <a:graphicFrameLocks noGrp="1"/>
          </p:cNvGraphicFramePr>
          <p:nvPr>
            <p:extLst>
              <p:ext uri="{D42A27DB-BD31-4B8C-83A1-F6EECF244321}">
                <p14:modId xmlns:p14="http://schemas.microsoft.com/office/powerpoint/2010/main" val="632950324"/>
              </p:ext>
            </p:extLst>
          </p:nvPr>
        </p:nvGraphicFramePr>
        <p:xfrm>
          <a:off x="1052010" y="4001294"/>
          <a:ext cx="10087980" cy="1463040"/>
        </p:xfrm>
        <a:graphic>
          <a:graphicData uri="http://schemas.openxmlformats.org/drawingml/2006/table">
            <a:tbl>
              <a:tblPr firstRow="1" bandRow="1">
                <a:tableStyleId>{5C22544A-7EE6-4342-B048-85BDC9FD1C3A}</a:tableStyleId>
              </a:tblPr>
              <a:tblGrid>
                <a:gridCol w="5043990">
                  <a:extLst>
                    <a:ext uri="{9D8B030D-6E8A-4147-A177-3AD203B41FA5}">
                      <a16:colId xmlns:a16="http://schemas.microsoft.com/office/drawing/2014/main" val="124585426"/>
                    </a:ext>
                  </a:extLst>
                </a:gridCol>
                <a:gridCol w="5043990">
                  <a:extLst>
                    <a:ext uri="{9D8B030D-6E8A-4147-A177-3AD203B41FA5}">
                      <a16:colId xmlns:a16="http://schemas.microsoft.com/office/drawing/2014/main" val="1207951121"/>
                    </a:ext>
                  </a:extLst>
                </a:gridCol>
              </a:tblGrid>
              <a:tr h="370840">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18188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137567"/>
                  </a:ext>
                </a:extLst>
              </a:tr>
            </a:tbl>
          </a:graphicData>
        </a:graphic>
      </p:graphicFrame>
      <p:pic>
        <p:nvPicPr>
          <p:cNvPr id="6" name="Picture 5">
            <a:extLst>
              <a:ext uri="{FF2B5EF4-FFF2-40B4-BE49-F238E27FC236}">
                <a16:creationId xmlns:a16="http://schemas.microsoft.com/office/drawing/2014/main" id="{8A355950-BC85-7207-2BC2-54ED5E016A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5933" y="3361814"/>
            <a:ext cx="3180720" cy="2742000"/>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FD46E11A-24EA-FB0E-A037-ADB0AC943E01}"/>
              </a:ext>
            </a:extLst>
          </p:cNvPr>
          <p:cNvSpPr/>
          <p:nvPr/>
        </p:nvSpPr>
        <p:spPr>
          <a:xfrm>
            <a:off x="7175606" y="1393666"/>
            <a:ext cx="3808768" cy="1616954"/>
          </a:xfrm>
          <a:prstGeom prst="wedgeRoundRectCallout">
            <a:avLst>
              <a:gd name="adj1" fmla="val -38763"/>
              <a:gd name="adj2" fmla="val 803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“You can never be too impulsive in acting on the motivation of love.”</a:t>
            </a:r>
          </a:p>
        </p:txBody>
      </p:sp>
    </p:spTree>
    <p:extLst>
      <p:ext uri="{BB962C8B-B14F-4D97-AF65-F5344CB8AC3E}">
        <p14:creationId xmlns:p14="http://schemas.microsoft.com/office/powerpoint/2010/main" val="105415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BF6D-0A05-4B11-4632-94B46683016B}"/>
              </a:ext>
            </a:extLst>
          </p:cNvPr>
          <p:cNvSpPr>
            <a:spLocks noGrp="1"/>
          </p:cNvSpPr>
          <p:nvPr>
            <p:ph type="title"/>
          </p:nvPr>
        </p:nvSpPr>
        <p:spPr/>
        <p:txBody>
          <a:bodyPr/>
          <a:lstStyle/>
          <a:p>
            <a:pPr algn="l"/>
            <a:r>
              <a:rPr lang="en-US" dirty="0"/>
              <a:t>Listen for a surprise hero.</a:t>
            </a:r>
          </a:p>
        </p:txBody>
      </p:sp>
      <p:sp>
        <p:nvSpPr>
          <p:cNvPr id="3" name="Content Placeholder 2">
            <a:extLst>
              <a:ext uri="{FF2B5EF4-FFF2-40B4-BE49-F238E27FC236}">
                <a16:creationId xmlns:a16="http://schemas.microsoft.com/office/drawing/2014/main" id="{3FBDCE1E-5B9C-C360-E98D-B1DB11DDEEA8}"/>
              </a:ext>
            </a:extLst>
          </p:cNvPr>
          <p:cNvSpPr>
            <a:spLocks noGrp="1"/>
          </p:cNvSpPr>
          <p:nvPr>
            <p:ph idx="1"/>
          </p:nvPr>
        </p:nvSpPr>
        <p:spPr>
          <a:xfrm>
            <a:off x="2352072" y="1825625"/>
            <a:ext cx="7487856" cy="4351338"/>
          </a:xfrm>
        </p:spPr>
        <p:txBody>
          <a:bodyPr/>
          <a:lstStyle/>
          <a:p>
            <a:pPr marL="0" indent="0" algn="ctr">
              <a:buNone/>
            </a:pPr>
            <a:r>
              <a:rPr lang="en-US" dirty="0"/>
              <a:t>Luke 10:33-37 (NIV)   But a Samaritan, as he traveled, came where the man was; and when he saw him, he took pity on him. 34  He went to him and bandaged his wounds, pouring on oil and wine. Then he put the man on his own </a:t>
            </a:r>
          </a:p>
        </p:txBody>
      </p:sp>
    </p:spTree>
    <p:extLst>
      <p:ext uri="{BB962C8B-B14F-4D97-AF65-F5344CB8AC3E}">
        <p14:creationId xmlns:p14="http://schemas.microsoft.com/office/powerpoint/2010/main" val="30919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C28F-44D2-7818-25B3-FDA3ABD68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C4A55-43A7-5CED-9615-09B4F191E8BC}"/>
              </a:ext>
            </a:extLst>
          </p:cNvPr>
          <p:cNvSpPr>
            <a:spLocks noGrp="1"/>
          </p:cNvSpPr>
          <p:nvPr>
            <p:ph type="title"/>
          </p:nvPr>
        </p:nvSpPr>
        <p:spPr/>
        <p:txBody>
          <a:bodyPr/>
          <a:lstStyle/>
          <a:p>
            <a:pPr algn="l"/>
            <a:r>
              <a:rPr lang="en-US" dirty="0"/>
              <a:t>Listen for a surprise hero.</a:t>
            </a:r>
          </a:p>
        </p:txBody>
      </p:sp>
      <p:sp>
        <p:nvSpPr>
          <p:cNvPr id="3" name="Content Placeholder 2">
            <a:extLst>
              <a:ext uri="{FF2B5EF4-FFF2-40B4-BE49-F238E27FC236}">
                <a16:creationId xmlns:a16="http://schemas.microsoft.com/office/drawing/2014/main" id="{180C9CBE-B09F-2DFF-4F5C-0D1B198685AF}"/>
              </a:ext>
            </a:extLst>
          </p:cNvPr>
          <p:cNvSpPr>
            <a:spLocks noGrp="1"/>
          </p:cNvSpPr>
          <p:nvPr>
            <p:ph idx="1"/>
          </p:nvPr>
        </p:nvSpPr>
        <p:spPr>
          <a:xfrm>
            <a:off x="2352072" y="1825625"/>
            <a:ext cx="7487856" cy="4351338"/>
          </a:xfrm>
        </p:spPr>
        <p:txBody>
          <a:bodyPr/>
          <a:lstStyle/>
          <a:p>
            <a:pPr marL="0" indent="0" algn="ctr">
              <a:buNone/>
            </a:pPr>
            <a:r>
              <a:rPr lang="en-US" dirty="0"/>
              <a:t>donkey, took him to an inn and took care of him. 35  The next day he took out two silver coins and gave them to the innkeeper. 'Look after him,' he said, 'and when I return, I will reimburse you for any extra expense you may have.' </a:t>
            </a:r>
          </a:p>
        </p:txBody>
      </p:sp>
    </p:spTree>
    <p:extLst>
      <p:ext uri="{BB962C8B-B14F-4D97-AF65-F5344CB8AC3E}">
        <p14:creationId xmlns:p14="http://schemas.microsoft.com/office/powerpoint/2010/main" val="404615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4A710-8BDF-54A7-F95F-CDE08DEAE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C48C1-4D27-1FEB-DE3B-7D5A2463898F}"/>
              </a:ext>
            </a:extLst>
          </p:cNvPr>
          <p:cNvSpPr>
            <a:spLocks noGrp="1"/>
          </p:cNvSpPr>
          <p:nvPr>
            <p:ph type="title"/>
          </p:nvPr>
        </p:nvSpPr>
        <p:spPr/>
        <p:txBody>
          <a:bodyPr/>
          <a:lstStyle/>
          <a:p>
            <a:pPr algn="l"/>
            <a:r>
              <a:rPr lang="en-US" dirty="0"/>
              <a:t>Listen for a surprise hero.</a:t>
            </a:r>
          </a:p>
        </p:txBody>
      </p:sp>
      <p:sp>
        <p:nvSpPr>
          <p:cNvPr id="3" name="Content Placeholder 2">
            <a:extLst>
              <a:ext uri="{FF2B5EF4-FFF2-40B4-BE49-F238E27FC236}">
                <a16:creationId xmlns:a16="http://schemas.microsoft.com/office/drawing/2014/main" id="{79E07BF5-57AB-4326-114F-3E02B27A5975}"/>
              </a:ext>
            </a:extLst>
          </p:cNvPr>
          <p:cNvSpPr>
            <a:spLocks noGrp="1"/>
          </p:cNvSpPr>
          <p:nvPr>
            <p:ph idx="1"/>
          </p:nvPr>
        </p:nvSpPr>
        <p:spPr>
          <a:xfrm>
            <a:off x="2352072" y="1825625"/>
            <a:ext cx="7487856" cy="4351338"/>
          </a:xfrm>
        </p:spPr>
        <p:txBody>
          <a:bodyPr/>
          <a:lstStyle/>
          <a:p>
            <a:pPr marL="0" indent="0" algn="ctr">
              <a:buNone/>
            </a:pPr>
            <a:r>
              <a:rPr lang="en-US" dirty="0"/>
              <a:t>"Which of these three do you think was a neighbor to the man who fell into the hands of robbers?" 37  The expert in the law replied, "The one who had mercy on him." Jesus told him, "Go and do likewise."</a:t>
            </a:r>
          </a:p>
        </p:txBody>
      </p:sp>
      <p:pic>
        <p:nvPicPr>
          <p:cNvPr id="4" name="Picture 3">
            <a:extLst>
              <a:ext uri="{FF2B5EF4-FFF2-40B4-BE49-F238E27FC236}">
                <a16:creationId xmlns:a16="http://schemas.microsoft.com/office/drawing/2014/main" id="{672EB057-1BEA-7E82-8557-51CA244E8EE8}"/>
              </a:ext>
            </a:extLst>
          </p:cNvPr>
          <p:cNvPicPr>
            <a:picLocks noChangeAspect="1"/>
          </p:cNvPicPr>
          <p:nvPr/>
        </p:nvPicPr>
        <p:blipFill>
          <a:blip r:embed="rId2"/>
          <a:stretch>
            <a:fillRect/>
          </a:stretch>
        </p:blipFill>
        <p:spPr>
          <a:xfrm>
            <a:off x="4810663" y="5388633"/>
            <a:ext cx="2134145" cy="281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667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D3A4-299F-054B-DE04-DB520A50BFB6}"/>
              </a:ext>
            </a:extLst>
          </p:cNvPr>
          <p:cNvSpPr>
            <a:spLocks noGrp="1"/>
          </p:cNvSpPr>
          <p:nvPr>
            <p:ph type="title"/>
          </p:nvPr>
        </p:nvSpPr>
        <p:spPr/>
        <p:txBody>
          <a:bodyPr/>
          <a:lstStyle/>
          <a:p>
            <a:r>
              <a:rPr lang="en-US" dirty="0"/>
              <a:t>Difficult and Inconvenient</a:t>
            </a:r>
          </a:p>
        </p:txBody>
      </p:sp>
      <p:sp>
        <p:nvSpPr>
          <p:cNvPr id="3" name="Content Placeholder 2">
            <a:extLst>
              <a:ext uri="{FF2B5EF4-FFF2-40B4-BE49-F238E27FC236}">
                <a16:creationId xmlns:a16="http://schemas.microsoft.com/office/drawing/2014/main" id="{D99E1455-69E8-4332-813B-D416C3F40408}"/>
              </a:ext>
            </a:extLst>
          </p:cNvPr>
          <p:cNvSpPr>
            <a:spLocks noGrp="1"/>
          </p:cNvSpPr>
          <p:nvPr>
            <p:ph idx="1"/>
          </p:nvPr>
        </p:nvSpPr>
        <p:spPr/>
        <p:txBody>
          <a:bodyPr/>
          <a:lstStyle/>
          <a:p>
            <a:r>
              <a:rPr lang="en-US" dirty="0">
                <a:solidFill>
                  <a:srgbClr val="C00000"/>
                </a:solidFill>
              </a:rPr>
              <a:t>Note what the traveling Samaritan did for the injured man.</a:t>
            </a:r>
          </a:p>
          <a:p>
            <a:pPr lvl="1"/>
            <a:r>
              <a:rPr lang="en-US" sz="3600" dirty="0">
                <a:solidFill>
                  <a:srgbClr val="C00000"/>
                </a:solidFill>
              </a:rPr>
              <a:t>Bandaged his wounds, put medicine on them (oil and wine)</a:t>
            </a:r>
          </a:p>
          <a:p>
            <a:pPr lvl="1"/>
            <a:r>
              <a:rPr lang="en-US" sz="3600" dirty="0">
                <a:solidFill>
                  <a:srgbClr val="C00000"/>
                </a:solidFill>
              </a:rPr>
              <a:t>Transported the man to an inn, took care of the man there personally</a:t>
            </a:r>
          </a:p>
          <a:p>
            <a:pPr lvl="1"/>
            <a:r>
              <a:rPr lang="en-US" sz="3600" dirty="0">
                <a:solidFill>
                  <a:srgbClr val="C00000"/>
                </a:solidFill>
              </a:rPr>
              <a:t>Paid for additional days of stay in the inn</a:t>
            </a:r>
          </a:p>
          <a:p>
            <a:endParaRPr lang="en-US" dirty="0"/>
          </a:p>
        </p:txBody>
      </p:sp>
    </p:spTree>
    <p:extLst>
      <p:ext uri="{BB962C8B-B14F-4D97-AF65-F5344CB8AC3E}">
        <p14:creationId xmlns:p14="http://schemas.microsoft.com/office/powerpoint/2010/main" val="21959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4F0C-CE98-02A2-9275-17C3D91C05B3}"/>
              </a:ext>
            </a:extLst>
          </p:cNvPr>
          <p:cNvSpPr>
            <a:spLocks noGrp="1"/>
          </p:cNvSpPr>
          <p:nvPr>
            <p:ph type="title"/>
          </p:nvPr>
        </p:nvSpPr>
        <p:spPr/>
        <p:txBody>
          <a:bodyPr/>
          <a:lstStyle/>
          <a:p>
            <a:r>
              <a:rPr lang="en-US" dirty="0"/>
              <a:t>Difficult and Inconvenient</a:t>
            </a:r>
          </a:p>
        </p:txBody>
      </p:sp>
      <p:sp>
        <p:nvSpPr>
          <p:cNvPr id="3" name="Content Placeholder 2">
            <a:extLst>
              <a:ext uri="{FF2B5EF4-FFF2-40B4-BE49-F238E27FC236}">
                <a16:creationId xmlns:a16="http://schemas.microsoft.com/office/drawing/2014/main" id="{1345D0F1-4462-5BD4-02F2-74E7AC35D2D1}"/>
              </a:ext>
            </a:extLst>
          </p:cNvPr>
          <p:cNvSpPr>
            <a:spLocks noGrp="1"/>
          </p:cNvSpPr>
          <p:nvPr>
            <p:ph idx="1"/>
          </p:nvPr>
        </p:nvSpPr>
        <p:spPr/>
        <p:txBody>
          <a:bodyPr/>
          <a:lstStyle/>
          <a:p>
            <a:r>
              <a:rPr lang="en-US" dirty="0"/>
              <a:t>Why did the Samaritan do this? Why go to all this trouble?</a:t>
            </a:r>
          </a:p>
          <a:p>
            <a:r>
              <a:rPr lang="en-US" dirty="0"/>
              <a:t>What </a:t>
            </a:r>
            <a:r>
              <a:rPr lang="en-US" b="1" dirty="0"/>
              <a:t>barriers</a:t>
            </a:r>
            <a:r>
              <a:rPr lang="en-US" dirty="0"/>
              <a:t> did the Samaritan overcome to demonstrate compassion to the injured man?</a:t>
            </a:r>
          </a:p>
          <a:p>
            <a:r>
              <a:rPr lang="en-US" dirty="0"/>
              <a:t>What does it </a:t>
            </a:r>
            <a:r>
              <a:rPr lang="en-US" b="1" dirty="0"/>
              <a:t>cost</a:t>
            </a:r>
            <a:r>
              <a:rPr lang="en-US" dirty="0"/>
              <a:t> us to show compassion to people in need around us?</a:t>
            </a:r>
          </a:p>
          <a:p>
            <a:endParaRPr lang="en-US" dirty="0"/>
          </a:p>
          <a:p>
            <a:endParaRPr lang="en-US" dirty="0"/>
          </a:p>
        </p:txBody>
      </p:sp>
    </p:spTree>
    <p:extLst>
      <p:ext uri="{BB962C8B-B14F-4D97-AF65-F5344CB8AC3E}">
        <p14:creationId xmlns:p14="http://schemas.microsoft.com/office/powerpoint/2010/main" val="39697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96EA-C096-97DB-65C0-61FC893BB4A0}"/>
              </a:ext>
            </a:extLst>
          </p:cNvPr>
          <p:cNvSpPr>
            <a:spLocks noGrp="1"/>
          </p:cNvSpPr>
          <p:nvPr>
            <p:ph type="title"/>
          </p:nvPr>
        </p:nvSpPr>
        <p:spPr/>
        <p:txBody>
          <a:bodyPr/>
          <a:lstStyle/>
          <a:p>
            <a:r>
              <a:rPr lang="en-US" dirty="0"/>
              <a:t>Video Introduction</a:t>
            </a:r>
          </a:p>
        </p:txBody>
      </p:sp>
      <p:sp>
        <p:nvSpPr>
          <p:cNvPr id="8" name="TextBox 7">
            <a:extLst>
              <a:ext uri="{FF2B5EF4-FFF2-40B4-BE49-F238E27FC236}">
                <a16:creationId xmlns:a16="http://schemas.microsoft.com/office/drawing/2014/main" id="{B8BF5B06-0865-4FE9-252A-2EFE479A0D93}"/>
              </a:ext>
            </a:extLst>
          </p:cNvPr>
          <p:cNvSpPr txBox="1"/>
          <p:nvPr/>
        </p:nvSpPr>
        <p:spPr>
          <a:xfrm>
            <a:off x="3900668" y="5995686"/>
            <a:ext cx="4433104" cy="461665"/>
          </a:xfrm>
          <a:prstGeom prst="rect">
            <a:avLst/>
          </a:prstGeom>
          <a:noFill/>
        </p:spPr>
        <p:txBody>
          <a:bodyPr wrap="square" rtlCol="0">
            <a:spAutoFit/>
          </a:bodyPr>
          <a:lstStyle/>
          <a:p>
            <a:pPr algn="ctr"/>
            <a:r>
              <a:rPr lang="en-US" sz="2400" dirty="0">
                <a:hlinkClick r:id="rId2"/>
              </a:rPr>
              <a:t>View Video</a:t>
            </a:r>
            <a:endParaRPr lang="en-US" sz="2400" dirty="0"/>
          </a:p>
        </p:txBody>
      </p:sp>
      <p:grpSp>
        <p:nvGrpSpPr>
          <p:cNvPr id="13" name="Group 12">
            <a:extLst>
              <a:ext uri="{FF2B5EF4-FFF2-40B4-BE49-F238E27FC236}">
                <a16:creationId xmlns:a16="http://schemas.microsoft.com/office/drawing/2014/main" id="{41AA846F-BF42-9A0A-9CE9-D7E6951066A2}"/>
              </a:ext>
            </a:extLst>
          </p:cNvPr>
          <p:cNvGrpSpPr/>
          <p:nvPr/>
        </p:nvGrpSpPr>
        <p:grpSpPr>
          <a:xfrm>
            <a:off x="2849598" y="1539432"/>
            <a:ext cx="6492803" cy="4456253"/>
            <a:chOff x="2849598" y="1539432"/>
            <a:chExt cx="6492803" cy="4456253"/>
          </a:xfrm>
        </p:grpSpPr>
        <p:pic>
          <p:nvPicPr>
            <p:cNvPr id="10" name="Picture 9">
              <a:extLst>
                <a:ext uri="{FF2B5EF4-FFF2-40B4-BE49-F238E27FC236}">
                  <a16:creationId xmlns:a16="http://schemas.microsoft.com/office/drawing/2014/main" id="{D80A1EBD-E819-064D-6675-F21925E13B51}"/>
                </a:ext>
              </a:extLst>
            </p:cNvPr>
            <p:cNvPicPr>
              <a:picLocks noChangeAspect="1"/>
            </p:cNvPicPr>
            <p:nvPr/>
          </p:nvPicPr>
          <p:blipFill>
            <a:blip r:embed="rId3"/>
            <a:stretch>
              <a:fillRect/>
            </a:stretch>
          </p:blipFill>
          <p:spPr>
            <a:xfrm>
              <a:off x="3238857" y="1829000"/>
              <a:ext cx="5714286" cy="3200000"/>
            </a:xfrm>
            <a:prstGeom prst="rect">
              <a:avLst/>
            </a:prstGeom>
            <a:ln>
              <a:noFill/>
            </a:ln>
            <a:effectLst>
              <a:outerShdw blurRad="292100" dist="139700" dir="2700000" algn="tl" rotWithShape="0">
                <a:srgbClr val="333333">
                  <a:alpha val="65000"/>
                </a:srgbClr>
              </a:outerShdw>
            </a:effectLst>
          </p:spPr>
        </p:pic>
        <p:pic>
          <p:nvPicPr>
            <p:cNvPr id="12" name="Picture 11">
              <a:hlinkClick r:id="rId2"/>
              <a:extLst>
                <a:ext uri="{FF2B5EF4-FFF2-40B4-BE49-F238E27FC236}">
                  <a16:creationId xmlns:a16="http://schemas.microsoft.com/office/drawing/2014/main" id="{B200163D-64F7-212D-12C1-74EC0E97514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39432"/>
              <a:ext cx="6492803" cy="445625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2104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317B-62BB-7D5A-CB2E-773CCA403F03}"/>
              </a:ext>
            </a:extLst>
          </p:cNvPr>
          <p:cNvSpPr>
            <a:spLocks noGrp="1"/>
          </p:cNvSpPr>
          <p:nvPr>
            <p:ph type="title"/>
          </p:nvPr>
        </p:nvSpPr>
        <p:spPr/>
        <p:txBody>
          <a:bodyPr/>
          <a:lstStyle/>
          <a:p>
            <a:r>
              <a:rPr lang="en-US" dirty="0"/>
              <a:t>Difficult and Inconvenient</a:t>
            </a:r>
          </a:p>
        </p:txBody>
      </p:sp>
      <p:sp>
        <p:nvSpPr>
          <p:cNvPr id="3" name="Content Placeholder 2">
            <a:extLst>
              <a:ext uri="{FF2B5EF4-FFF2-40B4-BE49-F238E27FC236}">
                <a16:creationId xmlns:a16="http://schemas.microsoft.com/office/drawing/2014/main" id="{9BEC22E4-99FD-D04A-95A8-CE2591EA7715}"/>
              </a:ext>
            </a:extLst>
          </p:cNvPr>
          <p:cNvSpPr>
            <a:spLocks noGrp="1"/>
          </p:cNvSpPr>
          <p:nvPr>
            <p:ph idx="1"/>
          </p:nvPr>
        </p:nvSpPr>
        <p:spPr/>
        <p:txBody>
          <a:bodyPr/>
          <a:lstStyle/>
          <a:p>
            <a:r>
              <a:rPr lang="en-US" dirty="0"/>
              <a:t>What can we do as individual </a:t>
            </a:r>
            <a:br>
              <a:rPr lang="en-US" dirty="0"/>
            </a:br>
            <a:r>
              <a:rPr lang="en-US" dirty="0"/>
              <a:t>Christians or as a church to </a:t>
            </a:r>
            <a:br>
              <a:rPr lang="en-US" dirty="0"/>
            </a:br>
            <a:r>
              <a:rPr lang="en-US" dirty="0"/>
              <a:t>help remove the barriers </a:t>
            </a:r>
            <a:br>
              <a:rPr lang="en-US" dirty="0"/>
            </a:br>
            <a:r>
              <a:rPr lang="en-US" dirty="0"/>
              <a:t>that prevent God’s love and </a:t>
            </a:r>
            <a:br>
              <a:rPr lang="en-US" dirty="0"/>
            </a:br>
            <a:r>
              <a:rPr lang="en-US" dirty="0"/>
              <a:t>message of compassion </a:t>
            </a:r>
            <a:br>
              <a:rPr lang="en-US" dirty="0"/>
            </a:br>
            <a:r>
              <a:rPr lang="en-US" dirty="0"/>
              <a:t>from reaching all people?</a:t>
            </a:r>
          </a:p>
          <a:p>
            <a:endParaRPr lang="en-US" dirty="0"/>
          </a:p>
        </p:txBody>
      </p:sp>
      <p:pic>
        <p:nvPicPr>
          <p:cNvPr id="5" name="Picture 4">
            <a:extLst>
              <a:ext uri="{FF2B5EF4-FFF2-40B4-BE49-F238E27FC236}">
                <a16:creationId xmlns:a16="http://schemas.microsoft.com/office/drawing/2014/main" id="{2EC064B0-E325-9CEB-0915-433582C78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684" y="1551914"/>
            <a:ext cx="4513162" cy="4513162"/>
          </a:xfrm>
          <a:prstGeom prst="rect">
            <a:avLst/>
          </a:prstGeom>
        </p:spPr>
      </p:pic>
    </p:spTree>
    <p:extLst>
      <p:ext uri="{BB962C8B-B14F-4D97-AF65-F5344CB8AC3E}">
        <p14:creationId xmlns:p14="http://schemas.microsoft.com/office/powerpoint/2010/main" val="170745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AC5D-E0EF-D33C-9CE0-2C35C37F96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9CDD382-3B3D-CF8E-2360-AFF7A9048931}"/>
              </a:ext>
            </a:extLst>
          </p:cNvPr>
          <p:cNvSpPr>
            <a:spLocks noGrp="1"/>
          </p:cNvSpPr>
          <p:nvPr>
            <p:ph idx="1"/>
          </p:nvPr>
        </p:nvSpPr>
        <p:spPr/>
        <p:txBody>
          <a:bodyPr/>
          <a:lstStyle/>
          <a:p>
            <a:r>
              <a:rPr lang="en-US" dirty="0"/>
              <a:t>Confess.</a:t>
            </a:r>
          </a:p>
          <a:p>
            <a:pPr lvl="1"/>
            <a:r>
              <a:rPr lang="en-US" sz="3600" dirty="0"/>
              <a:t>Has your life ever followed the pattern of the priest or Levite in the parable, </a:t>
            </a:r>
          </a:p>
          <a:p>
            <a:pPr lvl="1"/>
            <a:r>
              <a:rPr lang="en-US" sz="3600" dirty="0"/>
              <a:t>Confess it to the Lord in prayer. </a:t>
            </a:r>
          </a:p>
          <a:p>
            <a:pPr lvl="1"/>
            <a:r>
              <a:rPr lang="en-US" sz="3600" dirty="0"/>
              <a:t>Ask God to make you aware of the needs of others and to act with compassion toward them.</a:t>
            </a:r>
          </a:p>
          <a:p>
            <a:endParaRPr lang="en-US" dirty="0"/>
          </a:p>
        </p:txBody>
      </p:sp>
    </p:spTree>
    <p:extLst>
      <p:ext uri="{BB962C8B-B14F-4D97-AF65-F5344CB8AC3E}">
        <p14:creationId xmlns:p14="http://schemas.microsoft.com/office/powerpoint/2010/main" val="235589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F0CF-4495-A1D4-C0E2-84C841F8F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FA1CF-157D-B922-F98E-3D90DAB2B2F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3A31980-D9EA-96FF-33A3-2DDF79ABB22E}"/>
              </a:ext>
            </a:extLst>
          </p:cNvPr>
          <p:cNvSpPr>
            <a:spLocks noGrp="1"/>
          </p:cNvSpPr>
          <p:nvPr>
            <p:ph idx="1"/>
          </p:nvPr>
        </p:nvSpPr>
        <p:spPr/>
        <p:txBody>
          <a:bodyPr>
            <a:normAutofit/>
          </a:bodyPr>
          <a:lstStyle/>
          <a:p>
            <a:r>
              <a:rPr lang="en-US" dirty="0"/>
              <a:t>Assess. </a:t>
            </a:r>
          </a:p>
          <a:p>
            <a:pPr lvl="1"/>
            <a:r>
              <a:rPr lang="en-US" dirty="0"/>
              <a:t>Identify those you tend to avoid because of their spiritual lostness. </a:t>
            </a:r>
          </a:p>
          <a:p>
            <a:pPr lvl="1"/>
            <a:r>
              <a:rPr lang="en-US" dirty="0"/>
              <a:t>Prayerfully examine your schedule and your attitudes. </a:t>
            </a:r>
          </a:p>
          <a:p>
            <a:pPr lvl="1"/>
            <a:r>
              <a:rPr lang="en-US" dirty="0"/>
              <a:t>Determine what are the main obstacles for you to love others. </a:t>
            </a:r>
          </a:p>
          <a:p>
            <a:pPr lvl="1"/>
            <a:r>
              <a:rPr lang="en-US" dirty="0"/>
              <a:t>Make the appropriate changes and look for someone who needs a neighbor.</a:t>
            </a:r>
          </a:p>
          <a:p>
            <a:endParaRPr lang="en-US" dirty="0"/>
          </a:p>
        </p:txBody>
      </p:sp>
    </p:spTree>
    <p:extLst>
      <p:ext uri="{BB962C8B-B14F-4D97-AF65-F5344CB8AC3E}">
        <p14:creationId xmlns:p14="http://schemas.microsoft.com/office/powerpoint/2010/main" val="930940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DCC22-65C4-05C4-FF6C-F0F043344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FCD72-1B30-9752-91DE-CE21E3ACB85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F35320E-0FEB-3EE2-4A78-D241145DB624}"/>
              </a:ext>
            </a:extLst>
          </p:cNvPr>
          <p:cNvSpPr>
            <a:spLocks noGrp="1"/>
          </p:cNvSpPr>
          <p:nvPr>
            <p:ph idx="1"/>
          </p:nvPr>
        </p:nvSpPr>
        <p:spPr/>
        <p:txBody>
          <a:bodyPr/>
          <a:lstStyle/>
          <a:p>
            <a:r>
              <a:rPr lang="en-US" dirty="0"/>
              <a:t>Express. </a:t>
            </a:r>
          </a:p>
          <a:p>
            <a:pPr lvl="1"/>
            <a:r>
              <a:rPr lang="en-US" sz="3600" dirty="0"/>
              <a:t>Use creative ways to express your love for others. </a:t>
            </a:r>
          </a:p>
          <a:p>
            <a:pPr lvl="1"/>
            <a:r>
              <a:rPr lang="en-US" sz="3600" dirty="0"/>
              <a:t>Send a card or a text. </a:t>
            </a:r>
          </a:p>
          <a:p>
            <a:pPr lvl="1"/>
            <a:r>
              <a:rPr lang="en-US" sz="3600" dirty="0"/>
              <a:t>Invite an acquaintance to lunch. </a:t>
            </a:r>
          </a:p>
          <a:p>
            <a:pPr lvl="1"/>
            <a:r>
              <a:rPr lang="en-US" sz="3600" dirty="0"/>
              <a:t>Just be a good neighbor! </a:t>
            </a:r>
          </a:p>
          <a:p>
            <a:endParaRPr lang="en-US" dirty="0"/>
          </a:p>
        </p:txBody>
      </p:sp>
    </p:spTree>
    <p:extLst>
      <p:ext uri="{BB962C8B-B14F-4D97-AF65-F5344CB8AC3E}">
        <p14:creationId xmlns:p14="http://schemas.microsoft.com/office/powerpoint/2010/main" val="369315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8AED-4B20-30EB-7D18-A825DB7BF82B}"/>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E1A60A51-7C8B-B26B-C90A-C6340A82E075}"/>
              </a:ext>
            </a:extLst>
          </p:cNvPr>
          <p:cNvPicPr>
            <a:picLocks noChangeAspect="1"/>
          </p:cNvPicPr>
          <p:nvPr/>
        </p:nvPicPr>
        <p:blipFill>
          <a:blip r:embed="rId2">
            <a:clrChange>
              <a:clrFrom>
                <a:srgbClr val="FF0000"/>
              </a:clrFrom>
              <a:clrTo>
                <a:srgbClr val="FF0000">
                  <a:alpha val="0"/>
                </a:srgbClr>
              </a:clrTo>
            </a:clrChange>
            <a:duotone>
              <a:prstClr val="black"/>
              <a:schemeClr val="accent6">
                <a:tint val="45000"/>
                <a:satMod val="400000"/>
              </a:schemeClr>
            </a:duotone>
          </a:blip>
          <a:stretch>
            <a:fillRect/>
          </a:stretch>
        </p:blipFill>
        <p:spPr>
          <a:xfrm>
            <a:off x="-151794" y="804661"/>
            <a:ext cx="6174291" cy="516787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a:extLst>
              <a:ext uri="{FF2B5EF4-FFF2-40B4-BE49-F238E27FC236}">
                <a16:creationId xmlns:a16="http://schemas.microsoft.com/office/drawing/2014/main" id="{F909BEC1-ECC9-4485-A9FE-D5656356C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42783" y="4019309"/>
            <a:ext cx="3212145" cy="2714263"/>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ACAA6F6B-517E-D207-05AD-7B5A11B5337A}"/>
              </a:ext>
            </a:extLst>
          </p:cNvPr>
          <p:cNvSpPr/>
          <p:nvPr/>
        </p:nvSpPr>
        <p:spPr>
          <a:xfrm>
            <a:off x="5382228" y="1354238"/>
            <a:ext cx="5602147" cy="1967695"/>
          </a:xfrm>
          <a:prstGeom prst="wedgeRoundRectCallout">
            <a:avLst>
              <a:gd name="adj1" fmla="val 14084"/>
              <a:gd name="adj2" fmla="val 819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guess it’s time for the Crossword again.  Some people want it every week.  They need to know there is always a crossword posted (along with solutions).  This week there’s also a Cryptogram.  Find them at  </a:t>
            </a:r>
            <a:r>
              <a:rPr lang="en-US" dirty="0">
                <a:latin typeface="Comic Sans MS" panose="030F0702030302020204" pitchFamily="66" charset="0"/>
                <a:hlinkClick r:id="rId4"/>
              </a:rPr>
              <a:t>https://tinyurl.com/2utpkr8j</a:t>
            </a:r>
            <a:r>
              <a:rPr lang="en-US" dirty="0">
                <a:latin typeface="Comic Sans MS" panose="030F0702030302020204" pitchFamily="66" charset="0"/>
              </a:rPr>
              <a:t> </a:t>
            </a:r>
          </a:p>
        </p:txBody>
      </p:sp>
    </p:spTree>
    <p:extLst>
      <p:ext uri="{BB962C8B-B14F-4D97-AF65-F5344CB8AC3E}">
        <p14:creationId xmlns:p14="http://schemas.microsoft.com/office/powerpoint/2010/main" val="273754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605E-3102-DA5C-9F67-693F37975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EE45E-1035-9512-1E99-2EB7390E3727}"/>
              </a:ext>
            </a:extLst>
          </p:cNvPr>
          <p:cNvSpPr>
            <a:spLocks noGrp="1"/>
          </p:cNvSpPr>
          <p:nvPr>
            <p:ph type="ctrTitle"/>
          </p:nvPr>
        </p:nvSpPr>
        <p:spPr/>
        <p:txBody>
          <a:bodyPr/>
          <a:lstStyle/>
          <a:p>
            <a:r>
              <a:rPr lang="en-US" dirty="0"/>
              <a:t>Showing Love</a:t>
            </a:r>
          </a:p>
        </p:txBody>
      </p:sp>
      <p:sp>
        <p:nvSpPr>
          <p:cNvPr id="3" name="Subtitle 2">
            <a:extLst>
              <a:ext uri="{FF2B5EF4-FFF2-40B4-BE49-F238E27FC236}">
                <a16:creationId xmlns:a16="http://schemas.microsoft.com/office/drawing/2014/main" id="{5E0F9E06-ED9E-E8BA-8B8E-3254AD780D75}"/>
              </a:ext>
            </a:extLst>
          </p:cNvPr>
          <p:cNvSpPr>
            <a:spLocks noGrp="1"/>
          </p:cNvSpPr>
          <p:nvPr>
            <p:ph type="subTitle" idx="1"/>
          </p:nvPr>
        </p:nvSpPr>
        <p:spPr>
          <a:xfrm>
            <a:off x="1524000" y="4013860"/>
            <a:ext cx="9144000" cy="1243940"/>
          </a:xfrm>
        </p:spPr>
        <p:txBody>
          <a:bodyPr/>
          <a:lstStyle/>
          <a:p>
            <a:r>
              <a:rPr lang="en-US" dirty="0"/>
              <a:t>June 21</a:t>
            </a:r>
          </a:p>
        </p:txBody>
      </p:sp>
    </p:spTree>
    <p:extLst>
      <p:ext uri="{BB962C8B-B14F-4D97-AF65-F5344CB8AC3E}">
        <p14:creationId xmlns:p14="http://schemas.microsoft.com/office/powerpoint/2010/main" val="362718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B7FD-75FA-1712-4F8C-9CFB57A75619}"/>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BBE3DE27-232E-028B-74AC-63473ECAFF7B}"/>
              </a:ext>
            </a:extLst>
          </p:cNvPr>
          <p:cNvSpPr>
            <a:spLocks noGrp="1"/>
          </p:cNvSpPr>
          <p:nvPr>
            <p:ph idx="1"/>
          </p:nvPr>
        </p:nvSpPr>
        <p:spPr/>
        <p:txBody>
          <a:bodyPr/>
          <a:lstStyle/>
          <a:p>
            <a:r>
              <a:rPr lang="en-US" dirty="0"/>
              <a:t>When has someone gone out of his or her way to help you? </a:t>
            </a:r>
          </a:p>
          <a:p>
            <a:endParaRPr lang="en-US" dirty="0"/>
          </a:p>
        </p:txBody>
      </p:sp>
      <p:grpSp>
        <p:nvGrpSpPr>
          <p:cNvPr id="7" name="Group 6">
            <a:extLst>
              <a:ext uri="{FF2B5EF4-FFF2-40B4-BE49-F238E27FC236}">
                <a16:creationId xmlns:a16="http://schemas.microsoft.com/office/drawing/2014/main" id="{F826FB45-4B47-18B5-4635-5FF89D6E7122}"/>
              </a:ext>
            </a:extLst>
          </p:cNvPr>
          <p:cNvGrpSpPr/>
          <p:nvPr/>
        </p:nvGrpSpPr>
        <p:grpSpPr>
          <a:xfrm>
            <a:off x="1844235" y="2907547"/>
            <a:ext cx="8783697" cy="2855486"/>
            <a:chOff x="1844235" y="2907547"/>
            <a:chExt cx="8783697" cy="2855486"/>
          </a:xfrm>
        </p:grpSpPr>
        <p:pic>
          <p:nvPicPr>
            <p:cNvPr id="4" name="Picture 3" descr="Team building">
              <a:extLst>
                <a:ext uri="{FF2B5EF4-FFF2-40B4-BE49-F238E27FC236}">
                  <a16:creationId xmlns:a16="http://schemas.microsoft.com/office/drawing/2014/main" id="{1E786355-EA9B-E503-46AF-CAAF1834BBD3}"/>
                </a:ext>
              </a:extLst>
            </p:cNvPr>
            <p:cNvPicPr>
              <a:picLocks noChangeAspect="1"/>
            </p:cNvPicPr>
            <p:nvPr/>
          </p:nvPicPr>
          <p:blipFill>
            <a:blip r:embed="rId2"/>
            <a:stretch>
              <a:fillRect/>
            </a:stretch>
          </p:blipFill>
          <p:spPr>
            <a:xfrm>
              <a:off x="5016745" y="3174011"/>
              <a:ext cx="1851151" cy="2589022"/>
            </a:xfrm>
            <a:prstGeom prst="rect">
              <a:avLst/>
            </a:prstGeom>
            <a:ln>
              <a:noFill/>
            </a:ln>
            <a:effectLst>
              <a:outerShdw blurRad="292100" dist="139700" dir="2700000" algn="tl" rotWithShape="0">
                <a:srgbClr val="333333">
                  <a:alpha val="65000"/>
                </a:srgbClr>
              </a:outerShdw>
            </a:effectLst>
          </p:spPr>
        </p:pic>
        <p:pic>
          <p:nvPicPr>
            <p:cNvPr id="5" name="Picture 4" descr="Home Helper Carer">
              <a:extLst>
                <a:ext uri="{FF2B5EF4-FFF2-40B4-BE49-F238E27FC236}">
                  <a16:creationId xmlns:a16="http://schemas.microsoft.com/office/drawing/2014/main" id="{B8B83D52-4672-2C9F-1E60-159F19012905}"/>
                </a:ext>
              </a:extLst>
            </p:cNvPr>
            <p:cNvPicPr>
              <a:picLocks noChangeAspect="1"/>
            </p:cNvPicPr>
            <p:nvPr/>
          </p:nvPicPr>
          <p:blipFill>
            <a:blip r:embed="rId3"/>
            <a:stretch>
              <a:fillRect/>
            </a:stretch>
          </p:blipFill>
          <p:spPr>
            <a:xfrm>
              <a:off x="7936676" y="2907547"/>
              <a:ext cx="2691256" cy="2593698"/>
            </a:xfrm>
            <a:prstGeom prst="rect">
              <a:avLst/>
            </a:prstGeom>
            <a:ln>
              <a:noFill/>
            </a:ln>
            <a:effectLst>
              <a:outerShdw blurRad="292100" dist="139700" dir="2700000" algn="tl" rotWithShape="0">
                <a:srgbClr val="333333">
                  <a:alpha val="65000"/>
                </a:srgbClr>
              </a:outerShdw>
            </a:effectLst>
          </p:spPr>
        </p:pic>
        <p:pic>
          <p:nvPicPr>
            <p:cNvPr id="6" name="Picture 5" descr="Volunteer Cleaning Trash in Bag">
              <a:extLst>
                <a:ext uri="{FF2B5EF4-FFF2-40B4-BE49-F238E27FC236}">
                  <a16:creationId xmlns:a16="http://schemas.microsoft.com/office/drawing/2014/main" id="{028BED1D-CBB0-821F-2EB2-A85C80C398D6}"/>
                </a:ext>
              </a:extLst>
            </p:cNvPr>
            <p:cNvPicPr>
              <a:picLocks noChangeAspect="1"/>
            </p:cNvPicPr>
            <p:nvPr/>
          </p:nvPicPr>
          <p:blipFill>
            <a:blip r:embed="rId4"/>
            <a:stretch>
              <a:fillRect/>
            </a:stretch>
          </p:blipFill>
          <p:spPr>
            <a:xfrm flipH="1">
              <a:off x="1844235" y="3102228"/>
              <a:ext cx="1754402" cy="26185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16521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57694-F822-0455-70B8-BD30BEF44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C66F3-F96C-F72A-E08D-A718CA689D9D}"/>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882830C1-6285-7E2E-0CA9-BF3EED39B0DD}"/>
              </a:ext>
            </a:extLst>
          </p:cNvPr>
          <p:cNvSpPr>
            <a:spLocks noGrp="1"/>
          </p:cNvSpPr>
          <p:nvPr>
            <p:ph idx="1"/>
          </p:nvPr>
        </p:nvSpPr>
        <p:spPr/>
        <p:txBody>
          <a:bodyPr/>
          <a:lstStyle/>
          <a:p>
            <a:r>
              <a:rPr lang="en-US" dirty="0"/>
              <a:t>When has someone gone out of his or her way to help you? </a:t>
            </a:r>
          </a:p>
          <a:p>
            <a:r>
              <a:rPr lang="en-US" dirty="0">
                <a:solidFill>
                  <a:srgbClr val="C00000"/>
                </a:solidFill>
              </a:rPr>
              <a:t>Helping one another is a way we show the love that Jesus spoke of</a:t>
            </a:r>
          </a:p>
          <a:p>
            <a:pPr lvl="1"/>
            <a:r>
              <a:rPr lang="en-US" dirty="0">
                <a:solidFill>
                  <a:srgbClr val="C00000"/>
                </a:solidFill>
              </a:rPr>
              <a:t>Today we look at how loving God will be demonstrated in how we love others</a:t>
            </a:r>
          </a:p>
          <a:p>
            <a:pPr lvl="1"/>
            <a:r>
              <a:rPr lang="en-US" dirty="0">
                <a:solidFill>
                  <a:srgbClr val="C00000"/>
                </a:solidFill>
              </a:rPr>
              <a:t>Sometimes that love will be costly</a:t>
            </a:r>
          </a:p>
          <a:p>
            <a:endParaRPr lang="en-US" dirty="0"/>
          </a:p>
        </p:txBody>
      </p:sp>
    </p:spTree>
    <p:extLst>
      <p:ext uri="{BB962C8B-B14F-4D97-AF65-F5344CB8AC3E}">
        <p14:creationId xmlns:p14="http://schemas.microsoft.com/office/powerpoint/2010/main" val="391462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C6E3-67AD-F51F-3C50-A541139EA616}"/>
              </a:ext>
            </a:extLst>
          </p:cNvPr>
          <p:cNvSpPr>
            <a:spLocks noGrp="1"/>
          </p:cNvSpPr>
          <p:nvPr>
            <p:ph type="title"/>
          </p:nvPr>
        </p:nvSpPr>
        <p:spPr/>
        <p:txBody>
          <a:bodyPr/>
          <a:lstStyle/>
          <a:p>
            <a:pPr algn="l"/>
            <a:r>
              <a:rPr lang="en-US" dirty="0"/>
              <a:t>Listen for Jesus’ teaching style.</a:t>
            </a:r>
          </a:p>
        </p:txBody>
      </p:sp>
      <p:sp>
        <p:nvSpPr>
          <p:cNvPr id="3" name="Content Placeholder 2">
            <a:extLst>
              <a:ext uri="{FF2B5EF4-FFF2-40B4-BE49-F238E27FC236}">
                <a16:creationId xmlns:a16="http://schemas.microsoft.com/office/drawing/2014/main" id="{8742D22F-3046-F952-4C01-6375E9503152}"/>
              </a:ext>
            </a:extLst>
          </p:cNvPr>
          <p:cNvSpPr>
            <a:spLocks noGrp="1"/>
          </p:cNvSpPr>
          <p:nvPr>
            <p:ph idx="1"/>
          </p:nvPr>
        </p:nvSpPr>
        <p:spPr>
          <a:xfrm>
            <a:off x="1464623" y="1896877"/>
            <a:ext cx="9262754" cy="4351338"/>
          </a:xfrm>
        </p:spPr>
        <p:txBody>
          <a:bodyPr/>
          <a:lstStyle/>
          <a:p>
            <a:pPr marL="0" indent="0" algn="ctr">
              <a:buNone/>
            </a:pPr>
            <a:r>
              <a:rPr lang="en-US" dirty="0"/>
              <a:t>Luke 10:25-28 (NIV)  On one occasion an expert in the law stood up to test Jesus. "Teacher," he asked, "what must I do to inherit eternal life?" 26  "What is written in the Law?" he replied. "How do you read it?" 27  He answered: </a:t>
            </a:r>
          </a:p>
        </p:txBody>
      </p:sp>
    </p:spTree>
    <p:extLst>
      <p:ext uri="{BB962C8B-B14F-4D97-AF65-F5344CB8AC3E}">
        <p14:creationId xmlns:p14="http://schemas.microsoft.com/office/powerpoint/2010/main" val="14539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53B88-069E-099F-1CAC-8EF1834B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740D7-6957-8C48-137D-B56FE8E75EEA}"/>
              </a:ext>
            </a:extLst>
          </p:cNvPr>
          <p:cNvSpPr>
            <a:spLocks noGrp="1"/>
          </p:cNvSpPr>
          <p:nvPr>
            <p:ph type="title"/>
          </p:nvPr>
        </p:nvSpPr>
        <p:spPr/>
        <p:txBody>
          <a:bodyPr/>
          <a:lstStyle/>
          <a:p>
            <a:pPr algn="l"/>
            <a:r>
              <a:rPr lang="en-US" dirty="0"/>
              <a:t>Listen for Jesus’ teaching style.</a:t>
            </a:r>
          </a:p>
        </p:txBody>
      </p:sp>
      <p:sp>
        <p:nvSpPr>
          <p:cNvPr id="3" name="Content Placeholder 2">
            <a:extLst>
              <a:ext uri="{FF2B5EF4-FFF2-40B4-BE49-F238E27FC236}">
                <a16:creationId xmlns:a16="http://schemas.microsoft.com/office/drawing/2014/main" id="{6282FC83-C62D-9FAE-5BAC-BA27C1F54CBD}"/>
              </a:ext>
            </a:extLst>
          </p:cNvPr>
          <p:cNvSpPr>
            <a:spLocks noGrp="1"/>
          </p:cNvSpPr>
          <p:nvPr>
            <p:ph idx="1"/>
          </p:nvPr>
        </p:nvSpPr>
        <p:spPr>
          <a:xfrm>
            <a:off x="1464623" y="1896877"/>
            <a:ext cx="9262754" cy="4351338"/>
          </a:xfrm>
        </p:spPr>
        <p:txBody>
          <a:bodyPr/>
          <a:lstStyle/>
          <a:p>
            <a:pPr marL="0" indent="0" algn="ctr">
              <a:buNone/>
            </a:pPr>
            <a:r>
              <a:rPr lang="en-US" dirty="0"/>
              <a:t>"'Love the Lord your God with all your heart and with all your soul and with all your strength and with all your mind'; and, 'Love your neighbor as yourself.'" 28  "You have answered correctly," Jesus replied. "Do this and you will live."</a:t>
            </a:r>
          </a:p>
        </p:txBody>
      </p:sp>
      <p:pic>
        <p:nvPicPr>
          <p:cNvPr id="5" name="Picture 4">
            <a:extLst>
              <a:ext uri="{FF2B5EF4-FFF2-40B4-BE49-F238E27FC236}">
                <a16:creationId xmlns:a16="http://schemas.microsoft.com/office/drawing/2014/main" id="{6F03E732-6F70-29DF-5FC6-5F45E0151D74}"/>
              </a:ext>
            </a:extLst>
          </p:cNvPr>
          <p:cNvPicPr>
            <a:picLocks noChangeAspect="1"/>
          </p:cNvPicPr>
          <p:nvPr/>
        </p:nvPicPr>
        <p:blipFill>
          <a:blip r:embed="rId2"/>
          <a:stretch>
            <a:fillRect/>
          </a:stretch>
        </p:blipFill>
        <p:spPr>
          <a:xfrm>
            <a:off x="4741215" y="5400208"/>
            <a:ext cx="2134145" cy="281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57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07FA-B78C-5011-7FFA-3FC27B600596}"/>
              </a:ext>
            </a:extLst>
          </p:cNvPr>
          <p:cNvSpPr>
            <a:spLocks noGrp="1"/>
          </p:cNvSpPr>
          <p:nvPr>
            <p:ph type="title"/>
          </p:nvPr>
        </p:nvSpPr>
        <p:spPr/>
        <p:txBody>
          <a:bodyPr/>
          <a:lstStyle/>
          <a:p>
            <a:r>
              <a:rPr lang="en-US" dirty="0"/>
              <a:t>Loving God, Loving Others</a:t>
            </a:r>
          </a:p>
        </p:txBody>
      </p:sp>
      <p:sp>
        <p:nvSpPr>
          <p:cNvPr id="3" name="Content Placeholder 2">
            <a:extLst>
              <a:ext uri="{FF2B5EF4-FFF2-40B4-BE49-F238E27FC236}">
                <a16:creationId xmlns:a16="http://schemas.microsoft.com/office/drawing/2014/main" id="{4E0F58B5-B431-2E04-D5E7-44348E7365DF}"/>
              </a:ext>
            </a:extLst>
          </p:cNvPr>
          <p:cNvSpPr>
            <a:spLocks noGrp="1"/>
          </p:cNvSpPr>
          <p:nvPr>
            <p:ph idx="1"/>
          </p:nvPr>
        </p:nvSpPr>
        <p:spPr/>
        <p:txBody>
          <a:bodyPr/>
          <a:lstStyle/>
          <a:p>
            <a:r>
              <a:rPr lang="en-US" dirty="0"/>
              <a:t>What different motivations do people have for asking questions about God and of God? </a:t>
            </a:r>
          </a:p>
          <a:p>
            <a:r>
              <a:rPr lang="en-US" dirty="0"/>
              <a:t>Actually, this question is arguably the most important question any person can ask.  Give your opinion why you think the lawyer was or was not sincere in asking it.</a:t>
            </a:r>
          </a:p>
          <a:p>
            <a:endParaRPr lang="en-US" dirty="0"/>
          </a:p>
        </p:txBody>
      </p:sp>
      <p:graphicFrame>
        <p:nvGraphicFramePr>
          <p:cNvPr id="4" name="Table 3">
            <a:extLst>
              <a:ext uri="{FF2B5EF4-FFF2-40B4-BE49-F238E27FC236}">
                <a16:creationId xmlns:a16="http://schemas.microsoft.com/office/drawing/2014/main" id="{725ABC98-2A24-B210-62CC-6B8357AFB0E0}"/>
              </a:ext>
            </a:extLst>
          </p:cNvPr>
          <p:cNvGraphicFramePr>
            <a:graphicFrameLocks noGrp="1"/>
          </p:cNvGraphicFramePr>
          <p:nvPr>
            <p:extLst>
              <p:ext uri="{D42A27DB-BD31-4B8C-83A1-F6EECF244321}">
                <p14:modId xmlns:p14="http://schemas.microsoft.com/office/powerpoint/2010/main" val="4215654758"/>
              </p:ext>
            </p:extLst>
          </p:nvPr>
        </p:nvGraphicFramePr>
        <p:xfrm>
          <a:off x="1208911" y="5106471"/>
          <a:ext cx="9774178" cy="1463040"/>
        </p:xfrm>
        <a:graphic>
          <a:graphicData uri="http://schemas.openxmlformats.org/drawingml/2006/table">
            <a:tbl>
              <a:tblPr firstRow="1" bandRow="1">
                <a:tableStyleId>{5C22544A-7EE6-4342-B048-85BDC9FD1C3A}</a:tableStyleId>
              </a:tblPr>
              <a:tblGrid>
                <a:gridCol w="4887089">
                  <a:extLst>
                    <a:ext uri="{9D8B030D-6E8A-4147-A177-3AD203B41FA5}">
                      <a16:colId xmlns:a16="http://schemas.microsoft.com/office/drawing/2014/main" val="124585426"/>
                    </a:ext>
                  </a:extLst>
                </a:gridCol>
                <a:gridCol w="4887089">
                  <a:extLst>
                    <a:ext uri="{9D8B030D-6E8A-4147-A177-3AD203B41FA5}">
                      <a16:colId xmlns:a16="http://schemas.microsoft.com/office/drawing/2014/main" val="1207951121"/>
                    </a:ext>
                  </a:extLst>
                </a:gridCol>
              </a:tblGrid>
              <a:tr h="370840">
                <a:tc>
                  <a:txBody>
                    <a:bodyPr/>
                    <a:lstStyle/>
                    <a:p>
                      <a:pPr algn="ctr"/>
                      <a:r>
                        <a:rPr lang="en-US" sz="2800" dirty="0"/>
                        <a:t>Sincere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Not Sincere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18188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137567"/>
                  </a:ext>
                </a:extLst>
              </a:tr>
            </a:tbl>
          </a:graphicData>
        </a:graphic>
      </p:graphicFrame>
    </p:spTree>
    <p:extLst>
      <p:ext uri="{BB962C8B-B14F-4D97-AF65-F5344CB8AC3E}">
        <p14:creationId xmlns:p14="http://schemas.microsoft.com/office/powerpoint/2010/main" val="3072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26F9-4554-E4FC-8886-DCA791022D48}"/>
              </a:ext>
            </a:extLst>
          </p:cNvPr>
          <p:cNvSpPr>
            <a:spLocks noGrp="1"/>
          </p:cNvSpPr>
          <p:nvPr>
            <p:ph type="title"/>
          </p:nvPr>
        </p:nvSpPr>
        <p:spPr/>
        <p:txBody>
          <a:bodyPr/>
          <a:lstStyle/>
          <a:p>
            <a:r>
              <a:rPr lang="en-US" dirty="0"/>
              <a:t>Loving God, Loving Others</a:t>
            </a:r>
          </a:p>
        </p:txBody>
      </p:sp>
      <p:sp>
        <p:nvSpPr>
          <p:cNvPr id="3" name="Content Placeholder 2">
            <a:extLst>
              <a:ext uri="{FF2B5EF4-FFF2-40B4-BE49-F238E27FC236}">
                <a16:creationId xmlns:a16="http://schemas.microsoft.com/office/drawing/2014/main" id="{2E94156B-F57B-22B5-D85E-2F26DB3FF9B1}"/>
              </a:ext>
            </a:extLst>
          </p:cNvPr>
          <p:cNvSpPr>
            <a:spLocks noGrp="1"/>
          </p:cNvSpPr>
          <p:nvPr>
            <p:ph idx="1"/>
          </p:nvPr>
        </p:nvSpPr>
        <p:spPr/>
        <p:txBody>
          <a:bodyPr/>
          <a:lstStyle/>
          <a:p>
            <a:r>
              <a:rPr lang="en-US" dirty="0"/>
              <a:t>If it was </a:t>
            </a:r>
            <a:r>
              <a:rPr lang="en-US" i="1" dirty="0"/>
              <a:t>not</a:t>
            </a:r>
            <a:r>
              <a:rPr lang="en-US" dirty="0"/>
              <a:t> a sincere question, but a test … what kind of test do you think this was?</a:t>
            </a:r>
          </a:p>
          <a:p>
            <a:r>
              <a:rPr lang="en-US" dirty="0"/>
              <a:t>Note that Jesus responds with a question of His own (a good teaching technique).  What answer did the lawyer give about the requirements of the law?</a:t>
            </a:r>
          </a:p>
          <a:p>
            <a:endParaRPr lang="en-US" dirty="0"/>
          </a:p>
        </p:txBody>
      </p:sp>
    </p:spTree>
    <p:extLst>
      <p:ext uri="{BB962C8B-B14F-4D97-AF65-F5344CB8AC3E}">
        <p14:creationId xmlns:p14="http://schemas.microsoft.com/office/powerpoint/2010/main" val="33386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827F-962B-0D9D-C089-D72F5CEB28DD}"/>
              </a:ext>
            </a:extLst>
          </p:cNvPr>
          <p:cNvSpPr>
            <a:spLocks noGrp="1"/>
          </p:cNvSpPr>
          <p:nvPr>
            <p:ph type="title"/>
          </p:nvPr>
        </p:nvSpPr>
        <p:spPr/>
        <p:txBody>
          <a:bodyPr/>
          <a:lstStyle/>
          <a:p>
            <a:r>
              <a:rPr lang="en-US" dirty="0"/>
              <a:t>Loving God, Loving Others</a:t>
            </a:r>
          </a:p>
        </p:txBody>
      </p:sp>
      <p:sp>
        <p:nvSpPr>
          <p:cNvPr id="3" name="Content Placeholder 2">
            <a:extLst>
              <a:ext uri="{FF2B5EF4-FFF2-40B4-BE49-F238E27FC236}">
                <a16:creationId xmlns:a16="http://schemas.microsoft.com/office/drawing/2014/main" id="{7BB8117C-B1F1-1D8C-C535-827BEC00E314}"/>
              </a:ext>
            </a:extLst>
          </p:cNvPr>
          <p:cNvSpPr>
            <a:spLocks noGrp="1"/>
          </p:cNvSpPr>
          <p:nvPr>
            <p:ph idx="1"/>
          </p:nvPr>
        </p:nvSpPr>
        <p:spPr/>
        <p:txBody>
          <a:bodyPr/>
          <a:lstStyle/>
          <a:p>
            <a:r>
              <a:rPr lang="en-US" dirty="0">
                <a:solidFill>
                  <a:srgbClr val="C00000"/>
                </a:solidFill>
              </a:rPr>
              <a:t>Loving God with all your heart, soul, strength, mind involves …</a:t>
            </a:r>
          </a:p>
          <a:p>
            <a:pPr lvl="1"/>
            <a:r>
              <a:rPr lang="en-US" sz="3600" dirty="0">
                <a:solidFill>
                  <a:srgbClr val="C00000"/>
                </a:solidFill>
              </a:rPr>
              <a:t>Emotions</a:t>
            </a:r>
          </a:p>
          <a:p>
            <a:pPr lvl="1"/>
            <a:r>
              <a:rPr lang="en-US" sz="3600" dirty="0">
                <a:solidFill>
                  <a:srgbClr val="C00000"/>
                </a:solidFill>
              </a:rPr>
              <a:t>Intellect</a:t>
            </a:r>
          </a:p>
          <a:p>
            <a:pPr lvl="1"/>
            <a:r>
              <a:rPr lang="en-US" sz="3600" dirty="0">
                <a:solidFill>
                  <a:srgbClr val="C00000"/>
                </a:solidFill>
              </a:rPr>
              <a:t>Total focus</a:t>
            </a:r>
          </a:p>
          <a:p>
            <a:pPr lvl="1"/>
            <a:r>
              <a:rPr lang="en-US" sz="3600" dirty="0">
                <a:solidFill>
                  <a:srgbClr val="C00000"/>
                </a:solidFill>
              </a:rPr>
              <a:t>God is the very center of every element of your life</a:t>
            </a:r>
          </a:p>
          <a:p>
            <a:endParaRPr lang="en-US" dirty="0"/>
          </a:p>
        </p:txBody>
      </p:sp>
    </p:spTree>
    <p:extLst>
      <p:ext uri="{BB962C8B-B14F-4D97-AF65-F5344CB8AC3E}">
        <p14:creationId xmlns:p14="http://schemas.microsoft.com/office/powerpoint/2010/main" val="19322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173</TotalTime>
  <Words>1108</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Showing Love</vt:lpstr>
      <vt:lpstr>Video Introduction</vt:lpstr>
      <vt:lpstr>Remember?</vt:lpstr>
      <vt:lpstr>Remember?</vt:lpstr>
      <vt:lpstr>Listen for Jesus’ teaching style.</vt:lpstr>
      <vt:lpstr>Listen for Jesus’ teaching style.</vt:lpstr>
      <vt:lpstr>Loving God, Loving Others</vt:lpstr>
      <vt:lpstr>Loving God, Loving Others</vt:lpstr>
      <vt:lpstr>Loving God, Loving Others</vt:lpstr>
      <vt:lpstr>Loving God, Loving Others</vt:lpstr>
      <vt:lpstr>Listen for how Jesus begins to define “neighbor.”</vt:lpstr>
      <vt:lpstr>Listen for how Jesus begins to define “neighbor.”</vt:lpstr>
      <vt:lpstr>Looking Beyond Biases</vt:lpstr>
      <vt:lpstr>Looking Beyond Biases</vt:lpstr>
      <vt:lpstr>Listen for a surprise hero.</vt:lpstr>
      <vt:lpstr>Listen for a surprise hero.</vt:lpstr>
      <vt:lpstr>Listen for a surprise hero.</vt:lpstr>
      <vt:lpstr>Difficult and Inconvenient</vt:lpstr>
      <vt:lpstr>Difficult and Inconvenient</vt:lpstr>
      <vt:lpstr>Difficult and Inconvenient</vt:lpstr>
      <vt:lpstr>Application</vt:lpstr>
      <vt:lpstr>Application</vt:lpstr>
      <vt:lpstr>Application</vt:lpstr>
      <vt:lpstr>Family Activities</vt:lpstr>
      <vt:lpstr>Showing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2026-06-04T11:15:44Z</dcterms:created>
  <dcterms:modified xsi:type="dcterms:W3CDTF">2026-06-04T14:09:42Z</dcterms:modified>
</cp:coreProperties>
</file>