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4/4/2024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4/4/2024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4/4/2024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4/4/2024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inyurl.com/23rv7xpw" TargetMode="Externa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ksnehghm"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Sharing Christ</a:t>
            </a:r>
          </a:p>
        </p:txBody>
      </p:sp>
      <p:sp>
        <p:nvSpPr>
          <p:cNvPr id="3" name="Subtitle 2"/>
          <p:cNvSpPr>
            <a:spLocks noGrp="1"/>
          </p:cNvSpPr>
          <p:nvPr>
            <p:ph type="subTitle" idx="1"/>
          </p:nvPr>
        </p:nvSpPr>
        <p:spPr>
          <a:xfrm>
            <a:off x="1524000" y="4096986"/>
            <a:ext cx="9144000" cy="1160813"/>
          </a:xfrm>
        </p:spPr>
        <p:txBody>
          <a:bodyPr/>
          <a:lstStyle/>
          <a:p>
            <a:r>
              <a:rPr lang="en-US" dirty="0"/>
              <a:t>April 21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BC93-9192-1438-17CB-BECEC4319F26}"/>
              </a:ext>
            </a:extLst>
          </p:cNvPr>
          <p:cNvSpPr>
            <a:spLocks noGrp="1"/>
          </p:cNvSpPr>
          <p:nvPr>
            <p:ph type="title"/>
          </p:nvPr>
        </p:nvSpPr>
        <p:spPr/>
        <p:txBody>
          <a:bodyPr/>
          <a:lstStyle/>
          <a:p>
            <a:r>
              <a:rPr lang="en-US" dirty="0"/>
              <a:t>Tell Others</a:t>
            </a:r>
          </a:p>
        </p:txBody>
      </p:sp>
      <p:sp>
        <p:nvSpPr>
          <p:cNvPr id="3" name="Content Placeholder 2">
            <a:extLst>
              <a:ext uri="{FF2B5EF4-FFF2-40B4-BE49-F238E27FC236}">
                <a16:creationId xmlns:a16="http://schemas.microsoft.com/office/drawing/2014/main" id="{1D59E6AD-DBA1-33C1-E302-C139AB6BDD96}"/>
              </a:ext>
            </a:extLst>
          </p:cNvPr>
          <p:cNvSpPr>
            <a:spLocks noGrp="1"/>
          </p:cNvSpPr>
          <p:nvPr>
            <p:ph idx="1"/>
          </p:nvPr>
        </p:nvSpPr>
        <p:spPr>
          <a:xfrm>
            <a:off x="838200" y="2060293"/>
            <a:ext cx="10515600" cy="4116669"/>
          </a:xfrm>
        </p:spPr>
        <p:txBody>
          <a:bodyPr/>
          <a:lstStyle/>
          <a:p>
            <a:r>
              <a:rPr lang="en-US" dirty="0"/>
              <a:t>What is the “worldly point of view” Paul mentions?</a:t>
            </a:r>
          </a:p>
          <a:p>
            <a:r>
              <a:rPr lang="en-US" dirty="0"/>
              <a:t>What did God do through Christ? </a:t>
            </a:r>
          </a:p>
          <a:p>
            <a:r>
              <a:rPr lang="en-US" dirty="0"/>
              <a:t>In what ways does God change our lives, make us a new “creation”?</a:t>
            </a:r>
          </a:p>
          <a:p>
            <a:endParaRPr lang="en-US" dirty="0"/>
          </a:p>
        </p:txBody>
      </p:sp>
    </p:spTree>
    <p:extLst>
      <p:ext uri="{BB962C8B-B14F-4D97-AF65-F5344CB8AC3E}">
        <p14:creationId xmlns:p14="http://schemas.microsoft.com/office/powerpoint/2010/main" val="387191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DF357-59B5-E408-43B4-8CECD72BF4DC}"/>
              </a:ext>
            </a:extLst>
          </p:cNvPr>
          <p:cNvSpPr>
            <a:spLocks noGrp="1"/>
          </p:cNvSpPr>
          <p:nvPr>
            <p:ph type="title"/>
          </p:nvPr>
        </p:nvSpPr>
        <p:spPr/>
        <p:txBody>
          <a:bodyPr/>
          <a:lstStyle/>
          <a:p>
            <a:r>
              <a:rPr lang="en-US" dirty="0"/>
              <a:t>Tell Others</a:t>
            </a:r>
          </a:p>
        </p:txBody>
      </p:sp>
      <p:sp>
        <p:nvSpPr>
          <p:cNvPr id="3" name="Content Placeholder 2">
            <a:extLst>
              <a:ext uri="{FF2B5EF4-FFF2-40B4-BE49-F238E27FC236}">
                <a16:creationId xmlns:a16="http://schemas.microsoft.com/office/drawing/2014/main" id="{8E6AC159-A15D-ADFD-68C9-24DBD4F292CD}"/>
              </a:ext>
            </a:extLst>
          </p:cNvPr>
          <p:cNvSpPr>
            <a:spLocks noGrp="1"/>
          </p:cNvSpPr>
          <p:nvPr>
            <p:ph idx="1"/>
          </p:nvPr>
        </p:nvSpPr>
        <p:spPr>
          <a:xfrm>
            <a:off x="838200" y="2152891"/>
            <a:ext cx="10515600" cy="4024072"/>
          </a:xfrm>
        </p:spPr>
        <p:txBody>
          <a:bodyPr/>
          <a:lstStyle/>
          <a:p>
            <a:r>
              <a:rPr lang="en-US" dirty="0"/>
              <a:t>To what responsibility have we been appointed on behalf of Christ? </a:t>
            </a:r>
          </a:p>
          <a:p>
            <a:r>
              <a:rPr lang="en-US" dirty="0"/>
              <a:t>How can you personally be involved in the ministry of reconciliation? </a:t>
            </a:r>
          </a:p>
        </p:txBody>
      </p:sp>
    </p:spTree>
    <p:extLst>
      <p:ext uri="{BB962C8B-B14F-4D97-AF65-F5344CB8AC3E}">
        <p14:creationId xmlns:p14="http://schemas.microsoft.com/office/powerpoint/2010/main" val="380006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2BC86-2432-B9F0-CAEF-7A4CD2F86AD6}"/>
              </a:ext>
            </a:extLst>
          </p:cNvPr>
          <p:cNvSpPr>
            <a:spLocks noGrp="1"/>
          </p:cNvSpPr>
          <p:nvPr>
            <p:ph type="title"/>
          </p:nvPr>
        </p:nvSpPr>
        <p:spPr/>
        <p:txBody>
          <a:bodyPr/>
          <a:lstStyle/>
          <a:p>
            <a:pPr algn="l"/>
            <a:r>
              <a:rPr lang="en-US" dirty="0"/>
              <a:t>Listen for what is too good to keep to ourselves.</a:t>
            </a:r>
          </a:p>
        </p:txBody>
      </p:sp>
      <p:sp>
        <p:nvSpPr>
          <p:cNvPr id="3" name="Content Placeholder 2">
            <a:extLst>
              <a:ext uri="{FF2B5EF4-FFF2-40B4-BE49-F238E27FC236}">
                <a16:creationId xmlns:a16="http://schemas.microsoft.com/office/drawing/2014/main" id="{B1F16947-DA0F-099E-F6E9-59C96A74F76F}"/>
              </a:ext>
            </a:extLst>
          </p:cNvPr>
          <p:cNvSpPr>
            <a:spLocks noGrp="1"/>
          </p:cNvSpPr>
          <p:nvPr>
            <p:ph idx="1"/>
          </p:nvPr>
        </p:nvSpPr>
        <p:spPr>
          <a:xfrm>
            <a:off x="1408735" y="2025569"/>
            <a:ext cx="9374529" cy="4070371"/>
          </a:xfrm>
        </p:spPr>
        <p:txBody>
          <a:bodyPr/>
          <a:lstStyle/>
          <a:p>
            <a:pPr marL="0" indent="0" algn="ctr">
              <a:buNone/>
            </a:pPr>
            <a:r>
              <a:rPr lang="en-US" dirty="0"/>
              <a:t>2 Corinthians 5:20-21 (NIV)   We are therefore Christ's ambassadors, as though God were making his appeal through us. We implore you on Christ's behalf: Be reconciled to God. 21  God made him who had no sin to be sin for us, so that in him we might become the righteousness of God.</a:t>
            </a:r>
          </a:p>
        </p:txBody>
      </p:sp>
      <p:pic>
        <p:nvPicPr>
          <p:cNvPr id="4" name="Picture 3">
            <a:extLst>
              <a:ext uri="{FF2B5EF4-FFF2-40B4-BE49-F238E27FC236}">
                <a16:creationId xmlns:a16="http://schemas.microsoft.com/office/drawing/2014/main" id="{7AD26AD0-7E48-2BDA-4C11-422297203313}"/>
              </a:ext>
            </a:extLst>
          </p:cNvPr>
          <p:cNvPicPr>
            <a:picLocks noChangeAspect="1"/>
          </p:cNvPicPr>
          <p:nvPr/>
        </p:nvPicPr>
        <p:blipFill>
          <a:blip r:embed="rId2"/>
          <a:stretch>
            <a:fillRect/>
          </a:stretch>
        </p:blipFill>
        <p:spPr>
          <a:xfrm>
            <a:off x="5067427" y="5934035"/>
            <a:ext cx="2057143" cy="3238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2857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BEEA7-34E9-D67F-F11A-F4ABB8A03664}"/>
              </a:ext>
            </a:extLst>
          </p:cNvPr>
          <p:cNvSpPr>
            <a:spLocks noGrp="1"/>
          </p:cNvSpPr>
          <p:nvPr>
            <p:ph type="title"/>
          </p:nvPr>
        </p:nvSpPr>
        <p:spPr/>
        <p:txBody>
          <a:bodyPr/>
          <a:lstStyle/>
          <a:p>
            <a:r>
              <a:rPr lang="en-US" dirty="0"/>
              <a:t>A Call to Be Reconciled</a:t>
            </a:r>
          </a:p>
        </p:txBody>
      </p:sp>
      <p:sp>
        <p:nvSpPr>
          <p:cNvPr id="3" name="Content Placeholder 2">
            <a:extLst>
              <a:ext uri="{FF2B5EF4-FFF2-40B4-BE49-F238E27FC236}">
                <a16:creationId xmlns:a16="http://schemas.microsoft.com/office/drawing/2014/main" id="{41248844-2DBE-82F7-FF72-6354E73ED0A7}"/>
              </a:ext>
            </a:extLst>
          </p:cNvPr>
          <p:cNvSpPr>
            <a:spLocks noGrp="1"/>
          </p:cNvSpPr>
          <p:nvPr>
            <p:ph idx="1"/>
          </p:nvPr>
        </p:nvSpPr>
        <p:spPr/>
        <p:txBody>
          <a:bodyPr>
            <a:normAutofit/>
          </a:bodyPr>
          <a:lstStyle/>
          <a:p>
            <a:r>
              <a:rPr lang="en-US" dirty="0"/>
              <a:t>What appeal was part of Paul’s message to the Corinthians?</a:t>
            </a:r>
          </a:p>
          <a:p>
            <a:r>
              <a:rPr lang="en-US" dirty="0"/>
              <a:t>To what position have we been appointed in relation to sharing the message of reconciliation? </a:t>
            </a:r>
          </a:p>
          <a:p>
            <a:endParaRPr lang="en-US" dirty="0"/>
          </a:p>
        </p:txBody>
      </p:sp>
    </p:spTree>
    <p:extLst>
      <p:ext uri="{BB962C8B-B14F-4D97-AF65-F5344CB8AC3E}">
        <p14:creationId xmlns:p14="http://schemas.microsoft.com/office/powerpoint/2010/main" val="408442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4156-BDC7-C30B-2A7C-59938A31E1B9}"/>
              </a:ext>
            </a:extLst>
          </p:cNvPr>
          <p:cNvSpPr>
            <a:spLocks noGrp="1"/>
          </p:cNvSpPr>
          <p:nvPr>
            <p:ph type="title"/>
          </p:nvPr>
        </p:nvSpPr>
        <p:spPr/>
        <p:txBody>
          <a:bodyPr/>
          <a:lstStyle/>
          <a:p>
            <a:r>
              <a:rPr lang="en-US" dirty="0"/>
              <a:t>A Call to Be Reconciled</a:t>
            </a:r>
          </a:p>
        </p:txBody>
      </p:sp>
      <p:sp>
        <p:nvSpPr>
          <p:cNvPr id="3" name="Content Placeholder 2">
            <a:extLst>
              <a:ext uri="{FF2B5EF4-FFF2-40B4-BE49-F238E27FC236}">
                <a16:creationId xmlns:a16="http://schemas.microsoft.com/office/drawing/2014/main" id="{F793847C-5D3B-24C7-19E3-42330160A48B}"/>
              </a:ext>
            </a:extLst>
          </p:cNvPr>
          <p:cNvSpPr>
            <a:spLocks noGrp="1"/>
          </p:cNvSpPr>
          <p:nvPr>
            <p:ph idx="1"/>
          </p:nvPr>
        </p:nvSpPr>
        <p:spPr/>
        <p:txBody>
          <a:bodyPr/>
          <a:lstStyle/>
          <a:p>
            <a:r>
              <a:rPr lang="en-US" dirty="0"/>
              <a:t>What are some ways we act as ambassadors for Christ?  How is a Christian an ambassador?  </a:t>
            </a:r>
          </a:p>
          <a:p>
            <a:r>
              <a:rPr lang="en-US" dirty="0"/>
              <a:t>Someone has said that believers are the only “Jesus” that some will ever see.  What kinds of things in the life of a believer would keep others from seeing Jesus in their lives?</a:t>
            </a:r>
          </a:p>
        </p:txBody>
      </p:sp>
    </p:spTree>
    <p:extLst>
      <p:ext uri="{BB962C8B-B14F-4D97-AF65-F5344CB8AC3E}">
        <p14:creationId xmlns:p14="http://schemas.microsoft.com/office/powerpoint/2010/main" val="83189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B5E37-FDC4-4C49-6308-EC8B827AC3F5}"/>
              </a:ext>
            </a:extLst>
          </p:cNvPr>
          <p:cNvSpPr>
            <a:spLocks noGrp="1"/>
          </p:cNvSpPr>
          <p:nvPr>
            <p:ph type="title"/>
          </p:nvPr>
        </p:nvSpPr>
        <p:spPr/>
        <p:txBody>
          <a:bodyPr/>
          <a:lstStyle/>
          <a:p>
            <a:r>
              <a:rPr lang="en-US" dirty="0"/>
              <a:t>A Call to Be Reconciled</a:t>
            </a:r>
          </a:p>
        </p:txBody>
      </p:sp>
      <p:sp>
        <p:nvSpPr>
          <p:cNvPr id="3" name="Content Placeholder 2">
            <a:extLst>
              <a:ext uri="{FF2B5EF4-FFF2-40B4-BE49-F238E27FC236}">
                <a16:creationId xmlns:a16="http://schemas.microsoft.com/office/drawing/2014/main" id="{1B9FE51D-474B-4BA1-7231-1144CEC644BD}"/>
              </a:ext>
            </a:extLst>
          </p:cNvPr>
          <p:cNvSpPr>
            <a:spLocks noGrp="1"/>
          </p:cNvSpPr>
          <p:nvPr>
            <p:ph idx="1"/>
          </p:nvPr>
        </p:nvSpPr>
        <p:spPr>
          <a:xfrm>
            <a:off x="838200" y="2187615"/>
            <a:ext cx="10515600" cy="3989348"/>
          </a:xfrm>
        </p:spPr>
        <p:txBody>
          <a:bodyPr/>
          <a:lstStyle/>
          <a:p>
            <a:r>
              <a:rPr lang="en-US" dirty="0"/>
              <a:t>What kinds of things do we need to have changed in our lives so that Jesus can be seen more clearly, so that we will be more effective ambassadors?</a:t>
            </a:r>
          </a:p>
        </p:txBody>
      </p:sp>
    </p:spTree>
    <p:extLst>
      <p:ext uri="{BB962C8B-B14F-4D97-AF65-F5344CB8AC3E}">
        <p14:creationId xmlns:p14="http://schemas.microsoft.com/office/powerpoint/2010/main" val="1320165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61D4A-A313-280B-D24D-0C9A79BF3645}"/>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ECA86B4-47B9-B914-A0F5-0047F4B133C1}"/>
              </a:ext>
            </a:extLst>
          </p:cNvPr>
          <p:cNvSpPr>
            <a:spLocks noGrp="1"/>
          </p:cNvSpPr>
          <p:nvPr>
            <p:ph idx="1"/>
          </p:nvPr>
        </p:nvSpPr>
        <p:spPr>
          <a:xfrm>
            <a:off x="838200" y="2430683"/>
            <a:ext cx="10515600" cy="3746279"/>
          </a:xfrm>
        </p:spPr>
        <p:txBody>
          <a:bodyPr/>
          <a:lstStyle/>
          <a:p>
            <a:r>
              <a:rPr lang="en-US" dirty="0"/>
              <a:t>Study. </a:t>
            </a:r>
          </a:p>
          <a:p>
            <a:pPr lvl="1"/>
            <a:r>
              <a:rPr lang="en-US" dirty="0"/>
              <a:t>Read a book on how to share your faith. </a:t>
            </a:r>
          </a:p>
          <a:p>
            <a:pPr lvl="1"/>
            <a:r>
              <a:rPr lang="en-US" dirty="0"/>
              <a:t>Implement one suggestion from the book.</a:t>
            </a:r>
          </a:p>
          <a:p>
            <a:endParaRPr lang="en-US" dirty="0"/>
          </a:p>
        </p:txBody>
      </p:sp>
    </p:spTree>
    <p:extLst>
      <p:ext uri="{BB962C8B-B14F-4D97-AF65-F5344CB8AC3E}">
        <p14:creationId xmlns:p14="http://schemas.microsoft.com/office/powerpoint/2010/main" val="2739037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61D4A-A313-280B-D24D-0C9A79BF3645}"/>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ECA86B4-47B9-B914-A0F5-0047F4B133C1}"/>
              </a:ext>
            </a:extLst>
          </p:cNvPr>
          <p:cNvSpPr>
            <a:spLocks noGrp="1"/>
          </p:cNvSpPr>
          <p:nvPr>
            <p:ph idx="1"/>
          </p:nvPr>
        </p:nvSpPr>
        <p:spPr>
          <a:xfrm>
            <a:off x="838200" y="2141315"/>
            <a:ext cx="10515600" cy="4035647"/>
          </a:xfrm>
        </p:spPr>
        <p:txBody>
          <a:bodyPr/>
          <a:lstStyle/>
          <a:p>
            <a:r>
              <a:rPr lang="en-US" dirty="0"/>
              <a:t>Share. </a:t>
            </a:r>
          </a:p>
          <a:p>
            <a:pPr lvl="1"/>
            <a:r>
              <a:rPr lang="en-US" dirty="0"/>
              <a:t>Write your testimony (before I met Jesus; how I met Jesus; since I met Jesus). </a:t>
            </a:r>
          </a:p>
          <a:p>
            <a:pPr lvl="1"/>
            <a:r>
              <a:rPr lang="en-US" dirty="0"/>
              <a:t>Share it with someone you have never told.</a:t>
            </a:r>
          </a:p>
          <a:p>
            <a:pPr lvl="1"/>
            <a:endParaRPr lang="en-US" dirty="0"/>
          </a:p>
          <a:p>
            <a:endParaRPr lang="en-US" dirty="0"/>
          </a:p>
        </p:txBody>
      </p:sp>
    </p:spTree>
    <p:extLst>
      <p:ext uri="{BB962C8B-B14F-4D97-AF65-F5344CB8AC3E}">
        <p14:creationId xmlns:p14="http://schemas.microsoft.com/office/powerpoint/2010/main" val="970953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61D4A-A313-280B-D24D-0C9A79BF3645}"/>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ECA86B4-47B9-B914-A0F5-0047F4B133C1}"/>
              </a:ext>
            </a:extLst>
          </p:cNvPr>
          <p:cNvSpPr>
            <a:spLocks noGrp="1"/>
          </p:cNvSpPr>
          <p:nvPr>
            <p:ph idx="1"/>
          </p:nvPr>
        </p:nvSpPr>
        <p:spPr>
          <a:xfrm>
            <a:off x="838200" y="2372809"/>
            <a:ext cx="10515600" cy="3804153"/>
          </a:xfrm>
        </p:spPr>
        <p:txBody>
          <a:bodyPr/>
          <a:lstStyle/>
          <a:p>
            <a:r>
              <a:rPr lang="en-US" dirty="0"/>
              <a:t>Support. </a:t>
            </a:r>
          </a:p>
          <a:p>
            <a:pPr lvl="1"/>
            <a:r>
              <a:rPr lang="en-US" dirty="0"/>
              <a:t>Volunteer to mentor a new Christian. </a:t>
            </a:r>
          </a:p>
          <a:p>
            <a:pPr lvl="1"/>
            <a:r>
              <a:rPr lang="en-US" dirty="0"/>
              <a:t>Meet with that person regularly to pray, study the Bible, and answer questions. </a:t>
            </a:r>
          </a:p>
          <a:p>
            <a:endParaRPr lang="en-US" dirty="0"/>
          </a:p>
        </p:txBody>
      </p:sp>
    </p:spTree>
    <p:extLst>
      <p:ext uri="{BB962C8B-B14F-4D97-AF65-F5344CB8AC3E}">
        <p14:creationId xmlns:p14="http://schemas.microsoft.com/office/powerpoint/2010/main" val="1701591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9859C8BF-2748-E9F7-FCA6-F575F3AA8D44}"/>
              </a:ext>
            </a:extLst>
          </p:cNvPr>
          <p:cNvSpPr/>
          <p:nvPr/>
        </p:nvSpPr>
        <p:spPr>
          <a:xfrm>
            <a:off x="4027990" y="2338085"/>
            <a:ext cx="3719756" cy="2731625"/>
          </a:xfrm>
          <a:prstGeom prst="wedgeRoundRectCallout">
            <a:avLst>
              <a:gd name="adj1" fmla="val -62472"/>
              <a:gd name="adj2" fmla="val -2654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What is a “MENA”?  That’s not going to help me figure out the quote.  Oh yes … the words are from the Bible passage today.  Help me out, please.  You can find help and other cool stuff at </a:t>
            </a:r>
            <a:r>
              <a:rPr lang="en-US" dirty="0">
                <a:latin typeface="Comic Sans MS" panose="030F0702030302020204" pitchFamily="66" charset="0"/>
                <a:hlinkClick r:id="rId2"/>
              </a:rPr>
              <a:t>https://tinyurl.com/23rv7xpw</a:t>
            </a:r>
            <a:r>
              <a:rPr lang="en-US" dirty="0">
                <a:latin typeface="Comic Sans MS" panose="030F0702030302020204" pitchFamily="66" charset="0"/>
              </a:rPr>
              <a:t> </a:t>
            </a:r>
          </a:p>
        </p:txBody>
      </p:sp>
      <p:sp>
        <p:nvSpPr>
          <p:cNvPr id="4" name="Title 3">
            <a:extLst>
              <a:ext uri="{FF2B5EF4-FFF2-40B4-BE49-F238E27FC236}">
                <a16:creationId xmlns:a16="http://schemas.microsoft.com/office/drawing/2014/main" id="{ED38720B-B2BB-4C1D-CD55-BE815EDED3FB}"/>
              </a:ext>
            </a:extLst>
          </p:cNvPr>
          <p:cNvSpPr>
            <a:spLocks noGrp="1"/>
          </p:cNvSpPr>
          <p:nvPr>
            <p:ph type="title"/>
          </p:nvPr>
        </p:nvSpPr>
        <p:spPr/>
        <p:txBody>
          <a:bodyPr/>
          <a:lstStyle/>
          <a:p>
            <a:r>
              <a:rPr lang="en-US" dirty="0"/>
              <a:t>Family Activities</a:t>
            </a:r>
          </a:p>
        </p:txBody>
      </p:sp>
      <p:pic>
        <p:nvPicPr>
          <p:cNvPr id="6" name="Picture 5" descr="A crossword puzzle with letters&#10;&#10;Description automatically generated">
            <a:extLst>
              <a:ext uri="{FF2B5EF4-FFF2-40B4-BE49-F238E27FC236}">
                <a16:creationId xmlns:a16="http://schemas.microsoft.com/office/drawing/2014/main" id="{08DD4411-5FE4-95BF-D62D-DBE418689FA0}"/>
              </a:ext>
            </a:extLst>
          </p:cNvPr>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408622" y="1690688"/>
            <a:ext cx="4504762" cy="4228571"/>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8" name="Picture 7" descr="A cartoon of a bug holding a piece of paper&#10;&#10;Description automatically generated">
            <a:extLst>
              <a:ext uri="{FF2B5EF4-FFF2-40B4-BE49-F238E27FC236}">
                <a16:creationId xmlns:a16="http://schemas.microsoft.com/office/drawing/2014/main" id="{29510D9A-C166-3B4F-82F8-3CC8A02FBE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904" y="1851949"/>
            <a:ext cx="2720352" cy="3830256"/>
          </a:xfrm>
          <a:prstGeom prst="rect">
            <a:avLst/>
          </a:prstGeom>
          <a:ln>
            <a:noFill/>
          </a:ln>
          <a:effectLst>
            <a:outerShdw blurRad="292100" dist="139700" dir="2700000" algn="tl" rotWithShape="0">
              <a:srgbClr val="333333">
                <a:alpha val="65000"/>
              </a:srgbClr>
            </a:outerShdw>
          </a:effectLst>
        </p:spPr>
      </p:pic>
      <p:sp>
        <p:nvSpPr>
          <p:cNvPr id="10" name="Oval 9">
            <a:extLst>
              <a:ext uri="{FF2B5EF4-FFF2-40B4-BE49-F238E27FC236}">
                <a16:creationId xmlns:a16="http://schemas.microsoft.com/office/drawing/2014/main" id="{14C3D091-071A-4DBE-CD15-60BDA20E13F1}"/>
              </a:ext>
            </a:extLst>
          </p:cNvPr>
          <p:cNvSpPr/>
          <p:nvPr/>
        </p:nvSpPr>
        <p:spPr>
          <a:xfrm rot="586902">
            <a:off x="8094900" y="4222663"/>
            <a:ext cx="979899" cy="520861"/>
          </a:xfrm>
          <a:prstGeom prst="ellipse">
            <a:avLst/>
          </a:prstGeom>
          <a:noFill/>
          <a:ln w="57150">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80299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AD04D-0B5D-190D-9F50-426EB32B7966}"/>
              </a:ext>
            </a:extLst>
          </p:cNvPr>
          <p:cNvSpPr>
            <a:spLocks noGrp="1"/>
          </p:cNvSpPr>
          <p:nvPr>
            <p:ph type="title"/>
          </p:nvPr>
        </p:nvSpPr>
        <p:spPr/>
        <p:txBody>
          <a:bodyPr/>
          <a:lstStyle/>
          <a:p>
            <a:r>
              <a:rPr lang="en-US" dirty="0"/>
              <a:t>Video Introduction</a:t>
            </a:r>
          </a:p>
        </p:txBody>
      </p:sp>
      <p:grpSp>
        <p:nvGrpSpPr>
          <p:cNvPr id="8" name="Group 7">
            <a:extLst>
              <a:ext uri="{FF2B5EF4-FFF2-40B4-BE49-F238E27FC236}">
                <a16:creationId xmlns:a16="http://schemas.microsoft.com/office/drawing/2014/main" id="{1FC98CDA-0230-9A95-30A5-6C1A82BE2EA0}"/>
              </a:ext>
            </a:extLst>
          </p:cNvPr>
          <p:cNvGrpSpPr/>
          <p:nvPr/>
        </p:nvGrpSpPr>
        <p:grpSpPr>
          <a:xfrm>
            <a:off x="2849598" y="1690688"/>
            <a:ext cx="6492803" cy="4161682"/>
            <a:chOff x="2849598" y="1690688"/>
            <a:chExt cx="6492803" cy="4161682"/>
          </a:xfrm>
        </p:grpSpPr>
        <p:pic>
          <p:nvPicPr>
            <p:cNvPr id="5" name="Picture 4" descr="A group of people standing in front of a window&#10;&#10;Description automatically generated">
              <a:extLst>
                <a:ext uri="{FF2B5EF4-FFF2-40B4-BE49-F238E27FC236}">
                  <a16:creationId xmlns:a16="http://schemas.microsoft.com/office/drawing/2014/main" id="{8D06FFE6-3B31-F366-5D7F-79E578F01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919476"/>
              <a:ext cx="5714286" cy="3019048"/>
            </a:xfrm>
            <a:prstGeom prst="rect">
              <a:avLst/>
            </a:prstGeom>
          </p:spPr>
        </p:pic>
        <p:pic>
          <p:nvPicPr>
            <p:cNvPr id="7" name="Picture 6" descr="A black background with a black square&#10;&#10;Description automatically generated with medium confidence">
              <a:hlinkClick r:id="rId3"/>
              <a:extLst>
                <a:ext uri="{FF2B5EF4-FFF2-40B4-BE49-F238E27FC236}">
                  <a16:creationId xmlns:a16="http://schemas.microsoft.com/office/drawing/2014/main" id="{ADC18B16-3653-13A9-0F9A-A6338707C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p:spPr>
        </p:pic>
      </p:grpSp>
      <p:sp>
        <p:nvSpPr>
          <p:cNvPr id="9" name="TextBox 8">
            <a:extLst>
              <a:ext uri="{FF2B5EF4-FFF2-40B4-BE49-F238E27FC236}">
                <a16:creationId xmlns:a16="http://schemas.microsoft.com/office/drawing/2014/main" id="{1D705545-A7EC-DC29-A96D-CC570E9D81B0}"/>
              </a:ext>
            </a:extLst>
          </p:cNvPr>
          <p:cNvSpPr txBox="1"/>
          <p:nvPr/>
        </p:nvSpPr>
        <p:spPr>
          <a:xfrm>
            <a:off x="4528456" y="5852370"/>
            <a:ext cx="3135086"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3805614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Sharing Christ</a:t>
            </a:r>
          </a:p>
        </p:txBody>
      </p:sp>
      <p:sp>
        <p:nvSpPr>
          <p:cNvPr id="3" name="Subtitle 2"/>
          <p:cNvSpPr>
            <a:spLocks noGrp="1"/>
          </p:cNvSpPr>
          <p:nvPr>
            <p:ph type="subTitle" idx="1"/>
          </p:nvPr>
        </p:nvSpPr>
        <p:spPr>
          <a:xfrm>
            <a:off x="1524000" y="4096986"/>
            <a:ext cx="9144000" cy="1160813"/>
          </a:xfrm>
        </p:spPr>
        <p:txBody>
          <a:bodyPr/>
          <a:lstStyle/>
          <a:p>
            <a:r>
              <a:rPr lang="en-US" dirty="0"/>
              <a:t>April 21</a:t>
            </a:r>
          </a:p>
        </p:txBody>
      </p:sp>
    </p:spTree>
    <p:extLst>
      <p:ext uri="{BB962C8B-B14F-4D97-AF65-F5344CB8AC3E}">
        <p14:creationId xmlns:p14="http://schemas.microsoft.com/office/powerpoint/2010/main" val="1596133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C491-89A3-34BA-E00A-6806608CEF96}"/>
              </a:ext>
            </a:extLst>
          </p:cNvPr>
          <p:cNvSpPr>
            <a:spLocks noGrp="1"/>
          </p:cNvSpPr>
          <p:nvPr>
            <p:ph type="title"/>
          </p:nvPr>
        </p:nvSpPr>
        <p:spPr/>
        <p:txBody>
          <a:bodyPr/>
          <a:lstStyle/>
          <a:p>
            <a:r>
              <a:rPr lang="en-US" dirty="0"/>
              <a:t>Admit it now …</a:t>
            </a:r>
          </a:p>
        </p:txBody>
      </p:sp>
      <p:sp>
        <p:nvSpPr>
          <p:cNvPr id="3" name="Content Placeholder 2">
            <a:extLst>
              <a:ext uri="{FF2B5EF4-FFF2-40B4-BE49-F238E27FC236}">
                <a16:creationId xmlns:a16="http://schemas.microsoft.com/office/drawing/2014/main" id="{E64CD9F9-DD55-5B6F-DFAD-4F470F3BC82F}"/>
              </a:ext>
            </a:extLst>
          </p:cNvPr>
          <p:cNvSpPr>
            <a:spLocks noGrp="1"/>
          </p:cNvSpPr>
          <p:nvPr>
            <p:ph idx="1"/>
          </p:nvPr>
        </p:nvSpPr>
        <p:spPr/>
        <p:txBody>
          <a:bodyPr>
            <a:normAutofit/>
          </a:bodyPr>
          <a:lstStyle/>
          <a:p>
            <a:r>
              <a:rPr lang="en-US" dirty="0"/>
              <a:t>When was the last time you felt like you were on a mission to find something? </a:t>
            </a:r>
          </a:p>
          <a:p>
            <a:pPr marL="0" indent="0">
              <a:buNone/>
            </a:pPr>
            <a:endParaRPr lang="en-US" dirty="0"/>
          </a:p>
          <a:p>
            <a:r>
              <a:rPr lang="en-US" dirty="0">
                <a:solidFill>
                  <a:srgbClr val="C00000"/>
                </a:solidFill>
              </a:rPr>
              <a:t>God has sent us on a mission.</a:t>
            </a:r>
          </a:p>
          <a:p>
            <a:pPr lvl="1"/>
            <a:r>
              <a:rPr lang="en-US" dirty="0">
                <a:solidFill>
                  <a:srgbClr val="C00000"/>
                </a:solidFill>
              </a:rPr>
              <a:t>God sends us to tell others about Jesus.</a:t>
            </a:r>
          </a:p>
          <a:p>
            <a:pPr lvl="1"/>
            <a:r>
              <a:rPr lang="en-US" dirty="0">
                <a:solidFill>
                  <a:srgbClr val="C00000"/>
                </a:solidFill>
              </a:rPr>
              <a:t>We are on mission with Jesus to share Good News that changes lives.</a:t>
            </a:r>
          </a:p>
          <a:p>
            <a:endParaRPr lang="en-US" dirty="0"/>
          </a:p>
        </p:txBody>
      </p:sp>
      <p:grpSp>
        <p:nvGrpSpPr>
          <p:cNvPr id="6" name="Group 5">
            <a:extLst>
              <a:ext uri="{FF2B5EF4-FFF2-40B4-BE49-F238E27FC236}">
                <a16:creationId xmlns:a16="http://schemas.microsoft.com/office/drawing/2014/main" id="{2894A5F7-B971-42FD-9973-010812DF39A0}"/>
              </a:ext>
            </a:extLst>
          </p:cNvPr>
          <p:cNvGrpSpPr/>
          <p:nvPr/>
        </p:nvGrpSpPr>
        <p:grpSpPr>
          <a:xfrm>
            <a:off x="1140351" y="3135617"/>
            <a:ext cx="9911297" cy="2415566"/>
            <a:chOff x="1488740" y="3072987"/>
            <a:chExt cx="9911297" cy="2415566"/>
          </a:xfrm>
        </p:grpSpPr>
        <p:pic>
          <p:nvPicPr>
            <p:cNvPr id="7" name="Picture 6" descr="Teddy bear clipart">
              <a:extLst>
                <a:ext uri="{FF2B5EF4-FFF2-40B4-BE49-F238E27FC236}">
                  <a16:creationId xmlns:a16="http://schemas.microsoft.com/office/drawing/2014/main" id="{8B2CCBA7-6BF0-4DA9-B5AF-800D8149A4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2179" y="3156559"/>
              <a:ext cx="1925212" cy="22484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descr="Remote Control, Tv, Television, Remote, Electronic">
              <a:extLst>
                <a:ext uri="{FF2B5EF4-FFF2-40B4-BE49-F238E27FC236}">
                  <a16:creationId xmlns:a16="http://schemas.microsoft.com/office/drawing/2014/main" id="{135851FF-E16E-4C61-932D-755F7A0D62C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83" b="89673" l="6979" r="93333">
                          <a14:foregroundMark x1="7396" y1="42513" x2="7083" y2="52840"/>
                          <a14:foregroundMark x1="7083" y1="52840" x2="9896" y2="63339"/>
                          <a14:foregroundMark x1="92500" y1="40620" x2="91979" y2="31325"/>
                          <a14:foregroundMark x1="91979" y1="31325" x2="93333" y2="38726"/>
                        </a14:backgroundRemoval>
                      </a14:imgEffect>
                    </a14:imgLayer>
                  </a14:imgProps>
                </a:ext>
                <a:ext uri="{28A0092B-C50C-407E-A947-70E740481C1C}">
                  <a14:useLocalDpi xmlns:a14="http://schemas.microsoft.com/office/drawing/2010/main" val="0"/>
                </a:ext>
              </a:extLst>
            </a:blip>
            <a:srcRect/>
            <a:stretch>
              <a:fillRect/>
            </a:stretch>
          </p:blipFill>
          <p:spPr bwMode="auto">
            <a:xfrm rot="2050182">
              <a:off x="8211874" y="3483265"/>
              <a:ext cx="3188163" cy="19295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descr="A picture containing key&#10;&#10;Description automatically generated">
              <a:extLst>
                <a:ext uri="{FF2B5EF4-FFF2-40B4-BE49-F238E27FC236}">
                  <a16:creationId xmlns:a16="http://schemas.microsoft.com/office/drawing/2014/main" id="{889030A5-C40B-4684-B117-681EC516470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000" b="94889" l="8750" r="96094">
                          <a14:foregroundMark x1="62187" y1="8222" x2="62344" y2="8000"/>
                          <a14:foregroundMark x1="77813" y1="84222" x2="79531" y2="95333"/>
                          <a14:foregroundMark x1="79531" y1="95333" x2="83750" y2="92222"/>
                          <a14:foregroundMark x1="85625" y1="77333" x2="96094" y2="91556"/>
                          <a14:foregroundMark x1="39219" y1="62444" x2="23125" y2="69333"/>
                          <a14:foregroundMark x1="23125" y1="69333" x2="22813" y2="69556"/>
                          <a14:foregroundMark x1="33281" y1="54444" x2="24688" y2="51556"/>
                          <a14:foregroundMark x1="24688" y1="51556" x2="17344" y2="52222"/>
                          <a14:foregroundMark x1="20625" y1="52222" x2="15781" y2="53778"/>
                          <a14:foregroundMark x1="10000" y1="76889" x2="8750" y2="81333"/>
                        </a14:backgroundRemoval>
                      </a14:imgEffect>
                    </a14:imgLayer>
                  </a14:imgProps>
                </a:ext>
                <a:ext uri="{28A0092B-C50C-407E-A947-70E740481C1C}">
                  <a14:useLocalDpi xmlns:a14="http://schemas.microsoft.com/office/drawing/2010/main" val="0"/>
                </a:ext>
              </a:extLst>
            </a:blip>
            <a:stretch>
              <a:fillRect/>
            </a:stretch>
          </p:blipFill>
          <p:spPr>
            <a:xfrm>
              <a:off x="1488740" y="3072987"/>
              <a:ext cx="3435472" cy="2415566"/>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90939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6D0DA-ADBE-468E-0F2B-893E0ADAD0C2}"/>
              </a:ext>
            </a:extLst>
          </p:cNvPr>
          <p:cNvSpPr>
            <a:spLocks noGrp="1"/>
          </p:cNvSpPr>
          <p:nvPr>
            <p:ph type="title"/>
          </p:nvPr>
        </p:nvSpPr>
        <p:spPr/>
        <p:txBody>
          <a:bodyPr/>
          <a:lstStyle/>
          <a:p>
            <a:pPr algn="l"/>
            <a:r>
              <a:rPr lang="en-US" dirty="0"/>
              <a:t>Listen for a promise.</a:t>
            </a:r>
          </a:p>
        </p:txBody>
      </p:sp>
      <p:sp>
        <p:nvSpPr>
          <p:cNvPr id="3" name="Content Placeholder 2">
            <a:extLst>
              <a:ext uri="{FF2B5EF4-FFF2-40B4-BE49-F238E27FC236}">
                <a16:creationId xmlns:a16="http://schemas.microsoft.com/office/drawing/2014/main" id="{B8AD23CC-8515-B405-27AE-5D5D88A00720}"/>
              </a:ext>
            </a:extLst>
          </p:cNvPr>
          <p:cNvSpPr>
            <a:spLocks noGrp="1"/>
          </p:cNvSpPr>
          <p:nvPr>
            <p:ph idx="1"/>
          </p:nvPr>
        </p:nvSpPr>
        <p:spPr>
          <a:xfrm>
            <a:off x="838200" y="1690688"/>
            <a:ext cx="10515600" cy="4351338"/>
          </a:xfrm>
        </p:spPr>
        <p:txBody>
          <a:bodyPr/>
          <a:lstStyle/>
          <a:p>
            <a:pPr marL="0" indent="0" algn="ctr">
              <a:buNone/>
            </a:pPr>
            <a:r>
              <a:rPr lang="en-US" dirty="0"/>
              <a:t>Matthew 28:18-20 (NIV)  Then Jesus came to them and said, "All authority in heaven and on earth has been given to me. 19  Therefore go and make disciples of all nations, baptizing them in the name of the Father and of the Son and of the Holy Spirit, 20  and teaching them to obey everything I have commanded you. And surely I am with you always, to the very end of the age."</a:t>
            </a:r>
          </a:p>
        </p:txBody>
      </p:sp>
      <p:pic>
        <p:nvPicPr>
          <p:cNvPr id="7" name="Picture 6">
            <a:extLst>
              <a:ext uri="{FF2B5EF4-FFF2-40B4-BE49-F238E27FC236}">
                <a16:creationId xmlns:a16="http://schemas.microsoft.com/office/drawing/2014/main" id="{F97FA19F-B391-07F7-7DB2-C753D240A6BE}"/>
              </a:ext>
            </a:extLst>
          </p:cNvPr>
          <p:cNvPicPr>
            <a:picLocks noChangeAspect="1"/>
          </p:cNvPicPr>
          <p:nvPr/>
        </p:nvPicPr>
        <p:blipFill>
          <a:blip r:embed="rId2"/>
          <a:stretch>
            <a:fillRect/>
          </a:stretch>
        </p:blipFill>
        <p:spPr>
          <a:xfrm>
            <a:off x="5067428" y="6018896"/>
            <a:ext cx="2057143" cy="3238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3381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E058-E92D-EC55-D464-CAF56D48034B}"/>
              </a:ext>
            </a:extLst>
          </p:cNvPr>
          <p:cNvSpPr>
            <a:spLocks noGrp="1"/>
          </p:cNvSpPr>
          <p:nvPr>
            <p:ph type="title"/>
          </p:nvPr>
        </p:nvSpPr>
        <p:spPr/>
        <p:txBody>
          <a:bodyPr/>
          <a:lstStyle/>
          <a:p>
            <a:r>
              <a:rPr lang="en-US" dirty="0"/>
              <a:t>Make Disciples</a:t>
            </a:r>
          </a:p>
        </p:txBody>
      </p:sp>
      <p:sp>
        <p:nvSpPr>
          <p:cNvPr id="3" name="Content Placeholder 2">
            <a:extLst>
              <a:ext uri="{FF2B5EF4-FFF2-40B4-BE49-F238E27FC236}">
                <a16:creationId xmlns:a16="http://schemas.microsoft.com/office/drawing/2014/main" id="{8D54DA3F-142C-E260-1064-0559BBCCA5E2}"/>
              </a:ext>
            </a:extLst>
          </p:cNvPr>
          <p:cNvSpPr>
            <a:spLocks noGrp="1"/>
          </p:cNvSpPr>
          <p:nvPr>
            <p:ph idx="1"/>
          </p:nvPr>
        </p:nvSpPr>
        <p:spPr/>
        <p:txBody>
          <a:bodyPr/>
          <a:lstStyle/>
          <a:p>
            <a:r>
              <a:rPr lang="en-US" dirty="0"/>
              <a:t>What did Jesus say about Himself? </a:t>
            </a:r>
          </a:p>
          <a:p>
            <a:r>
              <a:rPr lang="en-US" dirty="0"/>
              <a:t>What does it mean to us that Jesus has “all authority”?</a:t>
            </a:r>
          </a:p>
          <a:p>
            <a:r>
              <a:rPr lang="en-US" dirty="0"/>
              <a:t>What activities were the disciples to be involved in? </a:t>
            </a:r>
          </a:p>
        </p:txBody>
      </p:sp>
    </p:spTree>
    <p:extLst>
      <p:ext uri="{BB962C8B-B14F-4D97-AF65-F5344CB8AC3E}">
        <p14:creationId xmlns:p14="http://schemas.microsoft.com/office/powerpoint/2010/main" val="424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B6DB3-1654-7779-177F-16F14FD1827A}"/>
              </a:ext>
            </a:extLst>
          </p:cNvPr>
          <p:cNvSpPr>
            <a:spLocks noGrp="1"/>
          </p:cNvSpPr>
          <p:nvPr>
            <p:ph type="title"/>
          </p:nvPr>
        </p:nvSpPr>
        <p:spPr/>
        <p:txBody>
          <a:bodyPr/>
          <a:lstStyle/>
          <a:p>
            <a:r>
              <a:rPr lang="en-US" dirty="0"/>
              <a:t>Make Disciples</a:t>
            </a:r>
          </a:p>
        </p:txBody>
      </p:sp>
      <p:sp>
        <p:nvSpPr>
          <p:cNvPr id="3" name="Content Placeholder 2">
            <a:extLst>
              <a:ext uri="{FF2B5EF4-FFF2-40B4-BE49-F238E27FC236}">
                <a16:creationId xmlns:a16="http://schemas.microsoft.com/office/drawing/2014/main" id="{54AF1DCB-59CD-66D8-F541-7AFE7C285ED0}"/>
              </a:ext>
            </a:extLst>
          </p:cNvPr>
          <p:cNvSpPr>
            <a:spLocks noGrp="1"/>
          </p:cNvSpPr>
          <p:nvPr>
            <p:ph idx="1"/>
          </p:nvPr>
        </p:nvSpPr>
        <p:spPr/>
        <p:txBody>
          <a:bodyPr>
            <a:normAutofit/>
          </a:bodyPr>
          <a:lstStyle/>
          <a:p>
            <a:r>
              <a:rPr lang="en-US" dirty="0">
                <a:solidFill>
                  <a:srgbClr val="C00000"/>
                </a:solidFill>
              </a:rPr>
              <a:t>Note: The “</a:t>
            </a:r>
            <a:r>
              <a:rPr lang="en-US" b="1" dirty="0">
                <a:solidFill>
                  <a:srgbClr val="C00000"/>
                </a:solidFill>
              </a:rPr>
              <a:t>go</a:t>
            </a:r>
            <a:r>
              <a:rPr lang="en-US" dirty="0">
                <a:solidFill>
                  <a:srgbClr val="C00000"/>
                </a:solidFill>
              </a:rPr>
              <a:t>” is an imperatival participle in the original Greek.</a:t>
            </a:r>
          </a:p>
          <a:p>
            <a:pPr lvl="1"/>
            <a:r>
              <a:rPr lang="en-US" dirty="0">
                <a:solidFill>
                  <a:srgbClr val="C00000"/>
                </a:solidFill>
              </a:rPr>
              <a:t>As a </a:t>
            </a:r>
            <a:r>
              <a:rPr lang="en-US" i="1" dirty="0">
                <a:solidFill>
                  <a:srgbClr val="C00000"/>
                </a:solidFill>
              </a:rPr>
              <a:t>participle</a:t>
            </a:r>
            <a:r>
              <a:rPr lang="en-US" dirty="0">
                <a:solidFill>
                  <a:srgbClr val="C00000"/>
                </a:solidFill>
              </a:rPr>
              <a:t> it could be translated, “as you are going.”  </a:t>
            </a:r>
          </a:p>
          <a:p>
            <a:pPr lvl="1"/>
            <a:r>
              <a:rPr lang="en-US" i="1" dirty="0">
                <a:solidFill>
                  <a:srgbClr val="C00000"/>
                </a:solidFill>
              </a:rPr>
              <a:t>As you go about life</a:t>
            </a:r>
            <a:r>
              <a:rPr lang="en-US" dirty="0">
                <a:solidFill>
                  <a:srgbClr val="C00000"/>
                </a:solidFill>
              </a:rPr>
              <a:t>, remember your mission; remember your task</a:t>
            </a:r>
          </a:p>
          <a:p>
            <a:pPr lvl="1"/>
            <a:r>
              <a:rPr lang="en-US" dirty="0">
                <a:solidFill>
                  <a:srgbClr val="C00000"/>
                </a:solidFill>
              </a:rPr>
              <a:t>Because it is tied to the </a:t>
            </a:r>
            <a:r>
              <a:rPr lang="en-US" i="1" dirty="0">
                <a:solidFill>
                  <a:srgbClr val="C00000"/>
                </a:solidFill>
              </a:rPr>
              <a:t>imperative</a:t>
            </a:r>
            <a:r>
              <a:rPr lang="en-US" dirty="0">
                <a:solidFill>
                  <a:srgbClr val="C00000"/>
                </a:solidFill>
              </a:rPr>
              <a:t>, it is translated much stronger.  We are </a:t>
            </a:r>
            <a:r>
              <a:rPr lang="en-US" i="1" dirty="0">
                <a:solidFill>
                  <a:srgbClr val="C00000"/>
                </a:solidFill>
              </a:rPr>
              <a:t>commanded</a:t>
            </a:r>
            <a:r>
              <a:rPr lang="en-US" dirty="0">
                <a:solidFill>
                  <a:srgbClr val="C00000"/>
                </a:solidFill>
              </a:rPr>
              <a:t> to “</a:t>
            </a:r>
            <a:r>
              <a:rPr lang="en-US" b="1" dirty="0">
                <a:solidFill>
                  <a:srgbClr val="C00000"/>
                </a:solidFill>
              </a:rPr>
              <a:t>go</a:t>
            </a:r>
            <a:r>
              <a:rPr lang="en-US" dirty="0">
                <a:solidFill>
                  <a:srgbClr val="C00000"/>
                </a:solidFill>
              </a:rPr>
              <a:t>” into all the world, every nation. </a:t>
            </a:r>
          </a:p>
        </p:txBody>
      </p:sp>
    </p:spTree>
    <p:extLst>
      <p:ext uri="{BB962C8B-B14F-4D97-AF65-F5344CB8AC3E}">
        <p14:creationId xmlns:p14="http://schemas.microsoft.com/office/powerpoint/2010/main" val="24102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F9B0-BE89-FD72-E0FC-3D8235B819FC}"/>
              </a:ext>
            </a:extLst>
          </p:cNvPr>
          <p:cNvSpPr>
            <a:spLocks noGrp="1"/>
          </p:cNvSpPr>
          <p:nvPr>
            <p:ph type="title"/>
          </p:nvPr>
        </p:nvSpPr>
        <p:spPr/>
        <p:txBody>
          <a:bodyPr/>
          <a:lstStyle/>
          <a:p>
            <a:r>
              <a:rPr lang="en-US" dirty="0"/>
              <a:t>Make Disciples</a:t>
            </a:r>
          </a:p>
        </p:txBody>
      </p:sp>
      <p:sp>
        <p:nvSpPr>
          <p:cNvPr id="3" name="Content Placeholder 2">
            <a:extLst>
              <a:ext uri="{FF2B5EF4-FFF2-40B4-BE49-F238E27FC236}">
                <a16:creationId xmlns:a16="http://schemas.microsoft.com/office/drawing/2014/main" id="{81FB1CD4-8D6E-B0F4-42CB-35C8127D3F6A}"/>
              </a:ext>
            </a:extLst>
          </p:cNvPr>
          <p:cNvSpPr>
            <a:spLocks noGrp="1"/>
          </p:cNvSpPr>
          <p:nvPr>
            <p:ph idx="1"/>
          </p:nvPr>
        </p:nvSpPr>
        <p:spPr/>
        <p:txBody>
          <a:bodyPr/>
          <a:lstStyle/>
          <a:p>
            <a:r>
              <a:rPr lang="en-US" dirty="0"/>
              <a:t>How can knowing that Jesus is always with us make a difference “as we are going”?</a:t>
            </a:r>
          </a:p>
          <a:p>
            <a:r>
              <a:rPr lang="en-US" dirty="0"/>
              <a:t>To whom was Jesus speaking when He first spoke these words? </a:t>
            </a:r>
          </a:p>
          <a:p>
            <a:r>
              <a:rPr lang="en-US" dirty="0"/>
              <a:t>Why is the commission transferable to other believers through the ages? </a:t>
            </a:r>
          </a:p>
        </p:txBody>
      </p:sp>
    </p:spTree>
    <p:extLst>
      <p:ext uri="{BB962C8B-B14F-4D97-AF65-F5344CB8AC3E}">
        <p14:creationId xmlns:p14="http://schemas.microsoft.com/office/powerpoint/2010/main" val="268760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B7802-1C9A-E39D-A723-970B06FBF0B7}"/>
              </a:ext>
            </a:extLst>
          </p:cNvPr>
          <p:cNvSpPr>
            <a:spLocks noGrp="1"/>
          </p:cNvSpPr>
          <p:nvPr>
            <p:ph type="title"/>
          </p:nvPr>
        </p:nvSpPr>
        <p:spPr/>
        <p:txBody>
          <a:bodyPr/>
          <a:lstStyle/>
          <a:p>
            <a:pPr algn="l"/>
            <a:r>
              <a:rPr lang="en-US" dirty="0"/>
              <a:t>Listen for how to share.</a:t>
            </a:r>
          </a:p>
        </p:txBody>
      </p:sp>
      <p:sp>
        <p:nvSpPr>
          <p:cNvPr id="3" name="Content Placeholder 2">
            <a:extLst>
              <a:ext uri="{FF2B5EF4-FFF2-40B4-BE49-F238E27FC236}">
                <a16:creationId xmlns:a16="http://schemas.microsoft.com/office/drawing/2014/main" id="{46ACA60C-9476-DC07-1974-7EC3218C6F86}"/>
              </a:ext>
            </a:extLst>
          </p:cNvPr>
          <p:cNvSpPr>
            <a:spLocks noGrp="1"/>
          </p:cNvSpPr>
          <p:nvPr>
            <p:ph idx="1"/>
          </p:nvPr>
        </p:nvSpPr>
        <p:spPr>
          <a:xfrm>
            <a:off x="1455034" y="1871924"/>
            <a:ext cx="9281932" cy="4351338"/>
          </a:xfrm>
        </p:spPr>
        <p:txBody>
          <a:bodyPr/>
          <a:lstStyle/>
          <a:p>
            <a:pPr marL="0" indent="0" algn="ctr">
              <a:buNone/>
            </a:pPr>
            <a:r>
              <a:rPr lang="en-US" dirty="0"/>
              <a:t>2 Corinthians 5:16-19 (NIV)   So from now on we regard no one from a worldly point of view. Though we once regarded Christ in this way, we do so no longer. 17  Therefore, if anyone is in Christ, he is a new creation; the old has gone, the new has come! </a:t>
            </a:r>
          </a:p>
        </p:txBody>
      </p:sp>
    </p:spTree>
    <p:extLst>
      <p:ext uri="{BB962C8B-B14F-4D97-AF65-F5344CB8AC3E}">
        <p14:creationId xmlns:p14="http://schemas.microsoft.com/office/powerpoint/2010/main" val="355862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B7802-1C9A-E39D-A723-970B06FBF0B7}"/>
              </a:ext>
            </a:extLst>
          </p:cNvPr>
          <p:cNvSpPr>
            <a:spLocks noGrp="1"/>
          </p:cNvSpPr>
          <p:nvPr>
            <p:ph type="title"/>
          </p:nvPr>
        </p:nvSpPr>
        <p:spPr/>
        <p:txBody>
          <a:bodyPr/>
          <a:lstStyle/>
          <a:p>
            <a:pPr algn="l"/>
            <a:r>
              <a:rPr lang="en-US" dirty="0"/>
              <a:t>Listen for how to share.</a:t>
            </a:r>
          </a:p>
        </p:txBody>
      </p:sp>
      <p:sp>
        <p:nvSpPr>
          <p:cNvPr id="3" name="Content Placeholder 2">
            <a:extLst>
              <a:ext uri="{FF2B5EF4-FFF2-40B4-BE49-F238E27FC236}">
                <a16:creationId xmlns:a16="http://schemas.microsoft.com/office/drawing/2014/main" id="{46ACA60C-9476-DC07-1974-7EC3218C6F86}"/>
              </a:ext>
            </a:extLst>
          </p:cNvPr>
          <p:cNvSpPr>
            <a:spLocks noGrp="1"/>
          </p:cNvSpPr>
          <p:nvPr>
            <p:ph idx="1"/>
          </p:nvPr>
        </p:nvSpPr>
        <p:spPr>
          <a:xfrm>
            <a:off x="1805891" y="1929797"/>
            <a:ext cx="8580217" cy="4351338"/>
          </a:xfrm>
        </p:spPr>
        <p:txBody>
          <a:bodyPr/>
          <a:lstStyle/>
          <a:p>
            <a:pPr marL="0" indent="0" algn="ctr">
              <a:buNone/>
            </a:pPr>
            <a:r>
              <a:rPr lang="en-US" dirty="0"/>
              <a:t>All this is from God, who reconciled us to himself through Christ and gave us the ministry of reconciliation: 19  that God was reconciling the world to himself in Christ, not counting men's sins against them. And he has committed to us the message of reconciliation.</a:t>
            </a:r>
          </a:p>
        </p:txBody>
      </p:sp>
      <p:pic>
        <p:nvPicPr>
          <p:cNvPr id="4" name="Picture 3">
            <a:extLst>
              <a:ext uri="{FF2B5EF4-FFF2-40B4-BE49-F238E27FC236}">
                <a16:creationId xmlns:a16="http://schemas.microsoft.com/office/drawing/2014/main" id="{A3DEACCA-765E-706B-80E2-64BCC088B1DF}"/>
              </a:ext>
            </a:extLst>
          </p:cNvPr>
          <p:cNvPicPr>
            <a:picLocks noChangeAspect="1"/>
          </p:cNvPicPr>
          <p:nvPr/>
        </p:nvPicPr>
        <p:blipFill>
          <a:blip r:embed="rId2"/>
          <a:stretch>
            <a:fillRect/>
          </a:stretch>
        </p:blipFill>
        <p:spPr>
          <a:xfrm>
            <a:off x="5067427" y="5694804"/>
            <a:ext cx="2057143" cy="3238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76920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48</TotalTime>
  <Words>817</Words>
  <Application>Microsoft Office PowerPoint</Application>
  <PresentationFormat>Widescreen</PresentationFormat>
  <Paragraphs>62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Sharing Christ</vt:lpstr>
      <vt:lpstr>Video Introduction</vt:lpstr>
      <vt:lpstr>Admit it now …</vt:lpstr>
      <vt:lpstr>Listen for a promise.</vt:lpstr>
      <vt:lpstr>Make Disciples</vt:lpstr>
      <vt:lpstr>Make Disciples</vt:lpstr>
      <vt:lpstr>Make Disciples</vt:lpstr>
      <vt:lpstr>Listen for how to share.</vt:lpstr>
      <vt:lpstr>Listen for how to share.</vt:lpstr>
      <vt:lpstr>Tell Others</vt:lpstr>
      <vt:lpstr>Tell Others</vt:lpstr>
      <vt:lpstr>Listen for what is too good to keep to ourselves.</vt:lpstr>
      <vt:lpstr>A Call to Be Reconciled</vt:lpstr>
      <vt:lpstr>A Call to Be Reconciled</vt:lpstr>
      <vt:lpstr>A Call to Be Reconciled</vt:lpstr>
      <vt:lpstr>Application</vt:lpstr>
      <vt:lpstr>Application</vt:lpstr>
      <vt:lpstr>Application</vt:lpstr>
      <vt:lpstr>Family Activities</vt:lpstr>
      <vt:lpstr>Sharing Christ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Christ</dc:title>
  <dc:creator>Armstrong, Stephen (General Math and Science)</dc:creator>
  <cp:lastModifiedBy>Armstrong, Stephen (General Math and Science)</cp:lastModifiedBy>
  <cp:revision>4</cp:revision>
  <dcterms:created xsi:type="dcterms:W3CDTF">2024-04-04T18:37:46Z</dcterms:created>
  <dcterms:modified xsi:type="dcterms:W3CDTF">2024-04-04T20:15:45Z</dcterms:modified>
</cp:coreProperties>
</file>