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th80s306"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lstStyle/>
          <a:p>
            <a:r>
              <a:rPr lang="en-US" dirty="0"/>
              <a:t>Share the Message</a:t>
            </a:r>
          </a:p>
        </p:txBody>
      </p:sp>
      <p:sp>
        <p:nvSpPr>
          <p:cNvPr id="3" name="Subtitle 2"/>
          <p:cNvSpPr>
            <a:spLocks noGrp="1"/>
          </p:cNvSpPr>
          <p:nvPr>
            <p:ph type="subTitle" idx="1"/>
          </p:nvPr>
        </p:nvSpPr>
        <p:spPr/>
        <p:txBody>
          <a:bodyPr/>
          <a:lstStyle/>
          <a:p>
            <a:r>
              <a:rPr lang="en-US" dirty="0"/>
              <a:t>May 23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E3E76-46E9-4291-BCBB-2FDEDEF67F08}"/>
              </a:ext>
            </a:extLst>
          </p:cNvPr>
          <p:cNvSpPr>
            <a:spLocks noGrp="1"/>
          </p:cNvSpPr>
          <p:nvPr>
            <p:ph type="title"/>
          </p:nvPr>
        </p:nvSpPr>
        <p:spPr/>
        <p:txBody>
          <a:bodyPr/>
          <a:lstStyle/>
          <a:p>
            <a:pPr algn="l"/>
            <a:r>
              <a:rPr lang="en-US" dirty="0"/>
              <a:t>Listen for Paul’s approach for witnessing.</a:t>
            </a:r>
          </a:p>
        </p:txBody>
      </p:sp>
      <p:sp>
        <p:nvSpPr>
          <p:cNvPr id="3" name="Content Placeholder 2">
            <a:extLst>
              <a:ext uri="{FF2B5EF4-FFF2-40B4-BE49-F238E27FC236}">
                <a16:creationId xmlns:a16="http://schemas.microsoft.com/office/drawing/2014/main" id="{4AB0DB20-4943-44B3-B419-D7D2AE6EA4B8}"/>
              </a:ext>
            </a:extLst>
          </p:cNvPr>
          <p:cNvSpPr>
            <a:spLocks noGrp="1"/>
          </p:cNvSpPr>
          <p:nvPr>
            <p:ph idx="1"/>
          </p:nvPr>
        </p:nvSpPr>
        <p:spPr>
          <a:xfrm>
            <a:off x="5747881" y="2401823"/>
            <a:ext cx="5605919" cy="4351338"/>
          </a:xfrm>
        </p:spPr>
        <p:txBody>
          <a:bodyPr/>
          <a:lstStyle/>
          <a:p>
            <a:pPr marL="0" indent="0" algn="ctr">
              <a:buNone/>
            </a:pPr>
            <a:r>
              <a:rPr lang="en-US" dirty="0"/>
              <a:t>altar with this inscription: TO AN UNKNOWN GOD. Now what you worship as something unknown I am going to proclaim to you.</a:t>
            </a:r>
          </a:p>
        </p:txBody>
      </p:sp>
      <p:pic>
        <p:nvPicPr>
          <p:cNvPr id="5" name="Picture 4" descr="A group of people wearing clothing&#10;&#10;Description automatically generated with medium confidence">
            <a:extLst>
              <a:ext uri="{FF2B5EF4-FFF2-40B4-BE49-F238E27FC236}">
                <a16:creationId xmlns:a16="http://schemas.microsoft.com/office/drawing/2014/main" id="{71EC9498-6E1F-4BA8-BFD3-F66AE6108A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6986" y="2264037"/>
            <a:ext cx="3799561" cy="284967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64602BD-3325-4297-86AB-538BA676BC90}"/>
              </a:ext>
            </a:extLst>
          </p:cNvPr>
          <p:cNvPicPr>
            <a:picLocks noChangeAspect="1"/>
          </p:cNvPicPr>
          <p:nvPr/>
        </p:nvPicPr>
        <p:blipFill>
          <a:blip r:embed="rId3"/>
          <a:stretch>
            <a:fillRect/>
          </a:stretch>
        </p:blipFill>
        <p:spPr>
          <a:xfrm>
            <a:off x="4745854" y="5649478"/>
            <a:ext cx="2700291" cy="3507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025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44C1-DA4D-4284-B3B6-A18F47B633FA}"/>
              </a:ext>
            </a:extLst>
          </p:cNvPr>
          <p:cNvSpPr>
            <a:spLocks noGrp="1"/>
          </p:cNvSpPr>
          <p:nvPr>
            <p:ph type="title"/>
          </p:nvPr>
        </p:nvSpPr>
        <p:spPr/>
        <p:txBody>
          <a:bodyPr/>
          <a:lstStyle/>
          <a:p>
            <a:r>
              <a:rPr lang="en-US" dirty="0"/>
              <a:t>Find a Common Ground</a:t>
            </a:r>
          </a:p>
        </p:txBody>
      </p:sp>
      <p:sp>
        <p:nvSpPr>
          <p:cNvPr id="3" name="Content Placeholder 2">
            <a:extLst>
              <a:ext uri="{FF2B5EF4-FFF2-40B4-BE49-F238E27FC236}">
                <a16:creationId xmlns:a16="http://schemas.microsoft.com/office/drawing/2014/main" id="{E97E276B-00B5-4C0F-B845-F48BCA9CEEE0}"/>
              </a:ext>
            </a:extLst>
          </p:cNvPr>
          <p:cNvSpPr>
            <a:spLocks noGrp="1"/>
          </p:cNvSpPr>
          <p:nvPr>
            <p:ph idx="1"/>
          </p:nvPr>
        </p:nvSpPr>
        <p:spPr/>
        <p:txBody>
          <a:bodyPr/>
          <a:lstStyle/>
          <a:p>
            <a:r>
              <a:rPr lang="en-US" dirty="0"/>
              <a:t>What additional opportunity surfaced for Paul to share the gospel in a prominent setting? </a:t>
            </a:r>
          </a:p>
          <a:p>
            <a:r>
              <a:rPr lang="en-US" dirty="0"/>
              <a:t>What common religious and theological ground did he claim between himself and the people assembled on Mars’ hill? </a:t>
            </a:r>
          </a:p>
          <a:p>
            <a:r>
              <a:rPr lang="en-US" dirty="0"/>
              <a:t>Why would Paul tell us that Americans are very religious, but still lost?</a:t>
            </a:r>
          </a:p>
        </p:txBody>
      </p:sp>
    </p:spTree>
    <p:extLst>
      <p:ext uri="{BB962C8B-B14F-4D97-AF65-F5344CB8AC3E}">
        <p14:creationId xmlns:p14="http://schemas.microsoft.com/office/powerpoint/2010/main" val="32717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AA1A-6C15-49EA-A153-BE5987605117}"/>
              </a:ext>
            </a:extLst>
          </p:cNvPr>
          <p:cNvSpPr>
            <a:spLocks noGrp="1"/>
          </p:cNvSpPr>
          <p:nvPr>
            <p:ph type="title"/>
          </p:nvPr>
        </p:nvSpPr>
        <p:spPr/>
        <p:txBody>
          <a:bodyPr/>
          <a:lstStyle/>
          <a:p>
            <a:r>
              <a:rPr lang="en-US" dirty="0"/>
              <a:t>Find a Common Ground</a:t>
            </a:r>
          </a:p>
        </p:txBody>
      </p:sp>
      <p:sp>
        <p:nvSpPr>
          <p:cNvPr id="3" name="Content Placeholder 2">
            <a:extLst>
              <a:ext uri="{FF2B5EF4-FFF2-40B4-BE49-F238E27FC236}">
                <a16:creationId xmlns:a16="http://schemas.microsoft.com/office/drawing/2014/main" id="{00FF573A-3A7A-4FE7-BB83-7BEEB6289A60}"/>
              </a:ext>
            </a:extLst>
          </p:cNvPr>
          <p:cNvSpPr>
            <a:spLocks noGrp="1"/>
          </p:cNvSpPr>
          <p:nvPr>
            <p:ph idx="1"/>
          </p:nvPr>
        </p:nvSpPr>
        <p:spPr>
          <a:xfrm>
            <a:off x="838200" y="1825624"/>
            <a:ext cx="10515600" cy="4550123"/>
          </a:xfrm>
        </p:spPr>
        <p:txBody>
          <a:bodyPr>
            <a:normAutofit/>
          </a:bodyPr>
          <a:lstStyle/>
          <a:p>
            <a:r>
              <a:rPr lang="en-US" dirty="0"/>
              <a:t>How can finding common ground with others lead to doors being opened to share the gospel? </a:t>
            </a:r>
          </a:p>
          <a:p>
            <a:r>
              <a:rPr lang="en-US" dirty="0"/>
              <a:t>What are some areas of commonality between religious and nonreligious people today?</a:t>
            </a:r>
          </a:p>
          <a:p>
            <a:r>
              <a:rPr lang="en-US" dirty="0"/>
              <a:t>What right do Christians have to claim they know the Truth about God? </a:t>
            </a:r>
          </a:p>
          <a:p>
            <a:r>
              <a:rPr lang="en-US" dirty="0"/>
              <a:t>In what ways does God prepare us to tell others what God has done in our lives?</a:t>
            </a:r>
          </a:p>
        </p:txBody>
      </p:sp>
    </p:spTree>
    <p:extLst>
      <p:ext uri="{BB962C8B-B14F-4D97-AF65-F5344CB8AC3E}">
        <p14:creationId xmlns:p14="http://schemas.microsoft.com/office/powerpoint/2010/main" val="195513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2DB0-359B-4AEE-A3BE-5FCA8CB0F438}"/>
              </a:ext>
            </a:extLst>
          </p:cNvPr>
          <p:cNvSpPr>
            <a:spLocks noGrp="1"/>
          </p:cNvSpPr>
          <p:nvPr>
            <p:ph type="title"/>
          </p:nvPr>
        </p:nvSpPr>
        <p:spPr/>
        <p:txBody>
          <a:bodyPr/>
          <a:lstStyle/>
          <a:p>
            <a:pPr algn="l"/>
            <a:r>
              <a:rPr lang="en-US" dirty="0"/>
              <a:t>Listen for points in Paul’s sermon.</a:t>
            </a:r>
          </a:p>
        </p:txBody>
      </p:sp>
      <p:sp>
        <p:nvSpPr>
          <p:cNvPr id="3" name="Content Placeholder 2">
            <a:extLst>
              <a:ext uri="{FF2B5EF4-FFF2-40B4-BE49-F238E27FC236}">
                <a16:creationId xmlns:a16="http://schemas.microsoft.com/office/drawing/2014/main" id="{96EA4DCA-1CA9-4B65-A0E1-68D82715C634}"/>
              </a:ext>
            </a:extLst>
          </p:cNvPr>
          <p:cNvSpPr>
            <a:spLocks noGrp="1"/>
          </p:cNvSpPr>
          <p:nvPr>
            <p:ph idx="1"/>
          </p:nvPr>
        </p:nvSpPr>
        <p:spPr/>
        <p:txBody>
          <a:bodyPr/>
          <a:lstStyle/>
          <a:p>
            <a:pPr marL="0" indent="0" algn="ctr">
              <a:buNone/>
            </a:pPr>
            <a:r>
              <a:rPr lang="en-US" dirty="0"/>
              <a:t>Acts 17:30-31 (NIV)   In the past God overlooked such ignorance, but now he commands all people everywhere to repent. 31  For he has set a day when he will judge the world with justice by the man he has appointed. He has given proof of this to all men by raising him from the dead."</a:t>
            </a:r>
          </a:p>
        </p:txBody>
      </p:sp>
      <p:pic>
        <p:nvPicPr>
          <p:cNvPr id="4" name="Picture 3">
            <a:extLst>
              <a:ext uri="{FF2B5EF4-FFF2-40B4-BE49-F238E27FC236}">
                <a16:creationId xmlns:a16="http://schemas.microsoft.com/office/drawing/2014/main" id="{D9DE27E3-CC61-4D9D-8AB6-83E545CF7273}"/>
              </a:ext>
            </a:extLst>
          </p:cNvPr>
          <p:cNvPicPr>
            <a:picLocks noChangeAspect="1"/>
          </p:cNvPicPr>
          <p:nvPr/>
        </p:nvPicPr>
        <p:blipFill>
          <a:blip r:embed="rId2"/>
          <a:stretch>
            <a:fillRect/>
          </a:stretch>
        </p:blipFill>
        <p:spPr>
          <a:xfrm>
            <a:off x="4745854" y="5323802"/>
            <a:ext cx="2700291" cy="3507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448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278D-61D2-4E78-BECA-68B69AA577D9}"/>
              </a:ext>
            </a:extLst>
          </p:cNvPr>
          <p:cNvSpPr>
            <a:spLocks noGrp="1"/>
          </p:cNvSpPr>
          <p:nvPr>
            <p:ph type="title"/>
          </p:nvPr>
        </p:nvSpPr>
        <p:spPr/>
        <p:txBody>
          <a:bodyPr/>
          <a:lstStyle/>
          <a:p>
            <a:r>
              <a:rPr lang="en-US" dirty="0"/>
              <a:t>Help Others Understand the Truth</a:t>
            </a:r>
          </a:p>
        </p:txBody>
      </p:sp>
      <p:sp>
        <p:nvSpPr>
          <p:cNvPr id="3" name="Content Placeholder 2">
            <a:extLst>
              <a:ext uri="{FF2B5EF4-FFF2-40B4-BE49-F238E27FC236}">
                <a16:creationId xmlns:a16="http://schemas.microsoft.com/office/drawing/2014/main" id="{68EBDA40-F166-4AC5-89B8-15CEEDF6B04A}"/>
              </a:ext>
            </a:extLst>
          </p:cNvPr>
          <p:cNvSpPr>
            <a:spLocks noGrp="1"/>
          </p:cNvSpPr>
          <p:nvPr>
            <p:ph idx="1"/>
          </p:nvPr>
        </p:nvSpPr>
        <p:spPr>
          <a:xfrm>
            <a:off x="838200" y="1825625"/>
            <a:ext cx="10222282" cy="4351338"/>
          </a:xfrm>
        </p:spPr>
        <p:txBody>
          <a:bodyPr/>
          <a:lstStyle/>
          <a:p>
            <a:r>
              <a:rPr lang="en-US" dirty="0"/>
              <a:t>What facts about repentance do you find in verse 30?</a:t>
            </a:r>
          </a:p>
          <a:p>
            <a:r>
              <a:rPr lang="en-US" dirty="0"/>
              <a:t>Through whom will God’s righteous judgment be administered?</a:t>
            </a:r>
          </a:p>
          <a:p>
            <a:r>
              <a:rPr lang="en-US" dirty="0"/>
              <a:t>By what act did God prove Jesus was worthy to be God’s agent of judgment? </a:t>
            </a:r>
          </a:p>
        </p:txBody>
      </p:sp>
    </p:spTree>
    <p:extLst>
      <p:ext uri="{BB962C8B-B14F-4D97-AF65-F5344CB8AC3E}">
        <p14:creationId xmlns:p14="http://schemas.microsoft.com/office/powerpoint/2010/main" val="38370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4AAD-43AA-45F6-AC7D-F69531CC0391}"/>
              </a:ext>
            </a:extLst>
          </p:cNvPr>
          <p:cNvSpPr>
            <a:spLocks noGrp="1"/>
          </p:cNvSpPr>
          <p:nvPr>
            <p:ph type="title"/>
          </p:nvPr>
        </p:nvSpPr>
        <p:spPr/>
        <p:txBody>
          <a:bodyPr/>
          <a:lstStyle/>
          <a:p>
            <a:r>
              <a:rPr lang="en-US" dirty="0"/>
              <a:t>Help Others Understand the Truth</a:t>
            </a:r>
          </a:p>
        </p:txBody>
      </p:sp>
      <p:sp>
        <p:nvSpPr>
          <p:cNvPr id="3" name="Content Placeholder 2">
            <a:extLst>
              <a:ext uri="{FF2B5EF4-FFF2-40B4-BE49-F238E27FC236}">
                <a16:creationId xmlns:a16="http://schemas.microsoft.com/office/drawing/2014/main" id="{7EA6B490-6C47-4367-826F-ECFEF8587D56}"/>
              </a:ext>
            </a:extLst>
          </p:cNvPr>
          <p:cNvSpPr>
            <a:spLocks noGrp="1"/>
          </p:cNvSpPr>
          <p:nvPr>
            <p:ph idx="1"/>
          </p:nvPr>
        </p:nvSpPr>
        <p:spPr/>
        <p:txBody>
          <a:bodyPr/>
          <a:lstStyle/>
          <a:p>
            <a:r>
              <a:rPr lang="en-US" dirty="0"/>
              <a:t>What basic truths are essential when communicating the gospel?</a:t>
            </a:r>
          </a:p>
          <a:p>
            <a:r>
              <a:rPr lang="en-US" dirty="0"/>
              <a:t>Paul used Athenian culture and ideas to help them see Truth.  What are some ways this could happen in our culture?</a:t>
            </a:r>
          </a:p>
          <a:p>
            <a:endParaRPr lang="en-US" dirty="0"/>
          </a:p>
        </p:txBody>
      </p:sp>
    </p:spTree>
    <p:extLst>
      <p:ext uri="{BB962C8B-B14F-4D97-AF65-F5344CB8AC3E}">
        <p14:creationId xmlns:p14="http://schemas.microsoft.com/office/powerpoint/2010/main" val="32908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21-3D40-412D-BC94-82FCD138076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AC03DA-8698-4A51-B824-0CB79EA29A68}"/>
              </a:ext>
            </a:extLst>
          </p:cNvPr>
          <p:cNvSpPr>
            <a:spLocks noGrp="1"/>
          </p:cNvSpPr>
          <p:nvPr>
            <p:ph idx="1"/>
          </p:nvPr>
        </p:nvSpPr>
        <p:spPr>
          <a:xfrm>
            <a:off x="838200" y="2379945"/>
            <a:ext cx="10515600" cy="3797018"/>
          </a:xfrm>
        </p:spPr>
        <p:txBody>
          <a:bodyPr/>
          <a:lstStyle/>
          <a:p>
            <a:r>
              <a:rPr lang="en-US" dirty="0"/>
              <a:t>Open your heart. </a:t>
            </a:r>
          </a:p>
          <a:p>
            <a:pPr lvl="1"/>
            <a:r>
              <a:rPr lang="en-US" dirty="0"/>
              <a:t>Pray and ask God to make you aware of the opportunities around you to talk about your faith. </a:t>
            </a:r>
          </a:p>
          <a:p>
            <a:pPr lvl="1"/>
            <a:r>
              <a:rPr lang="en-US" dirty="0"/>
              <a:t>Pray for a willingness to share Christ with others.</a:t>
            </a:r>
          </a:p>
          <a:p>
            <a:endParaRPr lang="en-US" dirty="0"/>
          </a:p>
        </p:txBody>
      </p:sp>
    </p:spTree>
    <p:extLst>
      <p:ext uri="{BB962C8B-B14F-4D97-AF65-F5344CB8AC3E}">
        <p14:creationId xmlns:p14="http://schemas.microsoft.com/office/powerpoint/2010/main" val="190134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21-3D40-412D-BC94-82FCD138076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FAC03DA-8698-4A51-B824-0CB79EA29A68}"/>
              </a:ext>
            </a:extLst>
          </p:cNvPr>
          <p:cNvSpPr>
            <a:spLocks noGrp="1"/>
          </p:cNvSpPr>
          <p:nvPr>
            <p:ph idx="1"/>
          </p:nvPr>
        </p:nvSpPr>
        <p:spPr>
          <a:xfrm>
            <a:off x="838200" y="2066795"/>
            <a:ext cx="10515600" cy="4110168"/>
          </a:xfrm>
        </p:spPr>
        <p:txBody>
          <a:bodyPr/>
          <a:lstStyle/>
          <a:p>
            <a:r>
              <a:rPr lang="en-US" dirty="0"/>
              <a:t>Open your eyes. </a:t>
            </a:r>
          </a:p>
          <a:p>
            <a:pPr lvl="1"/>
            <a:r>
              <a:rPr lang="en-US" dirty="0"/>
              <a:t>Make a list of areas of interest you share with other people. </a:t>
            </a:r>
          </a:p>
          <a:p>
            <a:pPr lvl="1"/>
            <a:r>
              <a:rPr lang="en-US" dirty="0"/>
              <a:t>With the list, identify ways those areas of interest could be used to turn the conversation to the gospel.</a:t>
            </a:r>
          </a:p>
          <a:p>
            <a:endParaRPr lang="en-US" dirty="0"/>
          </a:p>
        </p:txBody>
      </p:sp>
    </p:spTree>
    <p:extLst>
      <p:ext uri="{BB962C8B-B14F-4D97-AF65-F5344CB8AC3E}">
        <p14:creationId xmlns:p14="http://schemas.microsoft.com/office/powerpoint/2010/main" val="10427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21-3D40-412D-BC94-82FCD138076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FAC03DA-8698-4A51-B824-0CB79EA29A68}"/>
              </a:ext>
            </a:extLst>
          </p:cNvPr>
          <p:cNvSpPr>
            <a:spLocks noGrp="1"/>
          </p:cNvSpPr>
          <p:nvPr>
            <p:ph idx="1"/>
          </p:nvPr>
        </p:nvSpPr>
        <p:spPr>
          <a:xfrm>
            <a:off x="838200" y="2054267"/>
            <a:ext cx="10515600" cy="4122695"/>
          </a:xfrm>
        </p:spPr>
        <p:txBody>
          <a:bodyPr/>
          <a:lstStyle/>
          <a:p>
            <a:r>
              <a:rPr lang="en-US" dirty="0"/>
              <a:t>Open your mouth. </a:t>
            </a:r>
          </a:p>
          <a:p>
            <a:pPr lvl="1"/>
            <a:r>
              <a:rPr lang="en-US" dirty="0"/>
              <a:t>Be diligent about maximizing your windows of opportunity to share Christ. </a:t>
            </a:r>
          </a:p>
          <a:p>
            <a:pPr lvl="1"/>
            <a:r>
              <a:rPr lang="en-US" dirty="0"/>
              <a:t>Be intentional in making natural bridges between you and another person to talk about the gospel.</a:t>
            </a:r>
          </a:p>
          <a:p>
            <a:endParaRPr lang="en-US" dirty="0"/>
          </a:p>
        </p:txBody>
      </p:sp>
    </p:spTree>
    <p:extLst>
      <p:ext uri="{BB962C8B-B14F-4D97-AF65-F5344CB8AC3E}">
        <p14:creationId xmlns:p14="http://schemas.microsoft.com/office/powerpoint/2010/main" val="2895498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A497-0BF8-4E02-997D-968A698E05D5}"/>
              </a:ext>
            </a:extLst>
          </p:cNvPr>
          <p:cNvSpPr>
            <a:spLocks noGrp="1"/>
          </p:cNvSpPr>
          <p:nvPr>
            <p:ph type="title"/>
          </p:nvPr>
        </p:nvSpPr>
        <p:spPr/>
        <p:txBody>
          <a:bodyPr/>
          <a:lstStyle/>
          <a:p>
            <a:r>
              <a:rPr lang="en-US" dirty="0"/>
              <a:t>Family Activities</a:t>
            </a:r>
          </a:p>
        </p:txBody>
      </p:sp>
      <p:pic>
        <p:nvPicPr>
          <p:cNvPr id="5" name="Picture 4" descr="Text&#10;&#10;Description automatically generated with medium confidence">
            <a:extLst>
              <a:ext uri="{FF2B5EF4-FFF2-40B4-BE49-F238E27FC236}">
                <a16:creationId xmlns:a16="http://schemas.microsoft.com/office/drawing/2014/main" id="{553DE392-D17B-42C9-A0B4-F706F548167E}"/>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461343" y="1954385"/>
            <a:ext cx="5771276" cy="2266885"/>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7" name="Picture 6" descr="Logo&#10;&#10;Description automatically generated">
            <a:extLst>
              <a:ext uri="{FF2B5EF4-FFF2-40B4-BE49-F238E27FC236}">
                <a16:creationId xmlns:a16="http://schemas.microsoft.com/office/drawing/2014/main" id="{1AAF691E-CECF-4A36-A91F-2BF04CDE3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66377" y="4221270"/>
            <a:ext cx="2013860" cy="1891141"/>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DCCB603C-4E6D-43D4-9A06-78D1E7FED441}"/>
              </a:ext>
            </a:extLst>
          </p:cNvPr>
          <p:cNvSpPr/>
          <p:nvPr/>
        </p:nvSpPr>
        <p:spPr>
          <a:xfrm>
            <a:off x="1603332" y="1690688"/>
            <a:ext cx="5098093" cy="1891141"/>
          </a:xfrm>
          <a:prstGeom prst="wedgeRoundRectCallout">
            <a:avLst>
              <a:gd name="adj1" fmla="val -23044"/>
              <a:gd name="adj2" fmla="val 744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Spiros the Spy has forwarded to us this secret message and the key.  We need your help to decode it and forward it to your evangelism committee.  If you need help or additional Family Activities, access the QR code given here. </a:t>
            </a:r>
          </a:p>
        </p:txBody>
      </p:sp>
      <p:pic>
        <p:nvPicPr>
          <p:cNvPr id="10" name="Picture 9" descr="Qr code&#10;&#10;Description automatically generated">
            <a:extLst>
              <a:ext uri="{FF2B5EF4-FFF2-40B4-BE49-F238E27FC236}">
                <a16:creationId xmlns:a16="http://schemas.microsoft.com/office/drawing/2014/main" id="{E1B94D8B-0252-4E87-91EA-A44C777C8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682" y="4111522"/>
            <a:ext cx="2110636" cy="2110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322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7C3AA3-CBD1-451F-BFCE-1B4D6EAE2563}"/>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ECEB9475-71A9-4DC4-A00B-B1414E563E24}"/>
              </a:ext>
            </a:extLst>
          </p:cNvPr>
          <p:cNvGrpSpPr/>
          <p:nvPr/>
        </p:nvGrpSpPr>
        <p:grpSpPr>
          <a:xfrm>
            <a:off x="2849598" y="1690688"/>
            <a:ext cx="6492803" cy="4161682"/>
            <a:chOff x="2849598" y="1690688"/>
            <a:chExt cx="6492803" cy="4161682"/>
          </a:xfrm>
        </p:grpSpPr>
        <p:pic>
          <p:nvPicPr>
            <p:cNvPr id="6" name="Picture 5" descr="A train on the railway tracks&#10;&#10;Description automatically generated">
              <a:extLst>
                <a:ext uri="{FF2B5EF4-FFF2-40B4-BE49-F238E27FC236}">
                  <a16:creationId xmlns:a16="http://schemas.microsoft.com/office/drawing/2014/main" id="{FCD9E437-5DD6-42FB-B154-514523E0C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95475"/>
              <a:ext cx="5715000" cy="306705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6EA9446E-D5FE-417C-A2BF-0B445636D8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21D80292-9339-4A68-B103-9408FAFB526D}"/>
              </a:ext>
            </a:extLst>
          </p:cNvPr>
          <p:cNvSpPr txBox="1"/>
          <p:nvPr/>
        </p:nvSpPr>
        <p:spPr>
          <a:xfrm>
            <a:off x="4650059" y="5954751"/>
            <a:ext cx="2910468"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88607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lstStyle/>
          <a:p>
            <a:r>
              <a:rPr lang="en-US" dirty="0"/>
              <a:t>Share the Message</a:t>
            </a:r>
          </a:p>
        </p:txBody>
      </p:sp>
      <p:sp>
        <p:nvSpPr>
          <p:cNvPr id="3" name="Subtitle 2"/>
          <p:cNvSpPr>
            <a:spLocks noGrp="1"/>
          </p:cNvSpPr>
          <p:nvPr>
            <p:ph type="subTitle" idx="1"/>
          </p:nvPr>
        </p:nvSpPr>
        <p:spPr/>
        <p:txBody>
          <a:bodyPr/>
          <a:lstStyle/>
          <a:p>
            <a:r>
              <a:rPr lang="en-US" dirty="0"/>
              <a:t>May 23</a:t>
            </a:r>
          </a:p>
        </p:txBody>
      </p:sp>
    </p:spTree>
    <p:extLst>
      <p:ext uri="{BB962C8B-B14F-4D97-AF65-F5344CB8AC3E}">
        <p14:creationId xmlns:p14="http://schemas.microsoft.com/office/powerpoint/2010/main" val="222097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05DBB3-7137-4531-A077-1D176AA0D645}"/>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A08AF69D-7162-41C9-A89F-46FF3E895615}"/>
              </a:ext>
            </a:extLst>
          </p:cNvPr>
          <p:cNvSpPr>
            <a:spLocks noGrp="1"/>
          </p:cNvSpPr>
          <p:nvPr>
            <p:ph idx="1"/>
          </p:nvPr>
        </p:nvSpPr>
        <p:spPr/>
        <p:txBody>
          <a:bodyPr/>
          <a:lstStyle/>
          <a:p>
            <a:r>
              <a:rPr lang="en-US" dirty="0"/>
              <a:t>What are some topics you are always ready to talk about?</a:t>
            </a:r>
          </a:p>
          <a:p>
            <a:r>
              <a:rPr lang="en-US" dirty="0">
                <a:solidFill>
                  <a:srgbClr val="C00000"/>
                </a:solidFill>
              </a:rPr>
              <a:t>Most people are ready to talk about something.</a:t>
            </a:r>
          </a:p>
          <a:p>
            <a:pPr lvl="1"/>
            <a:r>
              <a:rPr lang="en-US" dirty="0">
                <a:solidFill>
                  <a:srgbClr val="C00000"/>
                </a:solidFill>
              </a:rPr>
              <a:t>These conversations can often be opportunities to share Christ.</a:t>
            </a:r>
          </a:p>
          <a:p>
            <a:pPr lvl="1"/>
            <a:r>
              <a:rPr lang="en-US" dirty="0">
                <a:solidFill>
                  <a:srgbClr val="C00000"/>
                </a:solidFill>
              </a:rPr>
              <a:t>Today we look at how Paul did this when he visited Athens</a:t>
            </a:r>
          </a:p>
          <a:p>
            <a:endParaRPr lang="en-US" dirty="0">
              <a:solidFill>
                <a:srgbClr val="C00000"/>
              </a:solidFill>
            </a:endParaRPr>
          </a:p>
        </p:txBody>
      </p:sp>
      <p:grpSp>
        <p:nvGrpSpPr>
          <p:cNvPr id="11" name="Group 10">
            <a:extLst>
              <a:ext uri="{FF2B5EF4-FFF2-40B4-BE49-F238E27FC236}">
                <a16:creationId xmlns:a16="http://schemas.microsoft.com/office/drawing/2014/main" id="{E85A77E4-BA1B-40F4-B20A-113D0857C571}"/>
              </a:ext>
            </a:extLst>
          </p:cNvPr>
          <p:cNvGrpSpPr/>
          <p:nvPr/>
        </p:nvGrpSpPr>
        <p:grpSpPr>
          <a:xfrm>
            <a:off x="1320735" y="2845137"/>
            <a:ext cx="9434373" cy="3056443"/>
            <a:chOff x="1320735" y="2845137"/>
            <a:chExt cx="9434373" cy="3056443"/>
          </a:xfrm>
        </p:grpSpPr>
        <p:pic>
          <p:nvPicPr>
            <p:cNvPr id="6" name="Picture 5" descr="A baseball player swinging a bat&#10;&#10;Description automatically generated">
              <a:extLst>
                <a:ext uri="{FF2B5EF4-FFF2-40B4-BE49-F238E27FC236}">
                  <a16:creationId xmlns:a16="http://schemas.microsoft.com/office/drawing/2014/main" id="{D1293F78-7A18-425F-AC5B-049693C05C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20735" y="3076043"/>
              <a:ext cx="2504131" cy="282553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5DEBFA5-0768-48DE-8C31-37C3135D9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089" y="3429000"/>
              <a:ext cx="3074019" cy="2274774"/>
            </a:xfrm>
            <a:prstGeom prst="rect">
              <a:avLst/>
            </a:prstGeom>
            <a:ln>
              <a:noFill/>
            </a:ln>
            <a:effectLst>
              <a:outerShdw blurRad="292100" dist="139700" dir="2700000" algn="tl" rotWithShape="0">
                <a:srgbClr val="333333">
                  <a:alpha val="65000"/>
                </a:srgbClr>
              </a:outerShdw>
            </a:effectLst>
          </p:spPr>
        </p:pic>
        <p:pic>
          <p:nvPicPr>
            <p:cNvPr id="10" name="Picture 9" descr="Icon&#10;&#10;Description automatically generated">
              <a:extLst>
                <a:ext uri="{FF2B5EF4-FFF2-40B4-BE49-F238E27FC236}">
                  <a16:creationId xmlns:a16="http://schemas.microsoft.com/office/drawing/2014/main" id="{5C65F649-0763-4BFF-9DC9-E7ED48D30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882" y="2845137"/>
              <a:ext cx="1925886" cy="278106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0236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16B6-84D4-466E-A433-95C011A908E6}"/>
              </a:ext>
            </a:extLst>
          </p:cNvPr>
          <p:cNvSpPr>
            <a:spLocks noGrp="1"/>
          </p:cNvSpPr>
          <p:nvPr>
            <p:ph type="title"/>
          </p:nvPr>
        </p:nvSpPr>
        <p:spPr/>
        <p:txBody>
          <a:bodyPr/>
          <a:lstStyle/>
          <a:p>
            <a:pPr algn="l"/>
            <a:r>
              <a:rPr lang="en-US" dirty="0"/>
              <a:t>Listen for </a:t>
            </a:r>
            <a:r>
              <a:rPr lang="en-US" i="1" dirty="0"/>
              <a:t>where</a:t>
            </a:r>
            <a:r>
              <a:rPr lang="en-US" dirty="0"/>
              <a:t> Paul speaks.</a:t>
            </a:r>
          </a:p>
        </p:txBody>
      </p:sp>
      <p:sp>
        <p:nvSpPr>
          <p:cNvPr id="3" name="Content Placeholder 2">
            <a:extLst>
              <a:ext uri="{FF2B5EF4-FFF2-40B4-BE49-F238E27FC236}">
                <a16:creationId xmlns:a16="http://schemas.microsoft.com/office/drawing/2014/main" id="{3ECDC285-0862-47C5-9AFE-FF83718A6CF5}"/>
              </a:ext>
            </a:extLst>
          </p:cNvPr>
          <p:cNvSpPr>
            <a:spLocks noGrp="1"/>
          </p:cNvSpPr>
          <p:nvPr>
            <p:ph idx="1"/>
          </p:nvPr>
        </p:nvSpPr>
        <p:spPr/>
        <p:txBody>
          <a:bodyPr/>
          <a:lstStyle/>
          <a:p>
            <a:pPr marL="0" indent="0" algn="ctr">
              <a:buNone/>
            </a:pPr>
            <a:r>
              <a:rPr lang="en-US" dirty="0"/>
              <a:t>Acts 17:16-18 (NIV)   While Paul was waiting for them in Athens, he was greatly distressed to see that the city was full of idols.  17  So he reasoned in the synagogue with the Jews and the God-fearing Greeks, as well as in the marketplace day by day with those who happened to be there. </a:t>
            </a:r>
          </a:p>
        </p:txBody>
      </p:sp>
    </p:spTree>
    <p:extLst>
      <p:ext uri="{BB962C8B-B14F-4D97-AF65-F5344CB8AC3E}">
        <p14:creationId xmlns:p14="http://schemas.microsoft.com/office/powerpoint/2010/main" val="28507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16B6-84D4-466E-A433-95C011A908E6}"/>
              </a:ext>
            </a:extLst>
          </p:cNvPr>
          <p:cNvSpPr>
            <a:spLocks noGrp="1"/>
          </p:cNvSpPr>
          <p:nvPr>
            <p:ph type="title"/>
          </p:nvPr>
        </p:nvSpPr>
        <p:spPr/>
        <p:txBody>
          <a:bodyPr/>
          <a:lstStyle/>
          <a:p>
            <a:pPr algn="l"/>
            <a:r>
              <a:rPr lang="en-US" dirty="0"/>
              <a:t>Listen for </a:t>
            </a:r>
            <a:r>
              <a:rPr lang="en-US" i="1" dirty="0"/>
              <a:t>where</a:t>
            </a:r>
            <a:r>
              <a:rPr lang="en-US" dirty="0"/>
              <a:t> Paul speaks.</a:t>
            </a:r>
          </a:p>
        </p:txBody>
      </p:sp>
      <p:sp>
        <p:nvSpPr>
          <p:cNvPr id="3" name="Content Placeholder 2">
            <a:extLst>
              <a:ext uri="{FF2B5EF4-FFF2-40B4-BE49-F238E27FC236}">
                <a16:creationId xmlns:a16="http://schemas.microsoft.com/office/drawing/2014/main" id="{3ECDC285-0862-47C5-9AFE-FF83718A6CF5}"/>
              </a:ext>
            </a:extLst>
          </p:cNvPr>
          <p:cNvSpPr>
            <a:spLocks noGrp="1"/>
          </p:cNvSpPr>
          <p:nvPr>
            <p:ph idx="1"/>
          </p:nvPr>
        </p:nvSpPr>
        <p:spPr/>
        <p:txBody>
          <a:bodyPr/>
          <a:lstStyle/>
          <a:p>
            <a:pPr marL="0" indent="0" algn="ctr">
              <a:buNone/>
            </a:pPr>
            <a:r>
              <a:rPr lang="en-US" dirty="0"/>
              <a:t>A group of Epicurean and Stoic philosophers began to dispute with him. Some of them asked, "What is this babbler trying to say?" Others remarked, "He seems to be advocating foreign gods." They said this because Paul was preaching the good news about Jesus and the resurrection. </a:t>
            </a:r>
          </a:p>
        </p:txBody>
      </p:sp>
      <p:pic>
        <p:nvPicPr>
          <p:cNvPr id="5" name="Picture 4">
            <a:extLst>
              <a:ext uri="{FF2B5EF4-FFF2-40B4-BE49-F238E27FC236}">
                <a16:creationId xmlns:a16="http://schemas.microsoft.com/office/drawing/2014/main" id="{38515D94-BCCB-46A3-BED4-2B6B5CCFCD0E}"/>
              </a:ext>
            </a:extLst>
          </p:cNvPr>
          <p:cNvPicPr>
            <a:picLocks noChangeAspect="1"/>
          </p:cNvPicPr>
          <p:nvPr/>
        </p:nvPicPr>
        <p:blipFill>
          <a:blip r:embed="rId2"/>
          <a:stretch>
            <a:fillRect/>
          </a:stretch>
        </p:blipFill>
        <p:spPr>
          <a:xfrm>
            <a:off x="4745854" y="5311035"/>
            <a:ext cx="2700291" cy="3507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796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70D0-C7E9-4BC0-A2F6-A227603F4D1D}"/>
              </a:ext>
            </a:extLst>
          </p:cNvPr>
          <p:cNvSpPr>
            <a:spLocks noGrp="1"/>
          </p:cNvSpPr>
          <p:nvPr>
            <p:ph type="title"/>
          </p:nvPr>
        </p:nvSpPr>
        <p:spPr/>
        <p:txBody>
          <a:bodyPr/>
          <a:lstStyle/>
          <a:p>
            <a:r>
              <a:rPr lang="en-US" dirty="0"/>
              <a:t>Be Sensitive to Opportunities</a:t>
            </a:r>
          </a:p>
        </p:txBody>
      </p:sp>
      <p:sp>
        <p:nvSpPr>
          <p:cNvPr id="3" name="Content Placeholder 2">
            <a:extLst>
              <a:ext uri="{FF2B5EF4-FFF2-40B4-BE49-F238E27FC236}">
                <a16:creationId xmlns:a16="http://schemas.microsoft.com/office/drawing/2014/main" id="{B7CFD7F1-866C-4ED7-AE51-8402E6108771}"/>
              </a:ext>
            </a:extLst>
          </p:cNvPr>
          <p:cNvSpPr>
            <a:spLocks noGrp="1"/>
          </p:cNvSpPr>
          <p:nvPr>
            <p:ph idx="1"/>
          </p:nvPr>
        </p:nvSpPr>
        <p:spPr/>
        <p:txBody>
          <a:bodyPr/>
          <a:lstStyle/>
          <a:p>
            <a:r>
              <a:rPr lang="en-US" dirty="0"/>
              <a:t>What was it that distressed Paul? Why?</a:t>
            </a:r>
          </a:p>
          <a:p>
            <a:r>
              <a:rPr lang="en-US" dirty="0"/>
              <a:t>Why then did Paul go first to the Jewish synagogues?</a:t>
            </a:r>
          </a:p>
          <a:p>
            <a:r>
              <a:rPr lang="en-US" dirty="0"/>
              <a:t>Why do you think he also went to the marketplace?</a:t>
            </a:r>
          </a:p>
          <a:p>
            <a:endParaRPr lang="en-US" dirty="0"/>
          </a:p>
        </p:txBody>
      </p:sp>
    </p:spTree>
    <p:extLst>
      <p:ext uri="{BB962C8B-B14F-4D97-AF65-F5344CB8AC3E}">
        <p14:creationId xmlns:p14="http://schemas.microsoft.com/office/powerpoint/2010/main" val="20176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02C7-ED61-4B3A-BA4E-C7198AED0757}"/>
              </a:ext>
            </a:extLst>
          </p:cNvPr>
          <p:cNvSpPr>
            <a:spLocks noGrp="1"/>
          </p:cNvSpPr>
          <p:nvPr>
            <p:ph type="title"/>
          </p:nvPr>
        </p:nvSpPr>
        <p:spPr/>
        <p:txBody>
          <a:bodyPr/>
          <a:lstStyle/>
          <a:p>
            <a:r>
              <a:rPr lang="en-US" dirty="0"/>
              <a:t>Be Sensitive to Opportunities</a:t>
            </a:r>
          </a:p>
        </p:txBody>
      </p:sp>
      <p:sp>
        <p:nvSpPr>
          <p:cNvPr id="3" name="Content Placeholder 2">
            <a:extLst>
              <a:ext uri="{FF2B5EF4-FFF2-40B4-BE49-F238E27FC236}">
                <a16:creationId xmlns:a16="http://schemas.microsoft.com/office/drawing/2014/main" id="{04286344-78DD-43C8-871A-CA067E663EEE}"/>
              </a:ext>
            </a:extLst>
          </p:cNvPr>
          <p:cNvSpPr>
            <a:spLocks noGrp="1"/>
          </p:cNvSpPr>
          <p:nvPr>
            <p:ph idx="1"/>
          </p:nvPr>
        </p:nvSpPr>
        <p:spPr/>
        <p:txBody>
          <a:bodyPr/>
          <a:lstStyle/>
          <a:p>
            <a:r>
              <a:rPr lang="en-US" dirty="0">
                <a:solidFill>
                  <a:srgbClr val="C00000"/>
                </a:solidFill>
              </a:rPr>
              <a:t>Note the background of the two philosophical groups Paul interacted with …</a:t>
            </a:r>
          </a:p>
          <a:p>
            <a:pPr lvl="1"/>
            <a:r>
              <a:rPr lang="en-US" dirty="0">
                <a:solidFill>
                  <a:srgbClr val="C00000"/>
                </a:solidFill>
              </a:rPr>
              <a:t>Epicureans – pursuit of pleasure and materialism</a:t>
            </a:r>
          </a:p>
          <a:p>
            <a:pPr lvl="1"/>
            <a:r>
              <a:rPr lang="en-US" dirty="0">
                <a:solidFill>
                  <a:srgbClr val="C00000"/>
                </a:solidFill>
              </a:rPr>
              <a:t>Stoics – pursue human reason and self-sufficiency</a:t>
            </a:r>
          </a:p>
          <a:p>
            <a:r>
              <a:rPr lang="en-US" dirty="0"/>
              <a:t>What are examples of how these philosophies are present in today’s culture?</a:t>
            </a:r>
            <a:endParaRPr lang="en-US" dirty="0">
              <a:solidFill>
                <a:srgbClr val="C00000"/>
              </a:solidFill>
            </a:endParaRPr>
          </a:p>
          <a:p>
            <a:r>
              <a:rPr lang="en-US" dirty="0"/>
              <a:t>How are these worldviews in opposition to biblical values and the Gospel message?</a:t>
            </a:r>
          </a:p>
          <a:p>
            <a:endParaRPr lang="en-US" dirty="0"/>
          </a:p>
        </p:txBody>
      </p:sp>
    </p:spTree>
    <p:extLst>
      <p:ext uri="{BB962C8B-B14F-4D97-AF65-F5344CB8AC3E}">
        <p14:creationId xmlns:p14="http://schemas.microsoft.com/office/powerpoint/2010/main" val="355049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4DA93-359F-4931-8C39-7FE4B3C37648}"/>
              </a:ext>
            </a:extLst>
          </p:cNvPr>
          <p:cNvSpPr>
            <a:spLocks noGrp="1"/>
          </p:cNvSpPr>
          <p:nvPr>
            <p:ph type="title"/>
          </p:nvPr>
        </p:nvSpPr>
        <p:spPr/>
        <p:txBody>
          <a:bodyPr/>
          <a:lstStyle/>
          <a:p>
            <a:r>
              <a:rPr lang="en-US" dirty="0"/>
              <a:t>Be Sensitive to Opportunities</a:t>
            </a:r>
          </a:p>
        </p:txBody>
      </p:sp>
      <p:sp>
        <p:nvSpPr>
          <p:cNvPr id="3" name="Content Placeholder 2">
            <a:extLst>
              <a:ext uri="{FF2B5EF4-FFF2-40B4-BE49-F238E27FC236}">
                <a16:creationId xmlns:a16="http://schemas.microsoft.com/office/drawing/2014/main" id="{D54E91D2-EEC2-46A9-937A-A97584E25D26}"/>
              </a:ext>
            </a:extLst>
          </p:cNvPr>
          <p:cNvSpPr>
            <a:spLocks noGrp="1"/>
          </p:cNvSpPr>
          <p:nvPr>
            <p:ph idx="1"/>
          </p:nvPr>
        </p:nvSpPr>
        <p:spPr/>
        <p:txBody>
          <a:bodyPr/>
          <a:lstStyle/>
          <a:p>
            <a:r>
              <a:rPr lang="en-US" dirty="0"/>
              <a:t>Paul was not bashful about contacting people with the Good News … Why?</a:t>
            </a:r>
          </a:p>
          <a:p>
            <a:r>
              <a:rPr lang="en-US" dirty="0"/>
              <a:t>What are some reasons Christians might give for being unwilling to initiate contacts with lost people to tell them about Jesus?</a:t>
            </a:r>
          </a:p>
          <a:p>
            <a:pPr marL="0" indent="0">
              <a:buNone/>
            </a:pPr>
            <a:endParaRPr lang="en-US" dirty="0"/>
          </a:p>
          <a:p>
            <a:pPr marL="0" indent="0">
              <a:buNone/>
            </a:pPr>
            <a:r>
              <a:rPr lang="en-US" dirty="0">
                <a:solidFill>
                  <a:srgbClr val="C00000"/>
                </a:solidFill>
                <a:sym typeface="Wingdings" panose="05000000000000000000" pitchFamily="2" charset="2"/>
              </a:rPr>
              <a:t></a:t>
            </a:r>
            <a:r>
              <a:rPr lang="en-US" dirty="0">
                <a:solidFill>
                  <a:srgbClr val="C00000"/>
                </a:solidFill>
              </a:rPr>
              <a:t> Paul would have rejected all those reasons</a:t>
            </a:r>
          </a:p>
        </p:txBody>
      </p:sp>
    </p:spTree>
    <p:extLst>
      <p:ext uri="{BB962C8B-B14F-4D97-AF65-F5344CB8AC3E}">
        <p14:creationId xmlns:p14="http://schemas.microsoft.com/office/powerpoint/2010/main" val="4583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E3E76-46E9-4291-BCBB-2FDEDEF67F08}"/>
              </a:ext>
            </a:extLst>
          </p:cNvPr>
          <p:cNvSpPr>
            <a:spLocks noGrp="1"/>
          </p:cNvSpPr>
          <p:nvPr>
            <p:ph type="title"/>
          </p:nvPr>
        </p:nvSpPr>
        <p:spPr/>
        <p:txBody>
          <a:bodyPr/>
          <a:lstStyle/>
          <a:p>
            <a:pPr algn="l"/>
            <a:r>
              <a:rPr lang="en-US" dirty="0"/>
              <a:t>Listen for Paul’s approach for witnessing.</a:t>
            </a:r>
          </a:p>
        </p:txBody>
      </p:sp>
      <p:sp>
        <p:nvSpPr>
          <p:cNvPr id="3" name="Content Placeholder 2">
            <a:extLst>
              <a:ext uri="{FF2B5EF4-FFF2-40B4-BE49-F238E27FC236}">
                <a16:creationId xmlns:a16="http://schemas.microsoft.com/office/drawing/2014/main" id="{4AB0DB20-4943-44B3-B419-D7D2AE6EA4B8}"/>
              </a:ext>
            </a:extLst>
          </p:cNvPr>
          <p:cNvSpPr>
            <a:spLocks noGrp="1"/>
          </p:cNvSpPr>
          <p:nvPr>
            <p:ph idx="1"/>
          </p:nvPr>
        </p:nvSpPr>
        <p:spPr>
          <a:xfrm>
            <a:off x="1433708" y="1788047"/>
            <a:ext cx="9324584" cy="4351338"/>
          </a:xfrm>
        </p:spPr>
        <p:txBody>
          <a:bodyPr/>
          <a:lstStyle/>
          <a:p>
            <a:pPr marL="0" indent="0" algn="ctr">
              <a:buNone/>
            </a:pPr>
            <a:r>
              <a:rPr lang="en-US" dirty="0"/>
              <a:t>Acts 17:22-23 (NIV)  Paul then stood up in the meeting of the Areopagus and said: "Men of Athens! I see that in every way you are very religious. 23  For as I walked around and looked carefully at your objects of worship, I even found an </a:t>
            </a:r>
          </a:p>
        </p:txBody>
      </p:sp>
    </p:spTree>
    <p:extLst>
      <p:ext uri="{BB962C8B-B14F-4D97-AF65-F5344CB8AC3E}">
        <p14:creationId xmlns:p14="http://schemas.microsoft.com/office/powerpoint/2010/main" val="22104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107</TotalTime>
  <Words>842</Words>
  <Application>Microsoft Office PowerPoint</Application>
  <PresentationFormat>Widescreen</PresentationFormat>
  <Paragraphs>66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Share the Message</vt:lpstr>
      <vt:lpstr>Video Introduction</vt:lpstr>
      <vt:lpstr>Admit it, now …</vt:lpstr>
      <vt:lpstr>Listen for where Paul speaks.</vt:lpstr>
      <vt:lpstr>Listen for where Paul speaks.</vt:lpstr>
      <vt:lpstr>Be Sensitive to Opportunities</vt:lpstr>
      <vt:lpstr>Be Sensitive to Opportunities</vt:lpstr>
      <vt:lpstr>Be Sensitive to Opportunities</vt:lpstr>
      <vt:lpstr>Listen for Paul’s approach for witnessing.</vt:lpstr>
      <vt:lpstr>Listen for Paul’s approach for witnessing.</vt:lpstr>
      <vt:lpstr>Find a Common Ground</vt:lpstr>
      <vt:lpstr>Find a Common Ground</vt:lpstr>
      <vt:lpstr>Listen for points in Paul’s sermon.</vt:lpstr>
      <vt:lpstr>Help Others Understand the Truth</vt:lpstr>
      <vt:lpstr>Help Others Understand the Truth</vt:lpstr>
      <vt:lpstr>Application</vt:lpstr>
      <vt:lpstr>Application</vt:lpstr>
      <vt:lpstr>Application</vt:lpstr>
      <vt:lpstr>Family Activities</vt:lpstr>
      <vt:lpstr>Share the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 the Message</dc:title>
  <dc:creator>Armstrong, Stephen (General Math and Science)</dc:creator>
  <cp:lastModifiedBy>Armstrong, Stephen (General Math and Science)</cp:lastModifiedBy>
  <cp:revision>7</cp:revision>
  <dcterms:created xsi:type="dcterms:W3CDTF">2021-05-06T12:52:20Z</dcterms:created>
  <dcterms:modified xsi:type="dcterms:W3CDTF">2021-05-06T14:40:53Z</dcterms:modified>
</cp:coreProperties>
</file>