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BCE3"/>
    <a:srgbClr val="6DA6D9"/>
    <a:srgbClr val="C5D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rgbClr val="C5DBF1">
                  <a:alpha val="86667"/>
                </a:srgbClr>
              </a:gs>
              <a:gs pos="64000">
                <a:srgbClr val="91BCE3">
                  <a:alpha val="94902"/>
                </a:srgb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atch.liberty.edu/media/1_vnnivsxk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s://tinyurl.com/y3chadje" TargetMode="Externa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63341"/>
          </a:xfrm>
        </p:spPr>
        <p:txBody>
          <a:bodyPr/>
          <a:lstStyle/>
          <a:p>
            <a:r>
              <a:rPr lang="en-US" dirty="0"/>
              <a:t>Shaking Off Fear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5112"/>
            <a:ext cx="9144000" cy="1172687"/>
          </a:xfrm>
        </p:spPr>
        <p:txBody>
          <a:bodyPr/>
          <a:lstStyle/>
          <a:p>
            <a:r>
              <a:rPr lang="en-US" dirty="0"/>
              <a:t>December 13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7228-2A55-437A-914D-71DD8E89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God’s protection.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FAE6F-061A-4AAA-B2F5-EB3327CE1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950" y="1812925"/>
            <a:ext cx="96901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guard you in all your ways;  12  they will lift you up in their hands, so that you will not strike your foot against a stone.  13  You will tread upon the lion and the cobra; you will trample the great lion and the serpent.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59EA0-18D8-4E9F-8FB3-FED8BB1FE4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8923" y="5041900"/>
            <a:ext cx="2569354" cy="349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8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9F03-1B62-428D-9171-6DC01406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God’s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EC0B1-66A2-40A7-9331-AFB32B74F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decision had the godly made that is affirmed by the psalmist?</a:t>
            </a:r>
          </a:p>
          <a:p>
            <a:r>
              <a:rPr lang="en-US" dirty="0"/>
              <a:t>What promise was extended to the godly? </a:t>
            </a:r>
          </a:p>
          <a:p>
            <a:r>
              <a:rPr lang="en-US" dirty="0"/>
              <a:t>What does it mean to make God our “dwelling place”?</a:t>
            </a:r>
          </a:p>
        </p:txBody>
      </p:sp>
    </p:spTree>
    <p:extLst>
      <p:ext uri="{BB962C8B-B14F-4D97-AF65-F5344CB8AC3E}">
        <p14:creationId xmlns:p14="http://schemas.microsoft.com/office/powerpoint/2010/main" val="196990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0C9DE-77AC-416B-A58C-C6DE6E27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God’s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B9020-6A48-4893-85EF-F93F1BC33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the verses Satan misused in the New Testament?   </a:t>
            </a:r>
            <a:r>
              <a:rPr lang="en-US" sz="3200" i="1" dirty="0"/>
              <a:t>[11]  For he will command his angels concerning you to guard you in all your ways;  [12]  they will lift you up in their hands, so that you will not strike your foot against a stone</a:t>
            </a:r>
            <a:r>
              <a:rPr lang="en-US" dirty="0"/>
              <a:t>.</a:t>
            </a:r>
          </a:p>
          <a:p>
            <a:r>
              <a:rPr lang="en-US" dirty="0"/>
              <a:t>What are some ways to describe the difference between faith and presumption (which is what Satan was proposing)?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DFC7E12-D67C-4AC9-8428-AAF476029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381634"/>
              </p:ext>
            </p:extLst>
          </p:nvPr>
        </p:nvGraphicFramePr>
        <p:xfrm>
          <a:off x="1320800" y="2307166"/>
          <a:ext cx="97917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850">
                  <a:extLst>
                    <a:ext uri="{9D8B030D-6E8A-4147-A177-3AD203B41FA5}">
                      <a16:colId xmlns:a16="http://schemas.microsoft.com/office/drawing/2014/main" val="1584000875"/>
                    </a:ext>
                  </a:extLst>
                </a:gridCol>
                <a:gridCol w="4895850">
                  <a:extLst>
                    <a:ext uri="{9D8B030D-6E8A-4147-A177-3AD203B41FA5}">
                      <a16:colId xmlns:a16="http://schemas.microsoft.com/office/drawing/2014/main" val="602724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Presumption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084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36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6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ADA0D-C6C5-4DF7-BC7D-E1B026F7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God’s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F575E-32AD-441C-AC46-4CC70203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God cares about us when we experience dangerous and difficult times?</a:t>
            </a:r>
          </a:p>
        </p:txBody>
      </p:sp>
    </p:spTree>
    <p:extLst>
      <p:ext uri="{BB962C8B-B14F-4D97-AF65-F5344CB8AC3E}">
        <p14:creationId xmlns:p14="http://schemas.microsoft.com/office/powerpoint/2010/main" val="120874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07CD-D67B-47CF-B0F6-64ACB81D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God’s response to those who trust in Him.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594BE-4B1D-425B-9377-A2B187ECC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57" y="1841325"/>
            <a:ext cx="9950885" cy="427300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Psalm 91:14-16 (NIV)   "Because he loves me," says the LORD, "I will rescue him; I will protect him, for he acknowledges my name.  15  He will call upon me, and I will answer him; I will be with him in trouble, I will deliver him and honor him.  16  With long life will I satisfy him and show him my salvation."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B9492-F3E4-4E20-95AB-E0E2D6B5EB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1345" y="5765099"/>
            <a:ext cx="2569354" cy="349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38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D319-11FB-4DFA-AE66-E14A8B34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with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E006-6E58-40A4-9FCB-5EE155D60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the human actions God attributes to a human?</a:t>
            </a:r>
          </a:p>
          <a:p>
            <a:r>
              <a:rPr lang="en-US" dirty="0"/>
              <a:t>List the responses of God to these expressions of faith and trust.</a:t>
            </a:r>
          </a:p>
          <a:p>
            <a:r>
              <a:rPr lang="en-US" dirty="0"/>
              <a:t>What are some ways in which God has ministered to you in one of these ways recently?</a:t>
            </a:r>
          </a:p>
        </p:txBody>
      </p:sp>
    </p:spTree>
    <p:extLst>
      <p:ext uri="{BB962C8B-B14F-4D97-AF65-F5344CB8AC3E}">
        <p14:creationId xmlns:p14="http://schemas.microsoft.com/office/powerpoint/2010/main" val="297182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8784-5B41-4288-B57F-6652F14A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with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4284C-6ABF-44D1-8B13-50C442F7F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ways we can call out to God when we feel afraid? </a:t>
            </a:r>
          </a:p>
          <a:p>
            <a:endParaRPr lang="en-US" dirty="0"/>
          </a:p>
          <a:p>
            <a:r>
              <a:rPr lang="en-US" dirty="0"/>
              <a:t>Today …</a:t>
            </a:r>
          </a:p>
          <a:p>
            <a:pPr lvl="1"/>
            <a:r>
              <a:rPr lang="en-US" dirty="0"/>
              <a:t>Be encouraged for your own needs by the reality of God at work in one another's lives</a:t>
            </a:r>
          </a:p>
          <a:p>
            <a:pPr lvl="1"/>
            <a:r>
              <a:rPr lang="en-US" dirty="0"/>
              <a:t>Support one another in prayer for all these kinds of needs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5ABD-DF55-4416-93AF-E8BD0028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CA056-2329-486A-937D-DB88B616F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997"/>
            <a:ext cx="10515600" cy="3771966"/>
          </a:xfrm>
        </p:spPr>
        <p:txBody>
          <a:bodyPr/>
          <a:lstStyle/>
          <a:p>
            <a:r>
              <a:rPr lang="en-US" dirty="0"/>
              <a:t>Make a list. </a:t>
            </a:r>
          </a:p>
          <a:p>
            <a:pPr lvl="1"/>
            <a:r>
              <a:rPr lang="en-US" dirty="0"/>
              <a:t>Make a list of things that tend to cause you fear. </a:t>
            </a:r>
          </a:p>
          <a:p>
            <a:pPr lvl="1"/>
            <a:r>
              <a:rPr lang="en-US" dirty="0"/>
              <a:t>Beside each of those fears, make a note of why trusting God will help you to overcome that fear.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9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5ABD-DF55-4416-93AF-E8BD0028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CA056-2329-486A-937D-DB88B616F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689"/>
            <a:ext cx="10515600" cy="4160273"/>
          </a:xfrm>
        </p:spPr>
        <p:txBody>
          <a:bodyPr/>
          <a:lstStyle/>
          <a:p>
            <a:r>
              <a:rPr lang="en-US" dirty="0"/>
              <a:t>Get counsel. </a:t>
            </a:r>
          </a:p>
          <a:p>
            <a:pPr lvl="1"/>
            <a:r>
              <a:rPr lang="en-US" dirty="0"/>
              <a:t>If you deal with a long-term deep-seated fear or phobia, talk to your pastor or a trusted counselor. </a:t>
            </a:r>
          </a:p>
          <a:p>
            <a:pPr lvl="1"/>
            <a:r>
              <a:rPr lang="en-US" dirty="0"/>
              <a:t>Talking to a counselor can help get to the root of such fears and help you get to the place where you can trust God.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76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5ABD-DF55-4416-93AF-E8BD0028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CA056-2329-486A-937D-DB88B616F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Support. </a:t>
            </a:r>
          </a:p>
          <a:p>
            <a:pPr lvl="1"/>
            <a:r>
              <a:rPr lang="en-US" dirty="0"/>
              <a:t>Walk alongside someone who might be prone to fear. </a:t>
            </a:r>
          </a:p>
          <a:p>
            <a:pPr lvl="1"/>
            <a:r>
              <a:rPr lang="en-US" dirty="0"/>
              <a:t>Be an example and model of 2 Timothy 1:7: “For the Spirit God gave us does not make us timid, but gives us power, love and self-discipline.” </a:t>
            </a:r>
          </a:p>
        </p:txBody>
      </p:sp>
    </p:spTree>
    <p:extLst>
      <p:ext uri="{BB962C8B-B14F-4D97-AF65-F5344CB8AC3E}">
        <p14:creationId xmlns:p14="http://schemas.microsoft.com/office/powerpoint/2010/main" val="398407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365DA6-5F72-4DBB-A93C-6B65318D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pic>
        <p:nvPicPr>
          <p:cNvPr id="6" name="Picture 5" descr="A close up of a scree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D9BB9CE-FEC1-4726-AE9B-9353C5C03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68" y="1151181"/>
            <a:ext cx="7090263" cy="48406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138C70-479F-4364-A688-25436119039A}"/>
              </a:ext>
            </a:extLst>
          </p:cNvPr>
          <p:cNvSpPr txBox="1"/>
          <p:nvPr/>
        </p:nvSpPr>
        <p:spPr>
          <a:xfrm>
            <a:off x="4310743" y="5771408"/>
            <a:ext cx="3111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View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9682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1E682804-B18B-4972-BE7D-2D6B06E4D951}"/>
              </a:ext>
            </a:extLst>
          </p:cNvPr>
          <p:cNvSpPr/>
          <p:nvPr/>
        </p:nvSpPr>
        <p:spPr>
          <a:xfrm>
            <a:off x="885316" y="5333346"/>
            <a:ext cx="3202488" cy="488515"/>
          </a:xfrm>
          <a:prstGeom prst="ellipse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70EA17-BB47-4697-A847-D1366351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D40F0AE8-F655-454D-9253-8CFD9A0E1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804" y="3548681"/>
            <a:ext cx="3823629" cy="163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2A2BDD-6096-4F22-AF03-87823438D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69" b="91045" l="9884" r="89826">
                        <a14:foregroundMark x1="47384" y1="38246" x2="47384" y2="38246"/>
                        <a14:foregroundMark x1="63372" y1="33955" x2="63372" y2="33955"/>
                        <a14:foregroundMark x1="59012" y1="34515" x2="61628" y2="34328"/>
                        <a14:foregroundMark x1="38663" y1="91045" x2="38663" y2="91045"/>
                        <a14:foregroundMark x1="40988" y1="88993" x2="40988" y2="88993"/>
                        <a14:foregroundMark x1="56977" y1="8769" x2="56977" y2="8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1567" y="2480908"/>
            <a:ext cx="2193415" cy="3417647"/>
          </a:xfrm>
          <a:prstGeom prst="rect">
            <a:avLst/>
          </a:prstGeom>
          <a:effectLst>
            <a:outerShdw blurRad="101600" dist="63500" dir="215400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574516E-7759-44BE-977E-F11A4E0C9B8B}"/>
              </a:ext>
            </a:extLst>
          </p:cNvPr>
          <p:cNvSpPr/>
          <p:nvPr/>
        </p:nvSpPr>
        <p:spPr>
          <a:xfrm>
            <a:off x="3706368" y="1930975"/>
            <a:ext cx="6217920" cy="1325563"/>
          </a:xfrm>
          <a:prstGeom prst="wedgeRoundRectCallout">
            <a:avLst>
              <a:gd name="adj1" fmla="val -56777"/>
              <a:gd name="adj2" fmla="val 3122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We have a report of letters down.  People are paralyzed with fear.  We need your help to get the message to them. Help and further resources can be found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5"/>
              </a:rPr>
              <a:t>https://tinyurl.com/y3chadje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051" name="Picture 2" descr="A pile of rocks&#10;&#10;Description automatically generated">
            <a:extLst>
              <a:ext uri="{FF2B5EF4-FFF2-40B4-BE49-F238E27FC236}">
                <a16:creationId xmlns:a16="http://schemas.microsoft.com/office/drawing/2014/main" id="{16639F9F-7F7A-4DFB-BCC1-24A86B5B4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0" b="-23047"/>
          <a:stretch>
            <a:fillRect/>
          </a:stretch>
        </p:blipFill>
        <p:spPr bwMode="auto">
          <a:xfrm>
            <a:off x="7484013" y="5577603"/>
            <a:ext cx="3202488" cy="7239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60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63341"/>
          </a:xfrm>
        </p:spPr>
        <p:txBody>
          <a:bodyPr/>
          <a:lstStyle/>
          <a:p>
            <a:r>
              <a:rPr lang="en-US" dirty="0"/>
              <a:t>Shaking Off Fear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5112"/>
            <a:ext cx="9144000" cy="1172687"/>
          </a:xfrm>
        </p:spPr>
        <p:txBody>
          <a:bodyPr/>
          <a:lstStyle/>
          <a:p>
            <a:r>
              <a:rPr lang="en-US" dirty="0"/>
              <a:t>December 13</a:t>
            </a:r>
          </a:p>
        </p:txBody>
      </p:sp>
    </p:spTree>
    <p:extLst>
      <p:ext uri="{BB962C8B-B14F-4D97-AF65-F5344CB8AC3E}">
        <p14:creationId xmlns:p14="http://schemas.microsoft.com/office/powerpoint/2010/main" val="406090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2562F0-EB1C-4730-B590-CE51D2AE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26C12-1CCC-430B-8731-9C0D31C5B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endangers our health and safety in today’s world? </a:t>
            </a:r>
          </a:p>
          <a:p>
            <a:r>
              <a:rPr lang="en-US" dirty="0">
                <a:solidFill>
                  <a:srgbClr val="C00000"/>
                </a:solidFill>
              </a:rPr>
              <a:t>This has been an especially crazy year for such events.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But we can rest assured God is our defender no matter what we face.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DFBCAF-2230-43F8-B3DB-E2CD668F3E17}"/>
              </a:ext>
            </a:extLst>
          </p:cNvPr>
          <p:cNvGrpSpPr/>
          <p:nvPr/>
        </p:nvGrpSpPr>
        <p:grpSpPr>
          <a:xfrm>
            <a:off x="952024" y="2904207"/>
            <a:ext cx="10026693" cy="2441562"/>
            <a:chOff x="1167741" y="2947546"/>
            <a:chExt cx="10026693" cy="2441562"/>
          </a:xfrm>
        </p:grpSpPr>
        <p:pic>
          <p:nvPicPr>
            <p:cNvPr id="1026" name="Picture 2" descr="Coronavirus, Corona, Virus, Pandemic, Infection">
              <a:extLst>
                <a:ext uri="{FF2B5EF4-FFF2-40B4-BE49-F238E27FC236}">
                  <a16:creationId xmlns:a16="http://schemas.microsoft.com/office/drawing/2014/main" id="{09047CE3-7E8A-4DA3-9593-18DD4250B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89150">
              <a:off x="1167741" y="3476501"/>
              <a:ext cx="3067792" cy="17256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orest, Trees, Forest Fire, Burning, Fire, Smoke, Woods">
              <a:extLst>
                <a:ext uri="{FF2B5EF4-FFF2-40B4-BE49-F238E27FC236}">
                  <a16:creationId xmlns:a16="http://schemas.microsoft.com/office/drawing/2014/main" id="{8E02516D-D623-48F6-ABBD-03CDCAF71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8193">
              <a:off x="7974628" y="3289526"/>
              <a:ext cx="3219806" cy="20995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Alkoghol, Narkomaniia, Paghubnaia Privychka, Spirt">
              <a:extLst>
                <a:ext uri="{FF2B5EF4-FFF2-40B4-BE49-F238E27FC236}">
                  <a16:creationId xmlns:a16="http://schemas.microsoft.com/office/drawing/2014/main" id="{73506F9E-CEAB-4924-89D5-2F70327A0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098" y="2947546"/>
              <a:ext cx="2608118" cy="17387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05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BE32-94F2-45A1-BBF0-3280475E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names of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F03D-70BB-40BD-B976-ECB969FE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Psalm 91:1-6 (NIV)  He who dwells in the shelter of the Most High will rest in the shadow of the Almighty.  2  I will say of the LORD, "He is my refuge and my fortress, my God, in whom I trust."  3  Surely he will save you from the fowler's snare and from the deadly pestilence. </a:t>
            </a:r>
          </a:p>
        </p:txBody>
      </p:sp>
    </p:spTree>
    <p:extLst>
      <p:ext uri="{BB962C8B-B14F-4D97-AF65-F5344CB8AC3E}">
        <p14:creationId xmlns:p14="http://schemas.microsoft.com/office/powerpoint/2010/main" val="36346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BE32-94F2-45A1-BBF0-3280475E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names of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F03D-70BB-40BD-B976-ECB969FE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He will cover you with his feathers, and under his wings you will find refuge; his faithfulness will be your shield and rampart.  5  You will not fear the terror of night, nor the arrow that flies by day,  6  nor the pestilence that stalks in the darkness, nor the plague that destroys at midday.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1CD0C-AD5E-410E-8EEB-D1FDE5BA5A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1323" y="5384800"/>
            <a:ext cx="2569354" cy="349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3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F340-BD8F-4C59-86A0-A3E0ACC6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God’s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0223-BB49-44F6-A848-355ED8E25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four names are used to refer to God? Consider the meaning or emphasis of each one.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891FD73-F65B-44A5-8CB9-C6F1FCB1D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43402"/>
              </p:ext>
            </p:extLst>
          </p:nvPr>
        </p:nvGraphicFramePr>
        <p:xfrm>
          <a:off x="1193800" y="3259614"/>
          <a:ext cx="98425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val="574551472"/>
                    </a:ext>
                  </a:extLst>
                </a:gridCol>
                <a:gridCol w="6515100">
                  <a:extLst>
                    <a:ext uri="{9D8B030D-6E8A-4147-A177-3AD203B41FA5}">
                      <a16:colId xmlns:a16="http://schemas.microsoft.com/office/drawing/2014/main" val="4024822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890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 Most 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Supreme One, sovereignty, superiority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150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 Almighty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“El Shaddai”, powerful, omnipotent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99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LORD, Jehovah, Yahweh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Personal covenant name of God, The I 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01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My God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“Elohim”, the One True God, note the “my”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75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41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9B7FF-D4D3-4C56-8AC6-259B3AEE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God’s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36D3-E5C4-4597-9B8F-5D0779A1B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dangers from which God will protect or rescue those who trust in God?</a:t>
            </a:r>
          </a:p>
          <a:p>
            <a:r>
              <a:rPr lang="en-US" dirty="0"/>
              <a:t>What are images used in the passage to convey God’s protection over His loved ones? </a:t>
            </a:r>
          </a:p>
          <a:p>
            <a:r>
              <a:rPr lang="en-US" dirty="0"/>
              <a:t>How has God helped you through a time or season of fear?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9FF8C-A5FC-456D-B101-0B67A933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God’s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8EAA-A1B8-4346-B459-3A3402DE4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what ways do you find that God calms your fears when circumstances around you could leave you frightened?</a:t>
            </a:r>
          </a:p>
          <a:p>
            <a:r>
              <a:rPr lang="en-US" dirty="0"/>
              <a:t>How should we respond when God delivers or protects us from danger? 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20CDDD76-55D0-4BDC-B897-3BD180D2BE6A}"/>
              </a:ext>
            </a:extLst>
          </p:cNvPr>
          <p:cNvSpPr/>
          <p:nvPr/>
        </p:nvSpPr>
        <p:spPr>
          <a:xfrm rot="21339288">
            <a:off x="1459989" y="1677231"/>
            <a:ext cx="9321449" cy="38131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</a:t>
            </a: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Note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easy sitting in a Bible Study group to describe the calming presence and power of God.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much more of a struggle to apply these principles when everything around you is coming apart!</a:t>
            </a:r>
          </a:p>
        </p:txBody>
      </p:sp>
    </p:spTree>
    <p:extLst>
      <p:ext uri="{BB962C8B-B14F-4D97-AF65-F5344CB8AC3E}">
        <p14:creationId xmlns:p14="http://schemas.microsoft.com/office/powerpoint/2010/main" val="42249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7228-2A55-437A-914D-71DD8E89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God’s protection.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FAE6F-061A-4AAA-B2F5-EB3327CE1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12925"/>
            <a:ext cx="100584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Psalm 91:9-13 (NIV)  If you make the Most High your dwelling-- even the LORD, who is my refuge--  10  then no harm will befall you, no disaster will come near your tent.  11  For he will command his angels concerning you to </a:t>
            </a:r>
          </a:p>
        </p:txBody>
      </p:sp>
    </p:spTree>
    <p:extLst>
      <p:ext uri="{BB962C8B-B14F-4D97-AF65-F5344CB8AC3E}">
        <p14:creationId xmlns:p14="http://schemas.microsoft.com/office/powerpoint/2010/main" val="1393683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62</TotalTime>
  <Words>985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Office Theme</vt:lpstr>
      <vt:lpstr>Shaking Off Fear</vt:lpstr>
      <vt:lpstr>Video Introduction</vt:lpstr>
      <vt:lpstr>Think about it …</vt:lpstr>
      <vt:lpstr>Listen for names of God.</vt:lpstr>
      <vt:lpstr>Listen for names of God.</vt:lpstr>
      <vt:lpstr>Trust God’s Power</vt:lpstr>
      <vt:lpstr>Trust God’s Power</vt:lpstr>
      <vt:lpstr>Trust God’s Power</vt:lpstr>
      <vt:lpstr>Listen for God’s protection.</vt:lpstr>
      <vt:lpstr>Listen for God’s protection.</vt:lpstr>
      <vt:lpstr>Trust God’s Protection</vt:lpstr>
      <vt:lpstr>Trust God’s Protection</vt:lpstr>
      <vt:lpstr>Trust God’s Protection</vt:lpstr>
      <vt:lpstr>Listen for God’s response to those who trust in Him.</vt:lpstr>
      <vt:lpstr>Walk with God</vt:lpstr>
      <vt:lpstr>Walk with God</vt:lpstr>
      <vt:lpstr>Application</vt:lpstr>
      <vt:lpstr>Application</vt:lpstr>
      <vt:lpstr>Application</vt:lpstr>
      <vt:lpstr>Family Activities</vt:lpstr>
      <vt:lpstr>Shaking Off Fear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Shaking Off Fear</dc:title>
  <dc:creator>Armstrong, Stephen (General Math and Science)</dc:creator>
  <cp:lastModifiedBy>Armstrong, Stephen (General Math and Science)</cp:lastModifiedBy>
  <cp:revision>8</cp:revision>
  <dcterms:created xsi:type="dcterms:W3CDTF">2020-11-27T15:47:20Z</dcterms:created>
  <dcterms:modified xsi:type="dcterms:W3CDTF">2020-11-27T16:49:38Z</dcterms:modified>
</cp:coreProperties>
</file>