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64000">
                <a:schemeClr val="accent1">
                  <a:lumMod val="45000"/>
                  <a:lumOff val="55000"/>
                  <a:alpha val="87000"/>
                </a:schemeClr>
              </a:gs>
              <a:gs pos="83000">
                <a:schemeClr val="accent1">
                  <a:lumMod val="45000"/>
                  <a:lumOff val="55000"/>
                  <a:alpha val="87000"/>
                </a:schemeClr>
              </a:gs>
              <a:gs pos="100000">
                <a:schemeClr val="accent1">
                  <a:lumMod val="30000"/>
                  <a:lumOff val="70000"/>
                  <a:alpha val="87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inyurl.com/yc7n42k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atch.liberty.edu/media/t/1_1ra4x8h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Set Apart in</a:t>
            </a:r>
            <a:br>
              <a:rPr lang="en-US" dirty="0"/>
            </a:br>
            <a:r>
              <a:rPr lang="en-US" dirty="0"/>
              <a:t>the Way We Live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0800"/>
            <a:ext cx="9144000" cy="1397000"/>
          </a:xfrm>
        </p:spPr>
        <p:txBody>
          <a:bodyPr/>
          <a:lstStyle/>
          <a:p>
            <a:r>
              <a:rPr lang="en-US" dirty="0"/>
              <a:t>August 13</a:t>
            </a:r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45E81-3196-88ED-EE76-D39314DA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in Love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8B110-6266-C92A-981E-370484BFC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urgent appeal John makes to the church to whom he wrote?</a:t>
            </a:r>
          </a:p>
          <a:p>
            <a:r>
              <a:rPr lang="en-US" dirty="0"/>
              <a:t>What might John have meant by referring to the commandment to love as something from the beginning? </a:t>
            </a:r>
          </a:p>
          <a:p>
            <a:r>
              <a:rPr lang="en-US" dirty="0"/>
              <a:t>John emphasizes the importance of truth and love. How do these two concepts intersect, and why are they crucial in the Christian faith?</a:t>
            </a:r>
          </a:p>
        </p:txBody>
      </p:sp>
    </p:spTree>
    <p:extLst>
      <p:ext uri="{BB962C8B-B14F-4D97-AF65-F5344CB8AC3E}">
        <p14:creationId xmlns:p14="http://schemas.microsoft.com/office/powerpoint/2010/main" val="27751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59B1B-CE38-7813-305D-EBF7DFA4E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in Love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194FC-8735-778D-E7CB-ED2C2E663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describe what it </a:t>
            </a:r>
            <a:r>
              <a:rPr lang="en-US" i="1" dirty="0"/>
              <a:t>looks like </a:t>
            </a:r>
            <a:r>
              <a:rPr lang="en-US" dirty="0"/>
              <a:t>to walk in love?</a:t>
            </a:r>
          </a:p>
          <a:p>
            <a:r>
              <a:rPr lang="en-US" dirty="0"/>
              <a:t>What are some </a:t>
            </a:r>
            <a:r>
              <a:rPr lang="en-US" i="1" dirty="0"/>
              <a:t>practical ways </a:t>
            </a:r>
            <a:r>
              <a:rPr lang="en-US" dirty="0"/>
              <a:t>we can walk in love during a normal day? </a:t>
            </a:r>
          </a:p>
        </p:txBody>
      </p:sp>
    </p:spTree>
    <p:extLst>
      <p:ext uri="{BB962C8B-B14F-4D97-AF65-F5344CB8AC3E}">
        <p14:creationId xmlns:p14="http://schemas.microsoft.com/office/powerpoint/2010/main" val="359707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721ED-E231-E596-7E29-0C0A357A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 reminder to be alert.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56FB6-4125-30D0-9BB8-7BF03B715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094" y="1850339"/>
            <a:ext cx="872181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2 John 1:7-9 (NIV)  Many deceivers, who do not acknowledge Jesus Christ as coming in the flesh, have gone out into the world. Any such person is the deceiver and the antichrist. 8  Watch out that you do not lose what you have </a:t>
            </a:r>
          </a:p>
        </p:txBody>
      </p:sp>
    </p:spTree>
    <p:extLst>
      <p:ext uri="{BB962C8B-B14F-4D97-AF65-F5344CB8AC3E}">
        <p14:creationId xmlns:p14="http://schemas.microsoft.com/office/powerpoint/2010/main" val="81849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721ED-E231-E596-7E29-0C0A357A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 reminder to be alert.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56FB6-4125-30D0-9BB8-7BF03B715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094" y="1850339"/>
            <a:ext cx="872181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worked for, but that you may be rewarded fully. 9  Anyone who runs ahead and does not continue in the teaching of Christ does not have God; whoever continues in the teaching has both the Father and the Son.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10BC30-21CE-1649-5937-806071BBE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475" y="5094087"/>
            <a:ext cx="1819048" cy="228571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5415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EB81-BAF9-F1B6-D077-2870C26C7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in the Teachings of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944AD-192E-CA77-8358-9A0F55224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did many false teachers of John’s day deny? </a:t>
            </a:r>
          </a:p>
          <a:p>
            <a:r>
              <a:rPr lang="en-US" dirty="0"/>
              <a:t>What does it mean not to </a:t>
            </a:r>
            <a:r>
              <a:rPr lang="en-US" i="1" dirty="0"/>
              <a:t>welcome</a:t>
            </a:r>
            <a:r>
              <a:rPr lang="en-US" dirty="0"/>
              <a:t> a person who does not share in the teaching of Christ? </a:t>
            </a:r>
          </a:p>
          <a:p>
            <a:r>
              <a:rPr lang="en-US" dirty="0"/>
              <a:t>How would welcoming someone without correct teaching about Christ be sharing in his or her wickedness? </a:t>
            </a:r>
          </a:p>
        </p:txBody>
      </p:sp>
    </p:spTree>
    <p:extLst>
      <p:ext uri="{BB962C8B-B14F-4D97-AF65-F5344CB8AC3E}">
        <p14:creationId xmlns:p14="http://schemas.microsoft.com/office/powerpoint/2010/main" val="133690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5A7CF-2446-3F8C-675B-EA9B00349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in the Teachings of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ECA39-ED87-5CFF-4A9F-DD8794701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avoid false teachers without being cold or inhospitable? </a:t>
            </a:r>
          </a:p>
          <a:p>
            <a:r>
              <a:rPr lang="en-US" dirty="0"/>
              <a:t>What evidence in one’s life will indicate that he or she is striving to walk in truth?</a:t>
            </a:r>
          </a:p>
        </p:txBody>
      </p:sp>
    </p:spTree>
    <p:extLst>
      <p:ext uri="{BB962C8B-B14F-4D97-AF65-F5344CB8AC3E}">
        <p14:creationId xmlns:p14="http://schemas.microsoft.com/office/powerpoint/2010/main" val="307838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0DBC2-15D4-B275-4D0A-4DC2C86F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E9A9F-FC93-70C5-2960-063199D61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Read. </a:t>
            </a:r>
          </a:p>
          <a:p>
            <a:pPr lvl="1"/>
            <a:r>
              <a:rPr lang="en-US" dirty="0"/>
              <a:t>Read a selection of Scripture each day this week. </a:t>
            </a:r>
          </a:p>
          <a:p>
            <a:pPr lvl="1"/>
            <a:r>
              <a:rPr lang="en-US" dirty="0"/>
              <a:t>Why not start with the letters of the apostle John: 1, 2, and 3 John? </a:t>
            </a:r>
          </a:p>
          <a:p>
            <a:pPr lvl="1"/>
            <a:r>
              <a:rPr lang="en-US" dirty="0"/>
              <a:t>These books have a total of seven chapters—just one per day! Then you will grow in truth.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89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0DBC2-15D4-B275-4D0A-4DC2C86F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E9A9F-FC93-70C5-2960-063199D61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Reinforce. </a:t>
            </a:r>
          </a:p>
          <a:p>
            <a:pPr lvl="1"/>
            <a:r>
              <a:rPr lang="en-US" dirty="0"/>
              <a:t>Consciously reinforce your love for others by either word or deed each day this week. </a:t>
            </a:r>
          </a:p>
          <a:p>
            <a:pPr lvl="1"/>
            <a:r>
              <a:rPr lang="en-US" dirty="0"/>
              <a:t>Start with something small like a note or compliment. </a:t>
            </a:r>
          </a:p>
          <a:p>
            <a:pPr lvl="1"/>
            <a:r>
              <a:rPr lang="en-US" dirty="0"/>
              <a:t>It will make a difference in your life and theirs. </a:t>
            </a:r>
          </a:p>
          <a:p>
            <a:pPr lvl="1"/>
            <a:r>
              <a:rPr lang="en-US" dirty="0"/>
              <a:t>Then you will deepen your love.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540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0DBC2-15D4-B275-4D0A-4DC2C86F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E9A9F-FC93-70C5-2960-063199D61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Reconcile. </a:t>
            </a:r>
          </a:p>
          <a:p>
            <a:pPr lvl="1"/>
            <a:r>
              <a:rPr lang="en-US" dirty="0"/>
              <a:t>Identify someone you’ve had difficulty loving unconditionally. </a:t>
            </a:r>
          </a:p>
          <a:p>
            <a:pPr lvl="1"/>
            <a:r>
              <a:rPr lang="en-US" dirty="0"/>
              <a:t>Pray for this person daily and ask God for an opportunity to either forgive or seek forgiveness this week. </a:t>
            </a:r>
          </a:p>
          <a:p>
            <a:pPr lvl="1"/>
            <a:r>
              <a:rPr lang="en-US" dirty="0"/>
              <a:t>Then you will model obedience.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665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E36FAC-6305-D842-D6FF-9B65F490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14973" cy="1325563"/>
          </a:xfrm>
        </p:spPr>
        <p:txBody>
          <a:bodyPr/>
          <a:lstStyle/>
          <a:p>
            <a:r>
              <a:rPr lang="en-US" dirty="0"/>
              <a:t>Family Activities</a:t>
            </a:r>
          </a:p>
        </p:txBody>
      </p:sp>
      <p:pic>
        <p:nvPicPr>
          <p:cNvPr id="8" name="Picture 7" descr="A yellow rectangular object with black border&#10;&#10;Description automatically generated">
            <a:extLst>
              <a:ext uri="{FF2B5EF4-FFF2-40B4-BE49-F238E27FC236}">
                <a16:creationId xmlns:a16="http://schemas.microsoft.com/office/drawing/2014/main" id="{7113CA92-AE21-3B60-B35E-035E8F54A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232" y="1942319"/>
            <a:ext cx="8095567" cy="3011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10" name="Picture 9" descr="A green frog with white eyes and a white hat&#10;&#10;Description automatically generated">
            <a:extLst>
              <a:ext uri="{FF2B5EF4-FFF2-40B4-BE49-F238E27FC236}">
                <a16:creationId xmlns:a16="http://schemas.microsoft.com/office/drawing/2014/main" id="{A0F29D21-7FDD-0235-6610-856E24FDD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709" y="3996574"/>
            <a:ext cx="2585464" cy="279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24B0D80-E76F-18C5-7914-A68D0E511438}"/>
              </a:ext>
            </a:extLst>
          </p:cNvPr>
          <p:cNvSpPr/>
          <p:nvPr/>
        </p:nvSpPr>
        <p:spPr>
          <a:xfrm>
            <a:off x="6860440" y="985339"/>
            <a:ext cx="4493359" cy="3011235"/>
          </a:xfrm>
          <a:prstGeom prst="wedgeRoundRectCallout">
            <a:avLst>
              <a:gd name="adj1" fmla="val -58180"/>
              <a:gd name="adj2" fmla="val 4082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 hope you have a key for this secret message from </a:t>
            </a:r>
            <a:r>
              <a:rPr lang="en-US" dirty="0" err="1">
                <a:latin typeface="Comic Sans MS" panose="030F0702030302020204" pitchFamily="66" charset="0"/>
              </a:rPr>
              <a:t>Nango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Puandbar</a:t>
            </a:r>
            <a:r>
              <a:rPr lang="en-US" dirty="0">
                <a:latin typeface="Comic Sans MS" panose="030F0702030302020204" pitchFamily="66" charset="0"/>
              </a:rPr>
              <a:t>.  Spiros the Spy is counting on you to decode it.  Help is available at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https://tinyurl.com/yc7n42kh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.  For you gentlemen over on the right, the color page can be found there also.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869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E943E7-6510-5845-053A-3D40D516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Introduction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52542E-5F69-D587-3F99-7ACA87F2EDF6}"/>
              </a:ext>
            </a:extLst>
          </p:cNvPr>
          <p:cNvGrpSpPr/>
          <p:nvPr/>
        </p:nvGrpSpPr>
        <p:grpSpPr>
          <a:xfrm>
            <a:off x="2849598" y="1308100"/>
            <a:ext cx="6492803" cy="4686300"/>
            <a:chOff x="2849598" y="1422400"/>
            <a:chExt cx="6492803" cy="46863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DE3C14-D2FA-387F-0E54-E3CB45317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8857" y="1767095"/>
              <a:ext cx="5714286" cy="33238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 descr="A black background with a black square&#10;&#10;Description automatically generated">
              <a:hlinkClick r:id="rId3"/>
              <a:extLst>
                <a:ext uri="{FF2B5EF4-FFF2-40B4-BE49-F238E27FC236}">
                  <a16:creationId xmlns:a16="http://schemas.microsoft.com/office/drawing/2014/main" id="{1AD1A56F-7D5F-B6A9-B8B0-8AFBDC8F9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598" y="1422400"/>
              <a:ext cx="6492803" cy="4686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4197AD3-1BF0-AB12-A87F-DE2DA58198DB}"/>
              </a:ext>
            </a:extLst>
          </p:cNvPr>
          <p:cNvSpPr txBox="1"/>
          <p:nvPr/>
        </p:nvSpPr>
        <p:spPr>
          <a:xfrm>
            <a:off x="4152899" y="6041632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View Video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7443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Set Apart in</a:t>
            </a:r>
            <a:br>
              <a:rPr lang="en-US" dirty="0"/>
            </a:br>
            <a:r>
              <a:rPr lang="en-US" dirty="0"/>
              <a:t>the Way We Live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0800"/>
            <a:ext cx="9144000" cy="1397000"/>
          </a:xfrm>
        </p:spPr>
        <p:txBody>
          <a:bodyPr/>
          <a:lstStyle/>
          <a:p>
            <a:r>
              <a:rPr lang="en-US" dirty="0"/>
              <a:t>August 13</a:t>
            </a:r>
          </a:p>
        </p:txBody>
      </p:sp>
    </p:spTree>
    <p:extLst>
      <p:ext uri="{BB962C8B-B14F-4D97-AF65-F5344CB8AC3E}">
        <p14:creationId xmlns:p14="http://schemas.microsoft.com/office/powerpoint/2010/main" val="177174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9F0EEF-E079-E4C7-61F0-DD0A3DA4B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happens 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3B2C0E-4045-2D55-B7D6-77530DAD9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what situations today do we see truth questioned?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God’s Truth is absolute.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We grow in Christlikeness as we walk in truth and love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6BDFDB-076B-EA9A-0BB8-499871927CC7}"/>
              </a:ext>
            </a:extLst>
          </p:cNvPr>
          <p:cNvGrpSpPr/>
          <p:nvPr/>
        </p:nvGrpSpPr>
        <p:grpSpPr>
          <a:xfrm>
            <a:off x="1471717" y="2603500"/>
            <a:ext cx="9056583" cy="3708400"/>
            <a:chOff x="1471717" y="2603500"/>
            <a:chExt cx="9056583" cy="37084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588A690-88C2-A903-6407-24392ECE6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69033" y="2759519"/>
              <a:ext cx="3333333" cy="35523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6" name="Picture 2" descr="Breaking news TV reporters clipart">
              <a:extLst>
                <a:ext uri="{FF2B5EF4-FFF2-40B4-BE49-F238E27FC236}">
                  <a16:creationId xmlns:a16="http://schemas.microsoft.com/office/drawing/2014/main" id="{F3197BCA-9504-83E6-B4F8-BFDBABE2C0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717" y="3429000"/>
              <a:ext cx="2324100" cy="2324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Politician's Speech clipart">
              <a:extLst>
                <a:ext uri="{FF2B5EF4-FFF2-40B4-BE49-F238E27FC236}">
                  <a16:creationId xmlns:a16="http://schemas.microsoft.com/office/drawing/2014/main" id="{5C768B04-FE49-41BD-68FD-16C2968748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9075" y="3602610"/>
              <a:ext cx="1419225" cy="23409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4F94942A-040B-C2D5-57E2-7D5915CC12B0}"/>
                </a:ext>
              </a:extLst>
            </p:cNvPr>
            <p:cNvSpPr/>
            <p:nvPr/>
          </p:nvSpPr>
          <p:spPr>
            <a:xfrm>
              <a:off x="8396182" y="2603500"/>
              <a:ext cx="1636818" cy="723900"/>
            </a:xfrm>
            <a:prstGeom prst="wedgeRoundRectCallout">
              <a:avLst>
                <a:gd name="adj1" fmla="val 24169"/>
                <a:gd name="adj2" fmla="val 83553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mic Sans MS" panose="030F0702030302020204" pitchFamily="66" charset="0"/>
                </a:rPr>
                <a:t>If I am elected 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851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F09F2-7E73-AA67-EB6A-A3887505B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repetitions of the word “truth”.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A4E4E-670D-65D4-E6B0-1A5207210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6559" y="1973906"/>
            <a:ext cx="875888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2 John 1:1-4 (NIV)  The elder, To the chosen lady and her children, whom I love in the truth--and not I only, but also all who know the truth-- 2  because of the truth, which lives in us and will be with us forever: 3  Grace, mercy </a:t>
            </a:r>
          </a:p>
        </p:txBody>
      </p:sp>
    </p:spTree>
    <p:extLst>
      <p:ext uri="{BB962C8B-B14F-4D97-AF65-F5344CB8AC3E}">
        <p14:creationId xmlns:p14="http://schemas.microsoft.com/office/powerpoint/2010/main" val="208570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F09F2-7E73-AA67-EB6A-A3887505B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repetitions of the word “truth”.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A4E4E-670D-65D4-E6B0-1A5207210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6559" y="1973906"/>
            <a:ext cx="875888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and peace from God the Father and from Jesus Christ, the Father's Son, will be with us in truth and love. 4  It has given me great joy to find some of your children walking in the truth, just as the Father commanded us.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0C8A70-4A24-DE11-5ADE-BB5FCB2CB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476" y="5538930"/>
            <a:ext cx="1819048" cy="228571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9188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193C3-88DE-72EC-A16F-D7C7D7D18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in Truth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DAB33-A2A1-621F-C35A-B71E52973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Consider what we know of the writer of the letter and the recipients.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The writer identifies himself as “the elder”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Common opinion is that this is John, the disciple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Addressed to “the chosen lady”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Many Bible scholars believe this refers to a particular church congregation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4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A7E3F-88C2-9BDF-19A9-6683E8EAE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in Truth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2387C-E67F-89DA-E647-A13C2935A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According to the verses, why would the recipients of the letter be people easy to love? </a:t>
            </a:r>
          </a:p>
          <a:p>
            <a:r>
              <a:rPr lang="en-US" dirty="0"/>
              <a:t>How can the word “truth” be understood in these verses? </a:t>
            </a:r>
          </a:p>
          <a:p>
            <a:r>
              <a:rPr lang="en-US" dirty="0"/>
              <a:t>Over what did the writer rejoice? </a:t>
            </a:r>
          </a:p>
        </p:txBody>
      </p:sp>
    </p:spTree>
    <p:extLst>
      <p:ext uri="{BB962C8B-B14F-4D97-AF65-F5344CB8AC3E}">
        <p14:creationId xmlns:p14="http://schemas.microsoft.com/office/powerpoint/2010/main" val="42270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C38EF-E961-0BFD-3A87-116D02308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in Truth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1FB57-464C-B7F6-6F43-8432DC48A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describe what it looks like to “walk in truth”?</a:t>
            </a:r>
          </a:p>
          <a:p>
            <a:r>
              <a:rPr lang="en-US" dirty="0"/>
              <a:t>How can we ensure our lifestyle is consistent with God’s truth? </a:t>
            </a:r>
          </a:p>
        </p:txBody>
      </p:sp>
    </p:spTree>
    <p:extLst>
      <p:ext uri="{BB962C8B-B14F-4D97-AF65-F5344CB8AC3E}">
        <p14:creationId xmlns:p14="http://schemas.microsoft.com/office/powerpoint/2010/main" val="406606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A9D6A-1464-602C-E2B5-5EFFA7F7C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John’s focus on love.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AED34-2D77-698B-9F9D-DBE0E9187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467" y="1813268"/>
            <a:ext cx="973506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2 John 1:5-6 (NIV)  And now, dear lady, I am not writing you a new command but one we have had from the beginning. I ask that we love one another. 6  And this is love: that we walk in obedience to his commands. As you have heard from the beginning, his command is that you walk in love.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8F88C3-731D-52D7-A03E-F76E80343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475" y="5613071"/>
            <a:ext cx="1819048" cy="228571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369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5AA1F7-6FBE-4C82-8877-B892F7286642}" vid="{58E30FAA-7D03-45B4-AB81-753AF28EFC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ss4</Template>
  <TotalTime>51</TotalTime>
  <Words>867</Words>
  <Application>Microsoft Office PowerPoint</Application>
  <PresentationFormat>Widescreen</PresentationFormat>
  <Paragraphs>67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Comic Sans MS</vt:lpstr>
      <vt:lpstr>Office Theme</vt:lpstr>
      <vt:lpstr> Set Apart in the Way We Live</vt:lpstr>
      <vt:lpstr>Video Introduction</vt:lpstr>
      <vt:lpstr>It happens …</vt:lpstr>
      <vt:lpstr>Listen for repetitions of the word “truth”.</vt:lpstr>
      <vt:lpstr>Listen for repetitions of the word “truth”.</vt:lpstr>
      <vt:lpstr>Walk in Truth</vt:lpstr>
      <vt:lpstr>Walk in Truth</vt:lpstr>
      <vt:lpstr>Walk in Truth</vt:lpstr>
      <vt:lpstr>Listen for John’s focus on love.</vt:lpstr>
      <vt:lpstr>Walk in Love</vt:lpstr>
      <vt:lpstr>Walk in Love</vt:lpstr>
      <vt:lpstr>Listen for a reminder to be alert.</vt:lpstr>
      <vt:lpstr>Listen for a reminder to be alert.</vt:lpstr>
      <vt:lpstr>Walk in the Teachings of Christ</vt:lpstr>
      <vt:lpstr>Walk in the Teachings of Christ</vt:lpstr>
      <vt:lpstr>Application</vt:lpstr>
      <vt:lpstr>Application</vt:lpstr>
      <vt:lpstr>Application</vt:lpstr>
      <vt:lpstr>Family Activities</vt:lpstr>
      <vt:lpstr> Set Apart in the Way We Live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Set Apart in the Way We Live</dc:title>
  <dc:creator>Armstrong, Stephen (General Math and Science)</dc:creator>
  <cp:lastModifiedBy>Armstrong, Stephen (General Math and Science)</cp:lastModifiedBy>
  <cp:revision>2</cp:revision>
  <dcterms:created xsi:type="dcterms:W3CDTF">2023-07-28T17:05:20Z</dcterms:created>
  <dcterms:modified xsi:type="dcterms:W3CDTF">2023-07-28T17:57:03Z</dcterms:modified>
</cp:coreProperties>
</file>