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mrh62cf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y6kz62qq"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 Apart for</a:t>
            </a:r>
            <a:br>
              <a:rPr lang="en-US" dirty="0"/>
            </a:br>
            <a:r>
              <a:rPr lang="en-US" dirty="0"/>
              <a:t>the Journey</a:t>
            </a:r>
          </a:p>
        </p:txBody>
      </p:sp>
      <p:sp>
        <p:nvSpPr>
          <p:cNvPr id="3" name="Subtitle 2"/>
          <p:cNvSpPr>
            <a:spLocks noGrp="1"/>
          </p:cNvSpPr>
          <p:nvPr>
            <p:ph type="subTitle" idx="1"/>
          </p:nvPr>
        </p:nvSpPr>
        <p:spPr>
          <a:xfrm>
            <a:off x="1524000" y="4120587"/>
            <a:ext cx="9144000" cy="1137212"/>
          </a:xfrm>
        </p:spPr>
        <p:txBody>
          <a:bodyPr/>
          <a:lstStyle/>
          <a:p>
            <a:r>
              <a:rPr lang="en-US" dirty="0"/>
              <a:t>August 20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6A44-7B58-8EE8-DE2F-2E7EE1A0191E}"/>
              </a:ext>
            </a:extLst>
          </p:cNvPr>
          <p:cNvSpPr>
            <a:spLocks noGrp="1"/>
          </p:cNvSpPr>
          <p:nvPr>
            <p:ph type="title"/>
          </p:nvPr>
        </p:nvSpPr>
        <p:spPr/>
        <p:txBody>
          <a:bodyPr/>
          <a:lstStyle/>
          <a:p>
            <a:pPr algn="l"/>
            <a:r>
              <a:rPr lang="en-US" dirty="0"/>
              <a:t>Listen for an example to follow.</a:t>
            </a:r>
          </a:p>
        </p:txBody>
      </p:sp>
      <p:sp>
        <p:nvSpPr>
          <p:cNvPr id="3" name="Content Placeholder 2">
            <a:extLst>
              <a:ext uri="{FF2B5EF4-FFF2-40B4-BE49-F238E27FC236}">
                <a16:creationId xmlns:a16="http://schemas.microsoft.com/office/drawing/2014/main" id="{44A29601-7E99-3553-6C66-7C7A5D7E2D3A}"/>
              </a:ext>
            </a:extLst>
          </p:cNvPr>
          <p:cNvSpPr>
            <a:spLocks noGrp="1"/>
          </p:cNvSpPr>
          <p:nvPr>
            <p:ph idx="1"/>
          </p:nvPr>
        </p:nvSpPr>
        <p:spPr>
          <a:xfrm>
            <a:off x="1437672" y="1883498"/>
            <a:ext cx="9316656" cy="4351338"/>
          </a:xfrm>
        </p:spPr>
        <p:txBody>
          <a:bodyPr/>
          <a:lstStyle/>
          <a:p>
            <a:pPr marL="0" indent="0" algn="ctr">
              <a:buNone/>
            </a:pPr>
            <a:r>
              <a:rPr lang="en-US" dirty="0"/>
              <a:t>of those who live according to the pattern we gave you. 18  For, as I have often told you before and now say again even with tears, many live as enemies of the cross of Christ. 19  Their destiny is destruction, their god is their stomach, and their glory is in their shame. Their mind is on earthly things.</a:t>
            </a:r>
          </a:p>
        </p:txBody>
      </p:sp>
      <p:pic>
        <p:nvPicPr>
          <p:cNvPr id="4" name="Picture 3">
            <a:extLst>
              <a:ext uri="{FF2B5EF4-FFF2-40B4-BE49-F238E27FC236}">
                <a16:creationId xmlns:a16="http://schemas.microsoft.com/office/drawing/2014/main" id="{FAE7AEF1-C89E-43EC-ACB9-2E8341B5034C}"/>
              </a:ext>
            </a:extLst>
          </p:cNvPr>
          <p:cNvPicPr>
            <a:picLocks noChangeAspect="1"/>
          </p:cNvPicPr>
          <p:nvPr/>
        </p:nvPicPr>
        <p:blipFill>
          <a:blip r:embed="rId2"/>
          <a:stretch>
            <a:fillRect/>
          </a:stretch>
        </p:blipFill>
        <p:spPr>
          <a:xfrm>
            <a:off x="5124571" y="5679391"/>
            <a:ext cx="1942857" cy="314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7305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96F5F-6DD7-B7E6-8701-B133098032C8}"/>
              </a:ext>
            </a:extLst>
          </p:cNvPr>
          <p:cNvSpPr>
            <a:spLocks noGrp="1"/>
          </p:cNvSpPr>
          <p:nvPr>
            <p:ph type="title"/>
          </p:nvPr>
        </p:nvSpPr>
        <p:spPr/>
        <p:txBody>
          <a:bodyPr/>
          <a:lstStyle/>
          <a:p>
            <a:r>
              <a:rPr lang="en-US" dirty="0"/>
              <a:t>The Example of Mature Believers</a:t>
            </a:r>
          </a:p>
        </p:txBody>
      </p:sp>
      <p:sp>
        <p:nvSpPr>
          <p:cNvPr id="3" name="Content Placeholder 2">
            <a:extLst>
              <a:ext uri="{FF2B5EF4-FFF2-40B4-BE49-F238E27FC236}">
                <a16:creationId xmlns:a16="http://schemas.microsoft.com/office/drawing/2014/main" id="{952E0693-1676-00E4-FCFF-D46462CF0755}"/>
              </a:ext>
            </a:extLst>
          </p:cNvPr>
          <p:cNvSpPr>
            <a:spLocks noGrp="1"/>
          </p:cNvSpPr>
          <p:nvPr>
            <p:ph idx="1"/>
          </p:nvPr>
        </p:nvSpPr>
        <p:spPr/>
        <p:txBody>
          <a:bodyPr/>
          <a:lstStyle/>
          <a:p>
            <a:r>
              <a:rPr lang="en-US" dirty="0"/>
              <a:t>Paul warned against false teachers, “enemies of the cross”   What are some words and phrases he used to describe them?</a:t>
            </a:r>
          </a:p>
          <a:p>
            <a:r>
              <a:rPr lang="en-US" dirty="0"/>
              <a:t>What </a:t>
            </a:r>
            <a:r>
              <a:rPr lang="en-US" i="1" dirty="0"/>
              <a:t>positive</a:t>
            </a:r>
            <a:r>
              <a:rPr lang="en-US" dirty="0"/>
              <a:t> examples does Paul suggest or imply?</a:t>
            </a:r>
          </a:p>
        </p:txBody>
      </p:sp>
    </p:spTree>
    <p:extLst>
      <p:ext uri="{BB962C8B-B14F-4D97-AF65-F5344CB8AC3E}">
        <p14:creationId xmlns:p14="http://schemas.microsoft.com/office/powerpoint/2010/main" val="221787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EA9D-821C-FB37-4E18-06C20813C1BF}"/>
              </a:ext>
            </a:extLst>
          </p:cNvPr>
          <p:cNvSpPr>
            <a:spLocks noGrp="1"/>
          </p:cNvSpPr>
          <p:nvPr>
            <p:ph type="title"/>
          </p:nvPr>
        </p:nvSpPr>
        <p:spPr/>
        <p:txBody>
          <a:bodyPr/>
          <a:lstStyle/>
          <a:p>
            <a:r>
              <a:rPr lang="en-US" dirty="0"/>
              <a:t>The Example of Mature Believers</a:t>
            </a:r>
          </a:p>
        </p:txBody>
      </p:sp>
      <p:sp>
        <p:nvSpPr>
          <p:cNvPr id="3" name="Content Placeholder 2">
            <a:extLst>
              <a:ext uri="{FF2B5EF4-FFF2-40B4-BE49-F238E27FC236}">
                <a16:creationId xmlns:a16="http://schemas.microsoft.com/office/drawing/2014/main" id="{967447E8-4F24-60CE-A50F-5109CF98BBFB}"/>
              </a:ext>
            </a:extLst>
          </p:cNvPr>
          <p:cNvSpPr>
            <a:spLocks noGrp="1"/>
          </p:cNvSpPr>
          <p:nvPr>
            <p:ph idx="1"/>
          </p:nvPr>
        </p:nvSpPr>
        <p:spPr/>
        <p:txBody>
          <a:bodyPr/>
          <a:lstStyle/>
          <a:p>
            <a:r>
              <a:rPr lang="en-US" dirty="0"/>
              <a:t>How can we intentionally position ourselves to benefit from the example of others?</a:t>
            </a:r>
          </a:p>
          <a:p>
            <a:r>
              <a:rPr lang="en-US" dirty="0"/>
              <a:t>How is salvation more than receiving “insurance” against eternal destruction (a fire escape from hell)?</a:t>
            </a:r>
          </a:p>
        </p:txBody>
      </p:sp>
    </p:spTree>
    <p:extLst>
      <p:ext uri="{BB962C8B-B14F-4D97-AF65-F5344CB8AC3E}">
        <p14:creationId xmlns:p14="http://schemas.microsoft.com/office/powerpoint/2010/main" val="314014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0097-B037-5FA8-920D-D5527AC42F0B}"/>
              </a:ext>
            </a:extLst>
          </p:cNvPr>
          <p:cNvSpPr>
            <a:spLocks noGrp="1"/>
          </p:cNvSpPr>
          <p:nvPr>
            <p:ph type="title"/>
          </p:nvPr>
        </p:nvSpPr>
        <p:spPr/>
        <p:txBody>
          <a:bodyPr/>
          <a:lstStyle/>
          <a:p>
            <a:pPr algn="l"/>
            <a:r>
              <a:rPr lang="en-US" dirty="0"/>
              <a:t>Listen for where is our citizenship.</a:t>
            </a:r>
          </a:p>
        </p:txBody>
      </p:sp>
      <p:sp>
        <p:nvSpPr>
          <p:cNvPr id="3" name="Content Placeholder 2">
            <a:extLst>
              <a:ext uri="{FF2B5EF4-FFF2-40B4-BE49-F238E27FC236}">
                <a16:creationId xmlns:a16="http://schemas.microsoft.com/office/drawing/2014/main" id="{1F1660CC-EF03-C3C9-6DDC-E807EB5C17EC}"/>
              </a:ext>
            </a:extLst>
          </p:cNvPr>
          <p:cNvSpPr>
            <a:spLocks noGrp="1"/>
          </p:cNvSpPr>
          <p:nvPr>
            <p:ph idx="1"/>
          </p:nvPr>
        </p:nvSpPr>
        <p:spPr>
          <a:xfrm>
            <a:off x="1154092" y="1814050"/>
            <a:ext cx="9883815" cy="4351338"/>
          </a:xfrm>
        </p:spPr>
        <p:txBody>
          <a:bodyPr/>
          <a:lstStyle/>
          <a:p>
            <a:pPr marL="0" indent="0" algn="ctr">
              <a:buNone/>
            </a:pPr>
            <a:r>
              <a:rPr lang="en-US" dirty="0"/>
              <a:t>Philippians 3:20-21 (NIV)   But our citizenship is in heaven. And we eagerly await a Savior from there, the Lord Jesus Christ, 21  who, by the power that enables him to bring everything under his control, will transform our lowly bodies so that they will be like his glorious body.</a:t>
            </a:r>
          </a:p>
        </p:txBody>
      </p:sp>
      <p:pic>
        <p:nvPicPr>
          <p:cNvPr id="4" name="Picture 3">
            <a:extLst>
              <a:ext uri="{FF2B5EF4-FFF2-40B4-BE49-F238E27FC236}">
                <a16:creationId xmlns:a16="http://schemas.microsoft.com/office/drawing/2014/main" id="{CF881906-D615-BD03-FB3D-0770D35C795A}"/>
              </a:ext>
            </a:extLst>
          </p:cNvPr>
          <p:cNvPicPr>
            <a:picLocks noChangeAspect="1"/>
          </p:cNvPicPr>
          <p:nvPr/>
        </p:nvPicPr>
        <p:blipFill>
          <a:blip r:embed="rId2"/>
          <a:stretch>
            <a:fillRect/>
          </a:stretch>
        </p:blipFill>
        <p:spPr>
          <a:xfrm>
            <a:off x="4904652" y="5413173"/>
            <a:ext cx="1942857" cy="314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0101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6D2E-EAA4-01F1-908D-F69737F64F97}"/>
              </a:ext>
            </a:extLst>
          </p:cNvPr>
          <p:cNvSpPr>
            <a:spLocks noGrp="1"/>
          </p:cNvSpPr>
          <p:nvPr>
            <p:ph type="title"/>
          </p:nvPr>
        </p:nvSpPr>
        <p:spPr/>
        <p:txBody>
          <a:bodyPr/>
          <a:lstStyle/>
          <a:p>
            <a:r>
              <a:rPr lang="en-US" dirty="0"/>
              <a:t>Glorious Transformation in Heaven</a:t>
            </a:r>
          </a:p>
        </p:txBody>
      </p:sp>
      <p:sp>
        <p:nvSpPr>
          <p:cNvPr id="3" name="Content Placeholder 2">
            <a:extLst>
              <a:ext uri="{FF2B5EF4-FFF2-40B4-BE49-F238E27FC236}">
                <a16:creationId xmlns:a16="http://schemas.microsoft.com/office/drawing/2014/main" id="{DB80BD92-06B9-2E59-E266-714DE0E580AE}"/>
              </a:ext>
            </a:extLst>
          </p:cNvPr>
          <p:cNvSpPr>
            <a:spLocks noGrp="1"/>
          </p:cNvSpPr>
          <p:nvPr>
            <p:ph idx="1"/>
          </p:nvPr>
        </p:nvSpPr>
        <p:spPr/>
        <p:txBody>
          <a:bodyPr>
            <a:normAutofit/>
          </a:bodyPr>
          <a:lstStyle/>
          <a:p>
            <a:r>
              <a:rPr lang="en-US" dirty="0">
                <a:solidFill>
                  <a:srgbClr val="C00000"/>
                </a:solidFill>
              </a:rPr>
              <a:t>Consider the true community of believers and wherein is their true citizenship. </a:t>
            </a:r>
          </a:p>
          <a:p>
            <a:pPr lvl="1"/>
            <a:r>
              <a:rPr lang="en-US" dirty="0">
                <a:solidFill>
                  <a:srgbClr val="C00000"/>
                </a:solidFill>
              </a:rPr>
              <a:t>The Body of Christ … the Church</a:t>
            </a:r>
          </a:p>
          <a:p>
            <a:pPr lvl="1"/>
            <a:r>
              <a:rPr lang="en-US" dirty="0">
                <a:solidFill>
                  <a:srgbClr val="C00000"/>
                </a:solidFill>
              </a:rPr>
              <a:t>Citizenship is in heaven – that is where we belong</a:t>
            </a:r>
          </a:p>
          <a:p>
            <a:pPr lvl="1"/>
            <a:r>
              <a:rPr lang="en-US" dirty="0">
                <a:solidFill>
                  <a:srgbClr val="C00000"/>
                </a:solidFill>
              </a:rPr>
              <a:t>1 Peter 2:11 (NIV)  “Dear friends, I urge you, as </a:t>
            </a:r>
            <a:r>
              <a:rPr lang="en-US" i="1" dirty="0">
                <a:solidFill>
                  <a:srgbClr val="C00000"/>
                </a:solidFill>
              </a:rPr>
              <a:t>aliens and strangers in the world</a:t>
            </a:r>
            <a:r>
              <a:rPr lang="en-US" dirty="0">
                <a:solidFill>
                  <a:srgbClr val="C00000"/>
                </a:solidFill>
              </a:rPr>
              <a:t>, to abstain from sinful desires, which war against your soul.”</a:t>
            </a:r>
          </a:p>
          <a:p>
            <a:endParaRPr lang="en-US" dirty="0"/>
          </a:p>
        </p:txBody>
      </p:sp>
    </p:spTree>
    <p:extLst>
      <p:ext uri="{BB962C8B-B14F-4D97-AF65-F5344CB8AC3E}">
        <p14:creationId xmlns:p14="http://schemas.microsoft.com/office/powerpoint/2010/main" val="257168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D3D8-CC7F-AB47-F8C7-D167E30EC68D}"/>
              </a:ext>
            </a:extLst>
          </p:cNvPr>
          <p:cNvSpPr>
            <a:spLocks noGrp="1"/>
          </p:cNvSpPr>
          <p:nvPr>
            <p:ph type="title"/>
          </p:nvPr>
        </p:nvSpPr>
        <p:spPr/>
        <p:txBody>
          <a:bodyPr/>
          <a:lstStyle/>
          <a:p>
            <a:r>
              <a:rPr lang="en-US" dirty="0"/>
              <a:t>Glorious Transformation in Heaven</a:t>
            </a:r>
          </a:p>
        </p:txBody>
      </p:sp>
      <p:sp>
        <p:nvSpPr>
          <p:cNvPr id="3" name="Content Placeholder 2">
            <a:extLst>
              <a:ext uri="{FF2B5EF4-FFF2-40B4-BE49-F238E27FC236}">
                <a16:creationId xmlns:a16="http://schemas.microsoft.com/office/drawing/2014/main" id="{796BB629-A75A-45D1-0C7B-80227E893F84}"/>
              </a:ext>
            </a:extLst>
          </p:cNvPr>
          <p:cNvSpPr>
            <a:spLocks noGrp="1"/>
          </p:cNvSpPr>
          <p:nvPr>
            <p:ph idx="1"/>
          </p:nvPr>
        </p:nvSpPr>
        <p:spPr/>
        <p:txBody>
          <a:bodyPr/>
          <a:lstStyle/>
          <a:p>
            <a:r>
              <a:rPr lang="en-US" dirty="0"/>
              <a:t>What characterizes citizens of heaven? </a:t>
            </a:r>
          </a:p>
          <a:p>
            <a:r>
              <a:rPr lang="en-US" dirty="0"/>
              <a:t>What makes these verses challenging? </a:t>
            </a:r>
          </a:p>
          <a:p>
            <a:r>
              <a:rPr lang="en-US" dirty="0"/>
              <a:t>How can knowing that our citizenship is in heaven encourage us in this life?</a:t>
            </a:r>
          </a:p>
          <a:p>
            <a:r>
              <a:rPr lang="en-US" dirty="0"/>
              <a:t>How do we balance living as citizens of the particular nation we are from as well as being citizens of heaven? </a:t>
            </a:r>
          </a:p>
        </p:txBody>
      </p:sp>
    </p:spTree>
    <p:extLst>
      <p:ext uri="{BB962C8B-B14F-4D97-AF65-F5344CB8AC3E}">
        <p14:creationId xmlns:p14="http://schemas.microsoft.com/office/powerpoint/2010/main" val="5511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FAC6-1D98-05DA-A6FE-13AAF63DC17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338E559-3942-B7CB-7713-40ED3658F132}"/>
              </a:ext>
            </a:extLst>
          </p:cNvPr>
          <p:cNvSpPr>
            <a:spLocks noGrp="1"/>
          </p:cNvSpPr>
          <p:nvPr>
            <p:ph idx="1"/>
          </p:nvPr>
        </p:nvSpPr>
        <p:spPr/>
        <p:txBody>
          <a:bodyPr/>
          <a:lstStyle/>
          <a:p>
            <a:r>
              <a:rPr lang="en-US" dirty="0"/>
              <a:t>Identify. </a:t>
            </a:r>
          </a:p>
          <a:p>
            <a:pPr lvl="1"/>
            <a:r>
              <a:rPr lang="en-US" dirty="0"/>
              <a:t>Growing in Christ is a continual journey. </a:t>
            </a:r>
          </a:p>
          <a:p>
            <a:pPr lvl="1"/>
            <a:r>
              <a:rPr lang="en-US" dirty="0"/>
              <a:t>Identify a specific area of your Christian life where you have stopped growing spiritually. </a:t>
            </a:r>
          </a:p>
          <a:p>
            <a:pPr lvl="1"/>
            <a:r>
              <a:rPr lang="en-US" dirty="0"/>
              <a:t>Seek forgiveness and ask for grace to continue growing.</a:t>
            </a:r>
          </a:p>
          <a:p>
            <a:endParaRPr lang="en-US" dirty="0"/>
          </a:p>
        </p:txBody>
      </p:sp>
    </p:spTree>
    <p:extLst>
      <p:ext uri="{BB962C8B-B14F-4D97-AF65-F5344CB8AC3E}">
        <p14:creationId xmlns:p14="http://schemas.microsoft.com/office/powerpoint/2010/main" val="3911607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FAC6-1D98-05DA-A6FE-13AAF63DC17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338E559-3942-B7CB-7713-40ED3658F132}"/>
              </a:ext>
            </a:extLst>
          </p:cNvPr>
          <p:cNvSpPr>
            <a:spLocks noGrp="1"/>
          </p:cNvSpPr>
          <p:nvPr>
            <p:ph idx="1"/>
          </p:nvPr>
        </p:nvSpPr>
        <p:spPr>
          <a:xfrm>
            <a:off x="838200" y="2071867"/>
            <a:ext cx="10515600" cy="4105095"/>
          </a:xfrm>
        </p:spPr>
        <p:txBody>
          <a:bodyPr/>
          <a:lstStyle/>
          <a:p>
            <a:r>
              <a:rPr lang="en-US" dirty="0"/>
              <a:t>Initiate. </a:t>
            </a:r>
          </a:p>
          <a:p>
            <a:pPr lvl="1"/>
            <a:r>
              <a:rPr lang="en-US" dirty="0"/>
              <a:t>We grow spiritually through the example of others. </a:t>
            </a:r>
          </a:p>
          <a:p>
            <a:pPr lvl="1"/>
            <a:r>
              <a:rPr lang="en-US" dirty="0"/>
              <a:t>Initiate an intentional relationship with a more mature believer who inspires you to grow in your walk with Christ.</a:t>
            </a:r>
          </a:p>
          <a:p>
            <a:endParaRPr lang="en-US" dirty="0"/>
          </a:p>
        </p:txBody>
      </p:sp>
    </p:spTree>
    <p:extLst>
      <p:ext uri="{BB962C8B-B14F-4D97-AF65-F5344CB8AC3E}">
        <p14:creationId xmlns:p14="http://schemas.microsoft.com/office/powerpoint/2010/main" val="272095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FAC6-1D98-05DA-A6FE-13AAF63DC173}"/>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338E559-3942-B7CB-7713-40ED3658F132}"/>
              </a:ext>
            </a:extLst>
          </p:cNvPr>
          <p:cNvSpPr>
            <a:spLocks noGrp="1"/>
          </p:cNvSpPr>
          <p:nvPr>
            <p:ph idx="1"/>
          </p:nvPr>
        </p:nvSpPr>
        <p:spPr>
          <a:xfrm>
            <a:off x="838200" y="2060293"/>
            <a:ext cx="10515600" cy="4116669"/>
          </a:xfrm>
        </p:spPr>
        <p:txBody>
          <a:bodyPr/>
          <a:lstStyle/>
          <a:p>
            <a:r>
              <a:rPr lang="en-US" dirty="0"/>
              <a:t>Invest. </a:t>
            </a:r>
          </a:p>
          <a:p>
            <a:pPr lvl="1"/>
            <a:r>
              <a:rPr lang="en-US" dirty="0"/>
              <a:t>Others grow spiritually through our example. </a:t>
            </a:r>
          </a:p>
          <a:p>
            <a:pPr lvl="1"/>
            <a:r>
              <a:rPr lang="en-US" dirty="0"/>
              <a:t>Pay it forward by inviting a less mature believer into an intentional relationship with you.</a:t>
            </a:r>
          </a:p>
          <a:p>
            <a:pPr lvl="1"/>
            <a:r>
              <a:rPr lang="en-US" dirty="0"/>
              <a:t>Help this person grow in his or her walk with Christ. </a:t>
            </a:r>
          </a:p>
          <a:p>
            <a:endParaRPr lang="en-US" dirty="0"/>
          </a:p>
        </p:txBody>
      </p:sp>
    </p:spTree>
    <p:extLst>
      <p:ext uri="{BB962C8B-B14F-4D97-AF65-F5344CB8AC3E}">
        <p14:creationId xmlns:p14="http://schemas.microsoft.com/office/powerpoint/2010/main" val="1932794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3E5C2A-9958-8D43-F6DF-7BCFFEFC1CB7}"/>
              </a:ext>
            </a:extLst>
          </p:cNvPr>
          <p:cNvSpPr>
            <a:spLocks noGrp="1"/>
          </p:cNvSpPr>
          <p:nvPr>
            <p:ph type="title"/>
          </p:nvPr>
        </p:nvSpPr>
        <p:spPr/>
        <p:txBody>
          <a:bodyPr/>
          <a:lstStyle/>
          <a:p>
            <a:r>
              <a:rPr lang="en-US" dirty="0"/>
              <a:t>Family Activities</a:t>
            </a:r>
          </a:p>
        </p:txBody>
      </p:sp>
      <p:pic>
        <p:nvPicPr>
          <p:cNvPr id="6" name="Picture 5" descr="A gold robot with a black background&#10;&#10;Description automatically generated">
            <a:extLst>
              <a:ext uri="{FF2B5EF4-FFF2-40B4-BE49-F238E27FC236}">
                <a16:creationId xmlns:a16="http://schemas.microsoft.com/office/drawing/2014/main" id="{A30BB572-6BFC-E733-851B-2E61416FE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6664" y="1579944"/>
            <a:ext cx="2085336" cy="3698111"/>
          </a:xfrm>
          <a:prstGeom prst="rect">
            <a:avLst/>
          </a:prstGeom>
          <a:ln>
            <a:noFill/>
          </a:ln>
          <a:effectLst>
            <a:outerShdw blurRad="292100" dist="139700" dir="2700000" algn="tl" rotWithShape="0">
              <a:srgbClr val="333333">
                <a:alpha val="65000"/>
              </a:srgbClr>
            </a:outerShdw>
          </a:effectLst>
        </p:spPr>
      </p:pic>
      <p:pic>
        <p:nvPicPr>
          <p:cNvPr id="14" name="Picture 13" descr="A yellow and black crossword puzzle&#10;&#10;Description automatically generated">
            <a:extLst>
              <a:ext uri="{FF2B5EF4-FFF2-40B4-BE49-F238E27FC236}">
                <a16:creationId xmlns:a16="http://schemas.microsoft.com/office/drawing/2014/main" id="{BFA29C2B-4D1B-E05B-1FDE-940D7E64F048}"/>
              </a:ext>
            </a:extLst>
          </p:cNvPr>
          <p:cNvPicPr>
            <a:picLocks noChangeAspect="1"/>
          </p:cNvPicPr>
          <p:nvPr/>
        </p:nvPicPr>
        <p:blipFill rotWithShape="1">
          <a:blip r:embed="rId3">
            <a:extLst>
              <a:ext uri="{28A0092B-C50C-407E-A947-70E740481C1C}">
                <a14:useLocalDpi xmlns:a14="http://schemas.microsoft.com/office/drawing/2010/main" val="0"/>
              </a:ext>
            </a:extLst>
          </a:blip>
          <a:srcRect l="3826" t="17869" r="4716" b="17793"/>
          <a:stretch/>
        </p:blipFill>
        <p:spPr bwMode="auto">
          <a:xfrm>
            <a:off x="-481315" y="1932973"/>
            <a:ext cx="8296432" cy="2978522"/>
          </a:xfrm>
          <a:prstGeom prst="rect">
            <a:avLst/>
          </a:prstGeom>
          <a:ln>
            <a:noFill/>
          </a:ln>
          <a:effectLst/>
          <a:scene3d>
            <a:camera prst="perspectiveContrastingRightFacing"/>
            <a:lightRig rig="threePt" dir="t"/>
          </a:scene3d>
          <a:extLst>
            <a:ext uri="{53640926-AAD7-44D8-BBD7-CCE9431645EC}">
              <a14:shadowObscured xmlns:a14="http://schemas.microsoft.com/office/drawing/2010/main"/>
            </a:ext>
          </a:extLst>
        </p:spPr>
      </p:pic>
      <p:sp>
        <p:nvSpPr>
          <p:cNvPr id="16" name="Speech Bubble: Rectangle with Corners Rounded 15">
            <a:extLst>
              <a:ext uri="{FF2B5EF4-FFF2-40B4-BE49-F238E27FC236}">
                <a16:creationId xmlns:a16="http://schemas.microsoft.com/office/drawing/2014/main" id="{B42522E0-B4A9-53C2-8D18-061F14388FC4}"/>
              </a:ext>
            </a:extLst>
          </p:cNvPr>
          <p:cNvSpPr/>
          <p:nvPr/>
        </p:nvSpPr>
        <p:spPr>
          <a:xfrm>
            <a:off x="5876357" y="1573178"/>
            <a:ext cx="3877519" cy="3698111"/>
          </a:xfrm>
          <a:prstGeom prst="wedgeRoundRectCallout">
            <a:avLst>
              <a:gd name="adj1" fmla="val 71871"/>
              <a:gd name="adj2" fmla="val -3028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R2D2 suggests that you work quickly and accurately to rebuild the decoded message.  You have been given the letters that fell straight down off the decoding form.  Technical help is available at </a:t>
            </a:r>
            <a:r>
              <a:rPr lang="en-US" dirty="0">
                <a:latin typeface="Comic Sans MS" panose="030F0702030302020204" pitchFamily="66" charset="0"/>
                <a:hlinkClick r:id="rId4"/>
              </a:rPr>
              <a:t>https://tinyurl.com/mrh62cfp</a:t>
            </a:r>
            <a:r>
              <a:rPr lang="en-US" dirty="0">
                <a:latin typeface="Comic Sans MS" panose="030F0702030302020204" pitchFamily="66" charset="0"/>
              </a:rPr>
              <a:t>  And for you people in the front of class, the Crossword Puzzle is also available there. </a:t>
            </a:r>
          </a:p>
        </p:txBody>
      </p:sp>
    </p:spTree>
    <p:extLst>
      <p:ext uri="{BB962C8B-B14F-4D97-AF65-F5344CB8AC3E}">
        <p14:creationId xmlns:p14="http://schemas.microsoft.com/office/powerpoint/2010/main" val="199095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B7636-BE53-D0DE-BF42-1348D9BDD464}"/>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B3664D50-E27A-046D-BA44-344256D00C76}"/>
              </a:ext>
            </a:extLst>
          </p:cNvPr>
          <p:cNvGrpSpPr/>
          <p:nvPr/>
        </p:nvGrpSpPr>
        <p:grpSpPr>
          <a:xfrm>
            <a:off x="2849598" y="1690688"/>
            <a:ext cx="6492803" cy="4161682"/>
            <a:chOff x="2849598" y="1690688"/>
            <a:chExt cx="6492803" cy="4161682"/>
          </a:xfrm>
        </p:grpSpPr>
        <p:pic>
          <p:nvPicPr>
            <p:cNvPr id="6" name="Picture 5">
              <a:extLst>
                <a:ext uri="{FF2B5EF4-FFF2-40B4-BE49-F238E27FC236}">
                  <a16:creationId xmlns:a16="http://schemas.microsoft.com/office/drawing/2014/main" id="{ECD80153-35B0-092B-935A-65DC86E7D800}"/>
                </a:ext>
              </a:extLst>
            </p:cNvPr>
            <p:cNvPicPr>
              <a:picLocks noChangeAspect="1"/>
            </p:cNvPicPr>
            <p:nvPr/>
          </p:nvPicPr>
          <p:blipFill>
            <a:blip r:embed="rId2"/>
            <a:stretch>
              <a:fillRect/>
            </a:stretch>
          </p:blipFill>
          <p:spPr>
            <a:xfrm>
              <a:off x="3238857" y="1929000"/>
              <a:ext cx="5714286" cy="3000000"/>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1707DC67-C365-6ADE-D993-77D6F6A15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1493676B-0F44-565C-9783-2048E9651EFC}"/>
              </a:ext>
            </a:extLst>
          </p:cNvPr>
          <p:cNvSpPr txBox="1"/>
          <p:nvPr/>
        </p:nvSpPr>
        <p:spPr>
          <a:xfrm>
            <a:off x="4524499" y="5852370"/>
            <a:ext cx="3146961"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94745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 Apart for</a:t>
            </a:r>
            <a:br>
              <a:rPr lang="en-US" dirty="0"/>
            </a:br>
            <a:r>
              <a:rPr lang="en-US" dirty="0"/>
              <a:t>the Journey</a:t>
            </a:r>
          </a:p>
        </p:txBody>
      </p:sp>
      <p:sp>
        <p:nvSpPr>
          <p:cNvPr id="3" name="Subtitle 2"/>
          <p:cNvSpPr>
            <a:spLocks noGrp="1"/>
          </p:cNvSpPr>
          <p:nvPr>
            <p:ph type="subTitle" idx="1"/>
          </p:nvPr>
        </p:nvSpPr>
        <p:spPr>
          <a:xfrm>
            <a:off x="1524000" y="4271058"/>
            <a:ext cx="9144000" cy="986741"/>
          </a:xfrm>
        </p:spPr>
        <p:txBody>
          <a:bodyPr/>
          <a:lstStyle/>
          <a:p>
            <a:r>
              <a:rPr lang="en-US"/>
              <a:t>August 20</a:t>
            </a:r>
            <a:endParaRPr lang="en-US" dirty="0"/>
          </a:p>
        </p:txBody>
      </p:sp>
    </p:spTree>
    <p:extLst>
      <p:ext uri="{BB962C8B-B14F-4D97-AF65-F5344CB8AC3E}">
        <p14:creationId xmlns:p14="http://schemas.microsoft.com/office/powerpoint/2010/main" val="368239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4432B-5976-C509-FABB-D9D79B043DB7}"/>
              </a:ext>
            </a:extLst>
          </p:cNvPr>
          <p:cNvSpPr>
            <a:spLocks noGrp="1"/>
          </p:cNvSpPr>
          <p:nvPr>
            <p:ph type="title"/>
          </p:nvPr>
        </p:nvSpPr>
        <p:spPr/>
        <p:txBody>
          <a:bodyPr/>
          <a:lstStyle/>
          <a:p>
            <a:r>
              <a:rPr lang="en-US" dirty="0"/>
              <a:t>Remember that time …</a:t>
            </a:r>
          </a:p>
        </p:txBody>
      </p:sp>
      <p:sp>
        <p:nvSpPr>
          <p:cNvPr id="4" name="Content Placeholder 3">
            <a:extLst>
              <a:ext uri="{FF2B5EF4-FFF2-40B4-BE49-F238E27FC236}">
                <a16:creationId xmlns:a16="http://schemas.microsoft.com/office/drawing/2014/main" id="{672BBFB7-BE18-B538-C9B2-0A3C7D53FAD2}"/>
              </a:ext>
            </a:extLst>
          </p:cNvPr>
          <p:cNvSpPr>
            <a:spLocks noGrp="1"/>
          </p:cNvSpPr>
          <p:nvPr>
            <p:ph idx="1"/>
          </p:nvPr>
        </p:nvSpPr>
        <p:spPr/>
        <p:txBody>
          <a:bodyPr/>
          <a:lstStyle/>
          <a:p>
            <a:r>
              <a:rPr lang="en-US" dirty="0"/>
              <a:t>When have you been thankful you didn’t quit?</a:t>
            </a:r>
          </a:p>
          <a:p>
            <a:endParaRPr lang="en-US" dirty="0"/>
          </a:p>
          <a:p>
            <a:r>
              <a:rPr lang="en-US" dirty="0">
                <a:solidFill>
                  <a:srgbClr val="C00000"/>
                </a:solidFill>
              </a:rPr>
              <a:t>Growing in Christ is a lifelong journey.</a:t>
            </a:r>
          </a:p>
          <a:p>
            <a:pPr lvl="1"/>
            <a:r>
              <a:rPr lang="en-US" dirty="0">
                <a:solidFill>
                  <a:srgbClr val="C00000"/>
                </a:solidFill>
              </a:rPr>
              <a:t>God wants us (and helps us) to keep at it – not to give up when things get difficult</a:t>
            </a:r>
          </a:p>
          <a:p>
            <a:pPr lvl="1"/>
            <a:r>
              <a:rPr lang="en-US" dirty="0">
                <a:solidFill>
                  <a:srgbClr val="C00000"/>
                </a:solidFill>
              </a:rPr>
              <a:t>Day by day, we can become more and more like Jesus.</a:t>
            </a:r>
          </a:p>
          <a:p>
            <a:endParaRPr lang="en-US" dirty="0"/>
          </a:p>
        </p:txBody>
      </p:sp>
      <p:grpSp>
        <p:nvGrpSpPr>
          <p:cNvPr id="7" name="Group 6">
            <a:extLst>
              <a:ext uri="{FF2B5EF4-FFF2-40B4-BE49-F238E27FC236}">
                <a16:creationId xmlns:a16="http://schemas.microsoft.com/office/drawing/2014/main" id="{4DF41DD8-CFE3-CAF9-B8DD-E44D5B0E911C}"/>
              </a:ext>
            </a:extLst>
          </p:cNvPr>
          <p:cNvGrpSpPr/>
          <p:nvPr/>
        </p:nvGrpSpPr>
        <p:grpSpPr>
          <a:xfrm>
            <a:off x="1915391" y="2685396"/>
            <a:ext cx="9191996" cy="3491567"/>
            <a:chOff x="1915391" y="2685396"/>
            <a:chExt cx="9191996" cy="3491567"/>
          </a:xfrm>
        </p:grpSpPr>
        <p:pic>
          <p:nvPicPr>
            <p:cNvPr id="6" name="Picture 5" descr="A person in a graduation gown holding a certificate&#10;&#10;Description automatically generated">
              <a:extLst>
                <a:ext uri="{FF2B5EF4-FFF2-40B4-BE49-F238E27FC236}">
                  <a16:creationId xmlns:a16="http://schemas.microsoft.com/office/drawing/2014/main" id="{609CFD25-130E-FA1C-01BF-0788B010D224}"/>
                </a:ext>
              </a:extLst>
            </p:cNvPr>
            <p:cNvPicPr>
              <a:picLocks noChangeAspect="1"/>
            </p:cNvPicPr>
            <p:nvPr/>
          </p:nvPicPr>
          <p:blipFill rotWithShape="1">
            <a:blip r:embed="rId2">
              <a:extLst>
                <a:ext uri="{28A0092B-C50C-407E-A947-70E740481C1C}">
                  <a14:useLocalDpi xmlns:a14="http://schemas.microsoft.com/office/drawing/2010/main" val="0"/>
                </a:ext>
              </a:extLst>
            </a:blip>
            <a:srcRect l="35911" t="14165" r="16173"/>
            <a:stretch/>
          </p:blipFill>
          <p:spPr>
            <a:xfrm>
              <a:off x="4534642" y="2685396"/>
              <a:ext cx="2921330" cy="3491567"/>
            </a:xfrm>
            <a:prstGeom prst="rect">
              <a:avLst/>
            </a:prstGeom>
            <a:ln>
              <a:noFill/>
            </a:ln>
            <a:effectLst>
              <a:outerShdw blurRad="292100" dist="139700" dir="2700000" algn="tl" rotWithShape="0">
                <a:srgbClr val="333333">
                  <a:alpha val="65000"/>
                </a:srgbClr>
              </a:outerShdw>
            </a:effectLst>
          </p:spPr>
        </p:pic>
        <p:pic>
          <p:nvPicPr>
            <p:cNvPr id="1026" name="Picture 2" descr="Free Marching Band Playing Different Musical Instruments Stock Photo">
              <a:extLst>
                <a:ext uri="{FF2B5EF4-FFF2-40B4-BE49-F238E27FC236}">
                  <a16:creationId xmlns:a16="http://schemas.microsoft.com/office/drawing/2014/main" id="{EA043E89-745B-03D7-5C8D-B700259072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077" y="3123209"/>
              <a:ext cx="3304310" cy="2202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Person Planting on the Garden Stock Photo">
              <a:extLst>
                <a:ext uri="{FF2B5EF4-FFF2-40B4-BE49-F238E27FC236}">
                  <a16:creationId xmlns:a16="http://schemas.microsoft.com/office/drawing/2014/main" id="{4EF55C7A-6894-2292-2071-4D7E9E3E42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5391" y="3123209"/>
              <a:ext cx="1642753" cy="2464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0488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A9474-F857-AD87-9E66-B78ACDC1CBCF}"/>
              </a:ext>
            </a:extLst>
          </p:cNvPr>
          <p:cNvSpPr>
            <a:spLocks noGrp="1"/>
          </p:cNvSpPr>
          <p:nvPr>
            <p:ph type="title"/>
          </p:nvPr>
        </p:nvSpPr>
        <p:spPr/>
        <p:txBody>
          <a:bodyPr/>
          <a:lstStyle/>
          <a:p>
            <a:pPr algn="l"/>
            <a:r>
              <a:rPr lang="en-US" dirty="0"/>
              <a:t>Listen for Paul’s goal.</a:t>
            </a:r>
          </a:p>
        </p:txBody>
      </p:sp>
      <p:sp>
        <p:nvSpPr>
          <p:cNvPr id="3" name="Content Placeholder 2">
            <a:extLst>
              <a:ext uri="{FF2B5EF4-FFF2-40B4-BE49-F238E27FC236}">
                <a16:creationId xmlns:a16="http://schemas.microsoft.com/office/drawing/2014/main" id="{B06CC857-B8E3-81F0-D478-94A1A8A78108}"/>
              </a:ext>
            </a:extLst>
          </p:cNvPr>
          <p:cNvSpPr>
            <a:spLocks noGrp="1"/>
          </p:cNvSpPr>
          <p:nvPr>
            <p:ph idx="1"/>
          </p:nvPr>
        </p:nvSpPr>
        <p:spPr>
          <a:xfrm>
            <a:off x="1906447" y="1941371"/>
            <a:ext cx="8379106" cy="4351338"/>
          </a:xfrm>
        </p:spPr>
        <p:txBody>
          <a:bodyPr/>
          <a:lstStyle/>
          <a:p>
            <a:pPr marL="0" indent="0" algn="ctr">
              <a:buNone/>
            </a:pPr>
            <a:r>
              <a:rPr lang="en-US" dirty="0"/>
              <a:t>Philippians 3:12-14 (NIV)  Not that I have already obtained all this, or have already been made perfect, but I press on to take hold of that for which Christ Jesus took hold of me. 13  Brothers, I do not consider myself yet </a:t>
            </a:r>
          </a:p>
        </p:txBody>
      </p:sp>
    </p:spTree>
    <p:extLst>
      <p:ext uri="{BB962C8B-B14F-4D97-AF65-F5344CB8AC3E}">
        <p14:creationId xmlns:p14="http://schemas.microsoft.com/office/powerpoint/2010/main" val="38813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A9474-F857-AD87-9E66-B78ACDC1CBCF}"/>
              </a:ext>
            </a:extLst>
          </p:cNvPr>
          <p:cNvSpPr>
            <a:spLocks noGrp="1"/>
          </p:cNvSpPr>
          <p:nvPr>
            <p:ph type="title"/>
          </p:nvPr>
        </p:nvSpPr>
        <p:spPr/>
        <p:txBody>
          <a:bodyPr/>
          <a:lstStyle/>
          <a:p>
            <a:pPr algn="l"/>
            <a:r>
              <a:rPr lang="en-US" dirty="0"/>
              <a:t>Listen for Paul’s goal.</a:t>
            </a:r>
          </a:p>
        </p:txBody>
      </p:sp>
      <p:sp>
        <p:nvSpPr>
          <p:cNvPr id="3" name="Content Placeholder 2">
            <a:extLst>
              <a:ext uri="{FF2B5EF4-FFF2-40B4-BE49-F238E27FC236}">
                <a16:creationId xmlns:a16="http://schemas.microsoft.com/office/drawing/2014/main" id="{B06CC857-B8E3-81F0-D478-94A1A8A78108}"/>
              </a:ext>
            </a:extLst>
          </p:cNvPr>
          <p:cNvSpPr>
            <a:spLocks noGrp="1"/>
          </p:cNvSpPr>
          <p:nvPr>
            <p:ph idx="1"/>
          </p:nvPr>
        </p:nvSpPr>
        <p:spPr>
          <a:xfrm>
            <a:off x="1906447" y="1941371"/>
            <a:ext cx="8379106" cy="4351338"/>
          </a:xfrm>
        </p:spPr>
        <p:txBody>
          <a:bodyPr/>
          <a:lstStyle/>
          <a:p>
            <a:pPr marL="0" indent="0" algn="ctr">
              <a:buNone/>
            </a:pPr>
            <a:r>
              <a:rPr lang="en-US" dirty="0"/>
              <a:t>to have taken hold of it. But one thing I do: Forgetting what is behind and straining toward what is ahead, 14  I press on toward the goal to win the prize for which God has called me heavenward in Christ Jesus.</a:t>
            </a:r>
          </a:p>
        </p:txBody>
      </p:sp>
      <p:pic>
        <p:nvPicPr>
          <p:cNvPr id="5" name="Picture 4">
            <a:extLst>
              <a:ext uri="{FF2B5EF4-FFF2-40B4-BE49-F238E27FC236}">
                <a16:creationId xmlns:a16="http://schemas.microsoft.com/office/drawing/2014/main" id="{BC1EEE8E-D4E9-F2C0-6BF8-644C6AFEBD60}"/>
              </a:ext>
            </a:extLst>
          </p:cNvPr>
          <p:cNvPicPr>
            <a:picLocks noChangeAspect="1"/>
          </p:cNvPicPr>
          <p:nvPr/>
        </p:nvPicPr>
        <p:blipFill>
          <a:blip r:embed="rId2"/>
          <a:stretch>
            <a:fillRect/>
          </a:stretch>
        </p:blipFill>
        <p:spPr>
          <a:xfrm>
            <a:off x="5124571" y="5390024"/>
            <a:ext cx="1942857" cy="3142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87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79A13-6B53-26A2-D2B8-F0FE778A4C1C}"/>
              </a:ext>
            </a:extLst>
          </p:cNvPr>
          <p:cNvSpPr>
            <a:spLocks noGrp="1"/>
          </p:cNvSpPr>
          <p:nvPr>
            <p:ph type="title"/>
          </p:nvPr>
        </p:nvSpPr>
        <p:spPr/>
        <p:txBody>
          <a:bodyPr/>
          <a:lstStyle/>
          <a:p>
            <a:r>
              <a:rPr lang="en-US" dirty="0"/>
              <a:t>A Continual Journey</a:t>
            </a:r>
          </a:p>
        </p:txBody>
      </p:sp>
      <p:sp>
        <p:nvSpPr>
          <p:cNvPr id="3" name="Content Placeholder 2">
            <a:extLst>
              <a:ext uri="{FF2B5EF4-FFF2-40B4-BE49-F238E27FC236}">
                <a16:creationId xmlns:a16="http://schemas.microsoft.com/office/drawing/2014/main" id="{AE57B810-E353-D7C5-0F08-2B0523736488}"/>
              </a:ext>
            </a:extLst>
          </p:cNvPr>
          <p:cNvSpPr>
            <a:spLocks noGrp="1"/>
          </p:cNvSpPr>
          <p:nvPr>
            <p:ph idx="1"/>
          </p:nvPr>
        </p:nvSpPr>
        <p:spPr/>
        <p:txBody>
          <a:bodyPr/>
          <a:lstStyle/>
          <a:p>
            <a:r>
              <a:rPr lang="en-US" dirty="0"/>
              <a:t>What are the two actions he committed himself to in order to accomplish the one objective of becoming spiritually mature? </a:t>
            </a:r>
          </a:p>
          <a:p>
            <a:r>
              <a:rPr lang="en-US" dirty="0"/>
              <a:t>Paul says to forget the past.  What in his past do you think Paul was trying to forget?</a:t>
            </a:r>
          </a:p>
          <a:p>
            <a:r>
              <a:rPr lang="en-US" dirty="0"/>
              <a:t>What are some things we need to forget as we grow and mature in our Christian faith? </a:t>
            </a:r>
          </a:p>
        </p:txBody>
      </p:sp>
    </p:spTree>
    <p:extLst>
      <p:ext uri="{BB962C8B-B14F-4D97-AF65-F5344CB8AC3E}">
        <p14:creationId xmlns:p14="http://schemas.microsoft.com/office/powerpoint/2010/main" val="14222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5FE8-B03B-8E35-46B2-D81787992D4B}"/>
              </a:ext>
            </a:extLst>
          </p:cNvPr>
          <p:cNvSpPr>
            <a:spLocks noGrp="1"/>
          </p:cNvSpPr>
          <p:nvPr>
            <p:ph type="title"/>
          </p:nvPr>
        </p:nvSpPr>
        <p:spPr/>
        <p:txBody>
          <a:bodyPr/>
          <a:lstStyle/>
          <a:p>
            <a:r>
              <a:rPr lang="en-US" dirty="0"/>
              <a:t>A Continual Journey</a:t>
            </a:r>
          </a:p>
        </p:txBody>
      </p:sp>
      <p:sp>
        <p:nvSpPr>
          <p:cNvPr id="3" name="Content Placeholder 2">
            <a:extLst>
              <a:ext uri="{FF2B5EF4-FFF2-40B4-BE49-F238E27FC236}">
                <a16:creationId xmlns:a16="http://schemas.microsoft.com/office/drawing/2014/main" id="{3DEE800A-B48C-EBCE-015A-9E56A83B011F}"/>
              </a:ext>
            </a:extLst>
          </p:cNvPr>
          <p:cNvSpPr>
            <a:spLocks noGrp="1"/>
          </p:cNvSpPr>
          <p:nvPr>
            <p:ph idx="1"/>
          </p:nvPr>
        </p:nvSpPr>
        <p:spPr/>
        <p:txBody>
          <a:bodyPr/>
          <a:lstStyle/>
          <a:p>
            <a:r>
              <a:rPr lang="en-US" dirty="0"/>
              <a:t>Why can the past (good or bad) be a problem for a believer?</a:t>
            </a:r>
          </a:p>
          <a:p>
            <a:r>
              <a:rPr lang="en-US" dirty="0"/>
              <a:t>How do we put the past behind us, how do we get rid of these things which hinder us?</a:t>
            </a:r>
          </a:p>
          <a:p>
            <a:r>
              <a:rPr lang="en-US" dirty="0"/>
              <a:t>In what ways is the imagery of a race an appropriate one to describe what Paul urged his readers to strive for? </a:t>
            </a:r>
          </a:p>
        </p:txBody>
      </p:sp>
    </p:spTree>
    <p:extLst>
      <p:ext uri="{BB962C8B-B14F-4D97-AF65-F5344CB8AC3E}">
        <p14:creationId xmlns:p14="http://schemas.microsoft.com/office/powerpoint/2010/main" val="12856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D014-F91E-6B96-CE47-FB2BF52FBB03}"/>
              </a:ext>
            </a:extLst>
          </p:cNvPr>
          <p:cNvSpPr>
            <a:spLocks noGrp="1"/>
          </p:cNvSpPr>
          <p:nvPr>
            <p:ph type="title"/>
          </p:nvPr>
        </p:nvSpPr>
        <p:spPr/>
        <p:txBody>
          <a:bodyPr/>
          <a:lstStyle/>
          <a:p>
            <a:r>
              <a:rPr lang="en-US" dirty="0"/>
              <a:t>A Continual Journey</a:t>
            </a:r>
          </a:p>
        </p:txBody>
      </p:sp>
      <p:sp>
        <p:nvSpPr>
          <p:cNvPr id="3" name="Content Placeholder 2">
            <a:extLst>
              <a:ext uri="{FF2B5EF4-FFF2-40B4-BE49-F238E27FC236}">
                <a16:creationId xmlns:a16="http://schemas.microsoft.com/office/drawing/2014/main" id="{9DFD5872-21D6-10B8-FE58-668FE58947FC}"/>
              </a:ext>
            </a:extLst>
          </p:cNvPr>
          <p:cNvSpPr>
            <a:spLocks noGrp="1"/>
          </p:cNvSpPr>
          <p:nvPr>
            <p:ph idx="1"/>
          </p:nvPr>
        </p:nvSpPr>
        <p:spPr/>
        <p:txBody>
          <a:bodyPr/>
          <a:lstStyle/>
          <a:p>
            <a:r>
              <a:rPr lang="en-US" dirty="0"/>
              <a:t>What is the prize that Christians are striving to obtain?</a:t>
            </a:r>
          </a:p>
          <a:p>
            <a:r>
              <a:rPr lang="en-US" dirty="0"/>
              <a:t>How can Christ help you stay on track and reach the goal?</a:t>
            </a:r>
          </a:p>
        </p:txBody>
      </p:sp>
    </p:spTree>
    <p:extLst>
      <p:ext uri="{BB962C8B-B14F-4D97-AF65-F5344CB8AC3E}">
        <p14:creationId xmlns:p14="http://schemas.microsoft.com/office/powerpoint/2010/main" val="36878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6A44-7B58-8EE8-DE2F-2E7EE1A0191E}"/>
              </a:ext>
            </a:extLst>
          </p:cNvPr>
          <p:cNvSpPr>
            <a:spLocks noGrp="1"/>
          </p:cNvSpPr>
          <p:nvPr>
            <p:ph type="title"/>
          </p:nvPr>
        </p:nvSpPr>
        <p:spPr/>
        <p:txBody>
          <a:bodyPr/>
          <a:lstStyle/>
          <a:p>
            <a:pPr algn="l"/>
            <a:r>
              <a:rPr lang="en-US" dirty="0"/>
              <a:t>Listen for an example to follow.</a:t>
            </a:r>
          </a:p>
        </p:txBody>
      </p:sp>
      <p:sp>
        <p:nvSpPr>
          <p:cNvPr id="3" name="Content Placeholder 2">
            <a:extLst>
              <a:ext uri="{FF2B5EF4-FFF2-40B4-BE49-F238E27FC236}">
                <a16:creationId xmlns:a16="http://schemas.microsoft.com/office/drawing/2014/main" id="{44A29601-7E99-3553-6C66-7C7A5D7E2D3A}"/>
              </a:ext>
            </a:extLst>
          </p:cNvPr>
          <p:cNvSpPr>
            <a:spLocks noGrp="1"/>
          </p:cNvSpPr>
          <p:nvPr>
            <p:ph idx="1"/>
          </p:nvPr>
        </p:nvSpPr>
        <p:spPr>
          <a:xfrm>
            <a:off x="1437672" y="1883498"/>
            <a:ext cx="9316656" cy="4351338"/>
          </a:xfrm>
        </p:spPr>
        <p:txBody>
          <a:bodyPr/>
          <a:lstStyle/>
          <a:p>
            <a:pPr marL="0" indent="0" algn="ctr">
              <a:buNone/>
            </a:pPr>
            <a:r>
              <a:rPr lang="en-US" dirty="0"/>
              <a:t>Philippians 3:15-19 (NIV)   All of us who are mature should take such a view of things. And if on some point you think differently, that too God will make clear to you. 16  Only let us live up to what we have already attained. 17  Join with others in following my example, brothers, and take note </a:t>
            </a:r>
          </a:p>
        </p:txBody>
      </p:sp>
    </p:spTree>
    <p:extLst>
      <p:ext uri="{BB962C8B-B14F-4D97-AF65-F5344CB8AC3E}">
        <p14:creationId xmlns:p14="http://schemas.microsoft.com/office/powerpoint/2010/main" val="31303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54</TotalTime>
  <Words>904</Words>
  <Application>Microsoft Office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Set Apart for the Journey</vt:lpstr>
      <vt:lpstr>Video Introduction</vt:lpstr>
      <vt:lpstr>Remember that time …</vt:lpstr>
      <vt:lpstr>Listen for Paul’s goal.</vt:lpstr>
      <vt:lpstr>Listen for Paul’s goal.</vt:lpstr>
      <vt:lpstr>A Continual Journey</vt:lpstr>
      <vt:lpstr>A Continual Journey</vt:lpstr>
      <vt:lpstr>A Continual Journey</vt:lpstr>
      <vt:lpstr>Listen for an example to follow.</vt:lpstr>
      <vt:lpstr>Listen for an example to follow.</vt:lpstr>
      <vt:lpstr>The Example of Mature Believers</vt:lpstr>
      <vt:lpstr>The Example of Mature Believers</vt:lpstr>
      <vt:lpstr>Listen for where is our citizenship.</vt:lpstr>
      <vt:lpstr>Glorious Transformation in Heaven</vt:lpstr>
      <vt:lpstr>Glorious Transformation in Heaven</vt:lpstr>
      <vt:lpstr>Application</vt:lpstr>
      <vt:lpstr>Application</vt:lpstr>
      <vt:lpstr>Application</vt:lpstr>
      <vt:lpstr>Family Activities</vt:lpstr>
      <vt:lpstr>Set Apart for the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 Apart for the Journey</dc:title>
  <dc:creator>Armstrong, Stephen (General Math and Science)</dc:creator>
  <cp:lastModifiedBy>Armstrong, Stephen (General Math and Science)</cp:lastModifiedBy>
  <cp:revision>3</cp:revision>
  <dcterms:created xsi:type="dcterms:W3CDTF">2023-08-03T10:47:32Z</dcterms:created>
  <dcterms:modified xsi:type="dcterms:W3CDTF">2023-08-03T17:51:36Z</dcterms:modified>
</cp:coreProperties>
</file>