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j51faf6h"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hyperlink" Target="https://tinyurl.com/82nhrjv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555" y="3620698"/>
            <a:ext cx="6254187" cy="1909763"/>
          </a:xfrm>
        </p:spPr>
        <p:txBody>
          <a:bodyPr>
            <a:normAutofit fontScale="90000"/>
          </a:bodyPr>
          <a:lstStyle/>
          <a:p>
            <a:r>
              <a:rPr lang="en-US" dirty="0"/>
              <a:t>Set Apart</a:t>
            </a:r>
            <a:br>
              <a:rPr lang="en-US" dirty="0"/>
            </a:br>
            <a:br>
              <a:rPr lang="en-US" dirty="0"/>
            </a:br>
            <a:br>
              <a:rPr lang="en-US" dirty="0"/>
            </a:br>
            <a:br>
              <a:rPr lang="en-US" dirty="0"/>
            </a:br>
            <a:br>
              <a:rPr lang="en-US" dirty="0"/>
            </a:br>
            <a:r>
              <a:rPr lang="en-US" dirty="0"/>
              <a:t>But Not Alone</a:t>
            </a:r>
          </a:p>
        </p:txBody>
      </p:sp>
      <p:sp>
        <p:nvSpPr>
          <p:cNvPr id="3" name="Subtitle 2"/>
          <p:cNvSpPr>
            <a:spLocks noGrp="1"/>
          </p:cNvSpPr>
          <p:nvPr>
            <p:ph type="subTitle" idx="1"/>
          </p:nvPr>
        </p:nvSpPr>
        <p:spPr>
          <a:xfrm>
            <a:off x="6952527" y="5034987"/>
            <a:ext cx="3696182" cy="604778"/>
          </a:xfrm>
        </p:spPr>
        <p:txBody>
          <a:bodyPr>
            <a:normAutofit/>
          </a:bodyPr>
          <a:lstStyle/>
          <a:p>
            <a:r>
              <a:rPr lang="en-US" sz="3200" dirty="0"/>
              <a:t>July 30</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72E6-8D49-4D1A-FFF7-CFC2174DC7BE}"/>
              </a:ext>
            </a:extLst>
          </p:cNvPr>
          <p:cNvSpPr>
            <a:spLocks noGrp="1"/>
          </p:cNvSpPr>
          <p:nvPr>
            <p:ph type="title"/>
          </p:nvPr>
        </p:nvSpPr>
        <p:spPr/>
        <p:txBody>
          <a:bodyPr/>
          <a:lstStyle/>
          <a:p>
            <a:r>
              <a:rPr lang="en-US" dirty="0"/>
              <a:t>God’s Wisdom Is Greater</a:t>
            </a:r>
          </a:p>
        </p:txBody>
      </p:sp>
      <p:sp>
        <p:nvSpPr>
          <p:cNvPr id="3" name="Content Placeholder 2">
            <a:extLst>
              <a:ext uri="{FF2B5EF4-FFF2-40B4-BE49-F238E27FC236}">
                <a16:creationId xmlns:a16="http://schemas.microsoft.com/office/drawing/2014/main" id="{6F9C8260-023F-54CB-B6A4-E6736898DEBB}"/>
              </a:ext>
            </a:extLst>
          </p:cNvPr>
          <p:cNvSpPr>
            <a:spLocks noGrp="1"/>
          </p:cNvSpPr>
          <p:nvPr>
            <p:ph idx="1"/>
          </p:nvPr>
        </p:nvSpPr>
        <p:spPr/>
        <p:txBody>
          <a:bodyPr/>
          <a:lstStyle/>
          <a:p>
            <a:r>
              <a:rPr lang="en-US" dirty="0"/>
              <a:t>In what kinds of situations do we need wisdom in serving the Lord?</a:t>
            </a:r>
          </a:p>
          <a:p>
            <a:r>
              <a:rPr lang="en-US" dirty="0"/>
              <a:t>What advice in line with this scripture passage do you think Paul would give for these situations?</a:t>
            </a:r>
          </a:p>
        </p:txBody>
      </p:sp>
    </p:spTree>
    <p:extLst>
      <p:ext uri="{BB962C8B-B14F-4D97-AF65-F5344CB8AC3E}">
        <p14:creationId xmlns:p14="http://schemas.microsoft.com/office/powerpoint/2010/main" val="2424620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C0238-7A6A-6954-B4BE-8469BFCCA5E9}"/>
              </a:ext>
            </a:extLst>
          </p:cNvPr>
          <p:cNvSpPr>
            <a:spLocks noGrp="1"/>
          </p:cNvSpPr>
          <p:nvPr>
            <p:ph type="title"/>
          </p:nvPr>
        </p:nvSpPr>
        <p:spPr/>
        <p:txBody>
          <a:bodyPr/>
          <a:lstStyle/>
          <a:p>
            <a:r>
              <a:rPr lang="en-US" dirty="0"/>
              <a:t>The Holy Spirit Gives Understanding</a:t>
            </a:r>
          </a:p>
        </p:txBody>
      </p:sp>
      <p:sp>
        <p:nvSpPr>
          <p:cNvPr id="3" name="Content Placeholder 2">
            <a:extLst>
              <a:ext uri="{FF2B5EF4-FFF2-40B4-BE49-F238E27FC236}">
                <a16:creationId xmlns:a16="http://schemas.microsoft.com/office/drawing/2014/main" id="{130E0A23-1668-E8E0-FCFC-53D9F6B06FC8}"/>
              </a:ext>
            </a:extLst>
          </p:cNvPr>
          <p:cNvSpPr>
            <a:spLocks noGrp="1"/>
          </p:cNvSpPr>
          <p:nvPr>
            <p:ph idx="1"/>
          </p:nvPr>
        </p:nvSpPr>
        <p:spPr/>
        <p:txBody>
          <a:bodyPr/>
          <a:lstStyle/>
          <a:p>
            <a:r>
              <a:rPr lang="en-US" dirty="0"/>
              <a:t>Why are you sometimes able to almost “read the mind” of your spouse or your best friend?  You can often predict what they will say, or both say the same thing together.</a:t>
            </a:r>
          </a:p>
        </p:txBody>
      </p:sp>
      <p:pic>
        <p:nvPicPr>
          <p:cNvPr id="3074" name="Picture 2" descr="(Eleanor) Woman is Thinking clipart">
            <a:extLst>
              <a:ext uri="{FF2B5EF4-FFF2-40B4-BE49-F238E27FC236}">
                <a16:creationId xmlns:a16="http://schemas.microsoft.com/office/drawing/2014/main" id="{0E207389-4724-0ED8-320B-7951378DD4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5980" y="4215054"/>
            <a:ext cx="1032273" cy="19619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Businesswoman is Thinking clipart">
            <a:extLst>
              <a:ext uri="{FF2B5EF4-FFF2-40B4-BE49-F238E27FC236}">
                <a16:creationId xmlns:a16="http://schemas.microsoft.com/office/drawing/2014/main" id="{EC1CB045-2D1D-93D9-24BF-32D3B39D5C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443838" y="4215054"/>
            <a:ext cx="1365546" cy="18269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CAC55380-FC89-BE0F-A0AB-25720240850D}"/>
              </a:ext>
            </a:extLst>
          </p:cNvPr>
          <p:cNvSpPr/>
          <p:nvPr/>
        </p:nvSpPr>
        <p:spPr>
          <a:xfrm>
            <a:off x="5359079" y="3831220"/>
            <a:ext cx="1921398" cy="1273215"/>
          </a:xfrm>
          <a:prstGeom prst="cloudCallout">
            <a:avLst>
              <a:gd name="adj1" fmla="val -72640"/>
              <a:gd name="adj2" fmla="val 234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hought Bubble: Cloud 4">
            <a:extLst>
              <a:ext uri="{FF2B5EF4-FFF2-40B4-BE49-F238E27FC236}">
                <a16:creationId xmlns:a16="http://schemas.microsoft.com/office/drawing/2014/main" id="{6B2C06FE-BC2D-5973-85A5-1DDA13DD7BA3}"/>
              </a:ext>
            </a:extLst>
          </p:cNvPr>
          <p:cNvSpPr/>
          <p:nvPr/>
        </p:nvSpPr>
        <p:spPr>
          <a:xfrm>
            <a:off x="5359079" y="3807046"/>
            <a:ext cx="1921398" cy="1273215"/>
          </a:xfrm>
          <a:prstGeom prst="cloudCallout">
            <a:avLst>
              <a:gd name="adj1" fmla="val 63505"/>
              <a:gd name="adj2" fmla="val 1704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Go see the new movie …</a:t>
            </a:r>
          </a:p>
        </p:txBody>
      </p:sp>
    </p:spTree>
    <p:extLst>
      <p:ext uri="{BB962C8B-B14F-4D97-AF65-F5344CB8AC3E}">
        <p14:creationId xmlns:p14="http://schemas.microsoft.com/office/powerpoint/2010/main" val="319883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3F32-2A2B-F103-33CF-A9834BFC94A3}"/>
              </a:ext>
            </a:extLst>
          </p:cNvPr>
          <p:cNvSpPr>
            <a:spLocks noGrp="1"/>
          </p:cNvSpPr>
          <p:nvPr>
            <p:ph type="title"/>
          </p:nvPr>
        </p:nvSpPr>
        <p:spPr/>
        <p:txBody>
          <a:bodyPr/>
          <a:lstStyle/>
          <a:p>
            <a:pPr algn="l"/>
            <a:r>
              <a:rPr lang="en-US" dirty="0"/>
              <a:t>Listen for how you can know what God is thinking.</a:t>
            </a:r>
          </a:p>
        </p:txBody>
      </p:sp>
      <p:sp>
        <p:nvSpPr>
          <p:cNvPr id="3" name="Content Placeholder 2">
            <a:extLst>
              <a:ext uri="{FF2B5EF4-FFF2-40B4-BE49-F238E27FC236}">
                <a16:creationId xmlns:a16="http://schemas.microsoft.com/office/drawing/2014/main" id="{61B87406-1F0A-3645-460D-4ED1B77DED71}"/>
              </a:ext>
            </a:extLst>
          </p:cNvPr>
          <p:cNvSpPr>
            <a:spLocks noGrp="1"/>
          </p:cNvSpPr>
          <p:nvPr>
            <p:ph idx="1"/>
          </p:nvPr>
        </p:nvSpPr>
        <p:spPr>
          <a:xfrm>
            <a:off x="1414523" y="1883499"/>
            <a:ext cx="9362954" cy="4351338"/>
          </a:xfrm>
        </p:spPr>
        <p:txBody>
          <a:bodyPr/>
          <a:lstStyle/>
          <a:p>
            <a:pPr marL="0" indent="0" algn="ctr">
              <a:buNone/>
            </a:pPr>
            <a:r>
              <a:rPr lang="en-US" dirty="0"/>
              <a:t>1 Corinthians 2:10-13 (NIV)  but God has revealed it to us by his Spirit. The Spirit searches all things, even the deep things of God. 11  For who among men knows the thoughts of a man except the man's spirit within him? In the same way no one knows the thoughts of God except the Spirit of God. </a:t>
            </a:r>
          </a:p>
        </p:txBody>
      </p:sp>
    </p:spTree>
    <p:extLst>
      <p:ext uri="{BB962C8B-B14F-4D97-AF65-F5344CB8AC3E}">
        <p14:creationId xmlns:p14="http://schemas.microsoft.com/office/powerpoint/2010/main" val="388935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E3F32-2A2B-F103-33CF-A9834BFC94A3}"/>
              </a:ext>
            </a:extLst>
          </p:cNvPr>
          <p:cNvSpPr>
            <a:spLocks noGrp="1"/>
          </p:cNvSpPr>
          <p:nvPr>
            <p:ph type="title"/>
          </p:nvPr>
        </p:nvSpPr>
        <p:spPr/>
        <p:txBody>
          <a:bodyPr/>
          <a:lstStyle/>
          <a:p>
            <a:pPr algn="l"/>
            <a:r>
              <a:rPr lang="en-US" dirty="0"/>
              <a:t>Listen for how you can know what God is thinking.</a:t>
            </a:r>
          </a:p>
        </p:txBody>
      </p:sp>
      <p:sp>
        <p:nvSpPr>
          <p:cNvPr id="3" name="Content Placeholder 2">
            <a:extLst>
              <a:ext uri="{FF2B5EF4-FFF2-40B4-BE49-F238E27FC236}">
                <a16:creationId xmlns:a16="http://schemas.microsoft.com/office/drawing/2014/main" id="{61B87406-1F0A-3645-460D-4ED1B77DED71}"/>
              </a:ext>
            </a:extLst>
          </p:cNvPr>
          <p:cNvSpPr>
            <a:spLocks noGrp="1"/>
          </p:cNvSpPr>
          <p:nvPr>
            <p:ph idx="1"/>
          </p:nvPr>
        </p:nvSpPr>
        <p:spPr>
          <a:xfrm>
            <a:off x="1581150" y="1779327"/>
            <a:ext cx="9029700" cy="4351338"/>
          </a:xfrm>
        </p:spPr>
        <p:txBody>
          <a:bodyPr/>
          <a:lstStyle/>
          <a:p>
            <a:pPr marL="0" indent="0" algn="ctr">
              <a:buNone/>
            </a:pPr>
            <a:r>
              <a:rPr lang="en-US" dirty="0"/>
              <a:t>We have not received the spirit of the world but the Spirit who is from God, that we may understand what God has freely given us. 13  This is what we speak, not in words taught us by human wisdom but in words taught by the Spirit, expressing spiritual truths in spiritual words.</a:t>
            </a:r>
          </a:p>
        </p:txBody>
      </p:sp>
      <p:pic>
        <p:nvPicPr>
          <p:cNvPr id="4" name="Picture 3">
            <a:extLst>
              <a:ext uri="{FF2B5EF4-FFF2-40B4-BE49-F238E27FC236}">
                <a16:creationId xmlns:a16="http://schemas.microsoft.com/office/drawing/2014/main" id="{0A4FC9B6-0170-FDC9-F156-98C4E785F38C}"/>
              </a:ext>
            </a:extLst>
          </p:cNvPr>
          <p:cNvPicPr>
            <a:picLocks noChangeAspect="1"/>
          </p:cNvPicPr>
          <p:nvPr/>
        </p:nvPicPr>
        <p:blipFill>
          <a:blip r:embed="rId2"/>
          <a:stretch>
            <a:fillRect/>
          </a:stretch>
        </p:blipFill>
        <p:spPr>
          <a:xfrm>
            <a:off x="5148381" y="5579981"/>
            <a:ext cx="1895238" cy="304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24842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B63F0-C20A-0620-3B4A-E99762071D97}"/>
              </a:ext>
            </a:extLst>
          </p:cNvPr>
          <p:cNvSpPr>
            <a:spLocks noGrp="1"/>
          </p:cNvSpPr>
          <p:nvPr>
            <p:ph type="title"/>
          </p:nvPr>
        </p:nvSpPr>
        <p:spPr/>
        <p:txBody>
          <a:bodyPr/>
          <a:lstStyle/>
          <a:p>
            <a:r>
              <a:rPr lang="en-US" dirty="0"/>
              <a:t>The Holy Spirit Gives Understanding</a:t>
            </a:r>
          </a:p>
        </p:txBody>
      </p:sp>
      <p:sp>
        <p:nvSpPr>
          <p:cNvPr id="3" name="Content Placeholder 2">
            <a:extLst>
              <a:ext uri="{FF2B5EF4-FFF2-40B4-BE49-F238E27FC236}">
                <a16:creationId xmlns:a16="http://schemas.microsoft.com/office/drawing/2014/main" id="{5D716B23-A614-67F3-7A24-6ED6BFC3DB9F}"/>
              </a:ext>
            </a:extLst>
          </p:cNvPr>
          <p:cNvSpPr>
            <a:spLocks noGrp="1"/>
          </p:cNvSpPr>
          <p:nvPr>
            <p:ph idx="1"/>
          </p:nvPr>
        </p:nvSpPr>
        <p:spPr/>
        <p:txBody>
          <a:bodyPr/>
          <a:lstStyle/>
          <a:p>
            <a:r>
              <a:rPr lang="en-US" dirty="0"/>
              <a:t>Why is verse 10a essential to understanding Paul’s intent in verse 9? </a:t>
            </a:r>
          </a:p>
          <a:p>
            <a:endParaRPr lang="en-US" dirty="0"/>
          </a:p>
          <a:p>
            <a:endParaRPr lang="en-US" dirty="0"/>
          </a:p>
        </p:txBody>
      </p:sp>
      <p:sp>
        <p:nvSpPr>
          <p:cNvPr id="4" name="TextBox 3">
            <a:extLst>
              <a:ext uri="{FF2B5EF4-FFF2-40B4-BE49-F238E27FC236}">
                <a16:creationId xmlns:a16="http://schemas.microsoft.com/office/drawing/2014/main" id="{50D1FC0F-0AFE-DCDD-5B05-227006216A29}"/>
              </a:ext>
            </a:extLst>
          </p:cNvPr>
          <p:cNvSpPr txBox="1"/>
          <p:nvPr/>
        </p:nvSpPr>
        <p:spPr>
          <a:xfrm>
            <a:off x="1770927" y="3274602"/>
            <a:ext cx="8206451" cy="2554545"/>
          </a:xfrm>
          <a:prstGeom prst="rect">
            <a:avLst/>
          </a:prstGeom>
          <a:solidFill>
            <a:srgbClr val="0033CC"/>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aseline="30000" dirty="0"/>
              <a:t>9 </a:t>
            </a:r>
            <a:r>
              <a:rPr lang="en-US" sz="3200" dirty="0"/>
              <a:t> However, as it is written: "No eye has seen, no ear has heard, no mind has conceived what God has prepared for those who love him"–   </a:t>
            </a:r>
            <a:br>
              <a:rPr lang="en-US" sz="3200" dirty="0"/>
            </a:br>
            <a:br>
              <a:rPr lang="en-US" sz="3200" dirty="0"/>
            </a:br>
            <a:r>
              <a:rPr lang="en-US" sz="3200" baseline="30000" dirty="0"/>
              <a:t>10 </a:t>
            </a:r>
            <a:r>
              <a:rPr lang="en-US" sz="3200" dirty="0"/>
              <a:t> but God has revealed it to us by his Spirit..</a:t>
            </a:r>
          </a:p>
        </p:txBody>
      </p:sp>
    </p:spTree>
    <p:extLst>
      <p:ext uri="{BB962C8B-B14F-4D97-AF65-F5344CB8AC3E}">
        <p14:creationId xmlns:p14="http://schemas.microsoft.com/office/powerpoint/2010/main" val="2249144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1D18F-ADF5-3B41-9B34-DD343439340A}"/>
              </a:ext>
            </a:extLst>
          </p:cNvPr>
          <p:cNvSpPr>
            <a:spLocks noGrp="1"/>
          </p:cNvSpPr>
          <p:nvPr>
            <p:ph type="title"/>
          </p:nvPr>
        </p:nvSpPr>
        <p:spPr/>
        <p:txBody>
          <a:bodyPr/>
          <a:lstStyle/>
          <a:p>
            <a:r>
              <a:rPr lang="en-US" dirty="0"/>
              <a:t>The Holy Spirit Gives Understanding</a:t>
            </a:r>
          </a:p>
        </p:txBody>
      </p:sp>
      <p:sp>
        <p:nvSpPr>
          <p:cNvPr id="3" name="Content Placeholder 2">
            <a:extLst>
              <a:ext uri="{FF2B5EF4-FFF2-40B4-BE49-F238E27FC236}">
                <a16:creationId xmlns:a16="http://schemas.microsoft.com/office/drawing/2014/main" id="{06E3FFAF-4024-B8C9-5EE2-136C22780FF5}"/>
              </a:ext>
            </a:extLst>
          </p:cNvPr>
          <p:cNvSpPr>
            <a:spLocks noGrp="1"/>
          </p:cNvSpPr>
          <p:nvPr>
            <p:ph idx="1"/>
          </p:nvPr>
        </p:nvSpPr>
        <p:spPr/>
        <p:txBody>
          <a:bodyPr/>
          <a:lstStyle/>
          <a:p>
            <a:r>
              <a:rPr lang="en-US" dirty="0"/>
              <a:t>How do we put ourselves in a position to receive God’s wisdom … to know His thoughts?</a:t>
            </a:r>
          </a:p>
          <a:p>
            <a:r>
              <a:rPr lang="en-US" dirty="0"/>
              <a:t>Why should we not assume that God gives us His wisdom automatically?</a:t>
            </a:r>
          </a:p>
          <a:p>
            <a:r>
              <a:rPr lang="en-US" dirty="0"/>
              <a:t>How does receiving God’s wisdom </a:t>
            </a:r>
            <a:br>
              <a:rPr lang="en-US" dirty="0"/>
            </a:br>
            <a:r>
              <a:rPr lang="en-US" dirty="0"/>
              <a:t>relate to being filled by the Spirit?</a:t>
            </a:r>
          </a:p>
        </p:txBody>
      </p:sp>
      <p:pic>
        <p:nvPicPr>
          <p:cNvPr id="4" name="Picture 3">
            <a:extLst>
              <a:ext uri="{FF2B5EF4-FFF2-40B4-BE49-F238E27FC236}">
                <a16:creationId xmlns:a16="http://schemas.microsoft.com/office/drawing/2014/main" id="{64BA7BDC-AEBB-7E21-C3CB-55074079EADF}"/>
              </a:ext>
            </a:extLst>
          </p:cNvPr>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8791936" y="3844691"/>
            <a:ext cx="2180864" cy="2131535"/>
          </a:xfrm>
          <a:prstGeom prst="rect">
            <a:avLst/>
          </a:prstGeom>
          <a:noFill/>
        </p:spPr>
      </p:pic>
    </p:spTree>
    <p:extLst>
      <p:ext uri="{BB962C8B-B14F-4D97-AF65-F5344CB8AC3E}">
        <p14:creationId xmlns:p14="http://schemas.microsoft.com/office/powerpoint/2010/main" val="292929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9026-11D5-C7BA-C654-8DCFFDBF2C4A}"/>
              </a:ext>
            </a:extLst>
          </p:cNvPr>
          <p:cNvSpPr>
            <a:spLocks noGrp="1"/>
          </p:cNvSpPr>
          <p:nvPr>
            <p:ph type="title"/>
          </p:nvPr>
        </p:nvSpPr>
        <p:spPr/>
        <p:txBody>
          <a:bodyPr/>
          <a:lstStyle/>
          <a:p>
            <a:pPr algn="l"/>
            <a:r>
              <a:rPr lang="en-US" dirty="0"/>
              <a:t>Listen for limitations for unbelievers.</a:t>
            </a:r>
          </a:p>
        </p:txBody>
      </p:sp>
      <p:sp>
        <p:nvSpPr>
          <p:cNvPr id="3" name="Content Placeholder 2">
            <a:extLst>
              <a:ext uri="{FF2B5EF4-FFF2-40B4-BE49-F238E27FC236}">
                <a16:creationId xmlns:a16="http://schemas.microsoft.com/office/drawing/2014/main" id="{797B601A-0C96-5AC0-E275-13A7CB674876}"/>
              </a:ext>
            </a:extLst>
          </p:cNvPr>
          <p:cNvSpPr>
            <a:spLocks noGrp="1"/>
          </p:cNvSpPr>
          <p:nvPr>
            <p:ph idx="1"/>
          </p:nvPr>
        </p:nvSpPr>
        <p:spPr>
          <a:xfrm>
            <a:off x="1747777" y="1871923"/>
            <a:ext cx="8483278" cy="4351338"/>
          </a:xfrm>
        </p:spPr>
        <p:txBody>
          <a:bodyPr/>
          <a:lstStyle/>
          <a:p>
            <a:pPr marL="0" indent="0" algn="ctr">
              <a:buNone/>
            </a:pPr>
            <a:r>
              <a:rPr lang="en-US" dirty="0"/>
              <a:t>1 Corinthians 2:14-16 (NIV)  The man without the Spirit does not accept the things that come from the Spirit of God, for they are foolishness to him, and he cannot understand them, because they are spiritually discerned. 15  The </a:t>
            </a:r>
          </a:p>
        </p:txBody>
      </p:sp>
    </p:spTree>
    <p:extLst>
      <p:ext uri="{BB962C8B-B14F-4D97-AF65-F5344CB8AC3E}">
        <p14:creationId xmlns:p14="http://schemas.microsoft.com/office/powerpoint/2010/main" val="287354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9026-11D5-C7BA-C654-8DCFFDBF2C4A}"/>
              </a:ext>
            </a:extLst>
          </p:cNvPr>
          <p:cNvSpPr>
            <a:spLocks noGrp="1"/>
          </p:cNvSpPr>
          <p:nvPr>
            <p:ph type="title"/>
          </p:nvPr>
        </p:nvSpPr>
        <p:spPr/>
        <p:txBody>
          <a:bodyPr/>
          <a:lstStyle/>
          <a:p>
            <a:pPr algn="l"/>
            <a:r>
              <a:rPr lang="en-US" dirty="0"/>
              <a:t>Listen for limitations for unbelievers.</a:t>
            </a:r>
          </a:p>
        </p:txBody>
      </p:sp>
      <p:sp>
        <p:nvSpPr>
          <p:cNvPr id="3" name="Content Placeholder 2">
            <a:extLst>
              <a:ext uri="{FF2B5EF4-FFF2-40B4-BE49-F238E27FC236}">
                <a16:creationId xmlns:a16="http://schemas.microsoft.com/office/drawing/2014/main" id="{797B601A-0C96-5AC0-E275-13A7CB674876}"/>
              </a:ext>
            </a:extLst>
          </p:cNvPr>
          <p:cNvSpPr>
            <a:spLocks noGrp="1"/>
          </p:cNvSpPr>
          <p:nvPr>
            <p:ph idx="1"/>
          </p:nvPr>
        </p:nvSpPr>
        <p:spPr>
          <a:xfrm>
            <a:off x="1747776" y="1871923"/>
            <a:ext cx="8819909" cy="4351338"/>
          </a:xfrm>
        </p:spPr>
        <p:txBody>
          <a:bodyPr/>
          <a:lstStyle/>
          <a:p>
            <a:pPr marL="0" indent="0" algn="ctr">
              <a:buNone/>
            </a:pPr>
            <a:r>
              <a:rPr lang="en-US" dirty="0"/>
              <a:t>spiritual man makes judgments about all things, but he himself is not subject to any man's judgment: 16  "For who has known the mind of the Lord that he may instruct him?" But we have the mind of Christ.</a:t>
            </a:r>
          </a:p>
        </p:txBody>
      </p:sp>
      <p:pic>
        <p:nvPicPr>
          <p:cNvPr id="4" name="Picture 3">
            <a:extLst>
              <a:ext uri="{FF2B5EF4-FFF2-40B4-BE49-F238E27FC236}">
                <a16:creationId xmlns:a16="http://schemas.microsoft.com/office/drawing/2014/main" id="{C4EAEEFB-442B-64A3-B39D-59C8DC9C0936}"/>
              </a:ext>
            </a:extLst>
          </p:cNvPr>
          <p:cNvPicPr>
            <a:picLocks noChangeAspect="1"/>
          </p:cNvPicPr>
          <p:nvPr/>
        </p:nvPicPr>
        <p:blipFill>
          <a:blip r:embed="rId2"/>
          <a:stretch>
            <a:fillRect/>
          </a:stretch>
        </p:blipFill>
        <p:spPr>
          <a:xfrm>
            <a:off x="5148381" y="5070695"/>
            <a:ext cx="1895238" cy="304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3997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5E34-D2C4-97CD-098E-A913F98F466F}"/>
              </a:ext>
            </a:extLst>
          </p:cNvPr>
          <p:cNvSpPr>
            <a:spLocks noGrp="1"/>
          </p:cNvSpPr>
          <p:nvPr>
            <p:ph type="title"/>
          </p:nvPr>
        </p:nvSpPr>
        <p:spPr/>
        <p:txBody>
          <a:bodyPr/>
          <a:lstStyle/>
          <a:p>
            <a:r>
              <a:rPr lang="en-US" dirty="0"/>
              <a:t>A New Perspective</a:t>
            </a:r>
          </a:p>
        </p:txBody>
      </p:sp>
      <p:sp>
        <p:nvSpPr>
          <p:cNvPr id="3" name="Content Placeholder 2">
            <a:extLst>
              <a:ext uri="{FF2B5EF4-FFF2-40B4-BE49-F238E27FC236}">
                <a16:creationId xmlns:a16="http://schemas.microsoft.com/office/drawing/2014/main" id="{763C0388-D383-EA73-7278-62F962C0196A}"/>
              </a:ext>
            </a:extLst>
          </p:cNvPr>
          <p:cNvSpPr>
            <a:spLocks noGrp="1"/>
          </p:cNvSpPr>
          <p:nvPr>
            <p:ph idx="1"/>
          </p:nvPr>
        </p:nvSpPr>
        <p:spPr/>
        <p:txBody>
          <a:bodyPr/>
          <a:lstStyle/>
          <a:p>
            <a:r>
              <a:rPr lang="en-US" dirty="0"/>
              <a:t>According to this passage, how are spiritual and unspiritual people different? </a:t>
            </a:r>
          </a:p>
        </p:txBody>
      </p:sp>
      <p:graphicFrame>
        <p:nvGraphicFramePr>
          <p:cNvPr id="4" name="Table 4">
            <a:extLst>
              <a:ext uri="{FF2B5EF4-FFF2-40B4-BE49-F238E27FC236}">
                <a16:creationId xmlns:a16="http://schemas.microsoft.com/office/drawing/2014/main" id="{32437D30-252C-678F-5343-F4FFF3512744}"/>
              </a:ext>
            </a:extLst>
          </p:cNvPr>
          <p:cNvGraphicFramePr>
            <a:graphicFrameLocks noGrp="1"/>
          </p:cNvGraphicFramePr>
          <p:nvPr>
            <p:extLst>
              <p:ext uri="{D42A27DB-BD31-4B8C-83A1-F6EECF244321}">
                <p14:modId xmlns:p14="http://schemas.microsoft.com/office/powerpoint/2010/main" val="269519017"/>
              </p:ext>
            </p:extLst>
          </p:nvPr>
        </p:nvGraphicFramePr>
        <p:xfrm>
          <a:off x="920831" y="3323970"/>
          <a:ext cx="10515600" cy="21336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18011202"/>
                    </a:ext>
                  </a:extLst>
                </a:gridCol>
                <a:gridCol w="5257800">
                  <a:extLst>
                    <a:ext uri="{9D8B030D-6E8A-4147-A177-3AD203B41FA5}">
                      <a16:colId xmlns:a16="http://schemas.microsoft.com/office/drawing/2014/main" val="790957120"/>
                    </a:ext>
                  </a:extLst>
                </a:gridCol>
              </a:tblGrid>
              <a:tr h="370840">
                <a:tc>
                  <a:txBody>
                    <a:bodyPr/>
                    <a:lstStyle/>
                    <a:p>
                      <a:pPr algn="ctr"/>
                      <a:r>
                        <a:rPr lang="en-US" sz="3200" dirty="0"/>
                        <a:t>Spiritual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Unspiritual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4831506"/>
                  </a:ext>
                </a:extLst>
              </a:tr>
              <a:tr h="370840">
                <a:tc>
                  <a:txBody>
                    <a:bodyPr/>
                    <a:lstStyle/>
                    <a:p>
                      <a:pPr algn="ctr"/>
                      <a:endParaRPr lang="en-US" sz="3200" dirty="0"/>
                    </a:p>
                    <a:p>
                      <a:pPr algn="ctr"/>
                      <a:endParaRPr lang="en-US" sz="3200" dirty="0"/>
                    </a:p>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8931095"/>
                  </a:ext>
                </a:extLst>
              </a:tr>
            </a:tbl>
          </a:graphicData>
        </a:graphic>
      </p:graphicFrame>
    </p:spTree>
    <p:extLst>
      <p:ext uri="{BB962C8B-B14F-4D97-AF65-F5344CB8AC3E}">
        <p14:creationId xmlns:p14="http://schemas.microsoft.com/office/powerpoint/2010/main" val="2707318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687A-35F0-9667-0104-80EAC79C0268}"/>
              </a:ext>
            </a:extLst>
          </p:cNvPr>
          <p:cNvSpPr>
            <a:spLocks noGrp="1"/>
          </p:cNvSpPr>
          <p:nvPr>
            <p:ph type="title"/>
          </p:nvPr>
        </p:nvSpPr>
        <p:spPr/>
        <p:txBody>
          <a:bodyPr/>
          <a:lstStyle/>
          <a:p>
            <a:r>
              <a:rPr lang="en-US" dirty="0"/>
              <a:t>A New Perspective</a:t>
            </a:r>
          </a:p>
        </p:txBody>
      </p:sp>
      <p:sp>
        <p:nvSpPr>
          <p:cNvPr id="3" name="Content Placeholder 2">
            <a:extLst>
              <a:ext uri="{FF2B5EF4-FFF2-40B4-BE49-F238E27FC236}">
                <a16:creationId xmlns:a16="http://schemas.microsoft.com/office/drawing/2014/main" id="{63FF722D-3943-6322-848B-2F6951968C16}"/>
              </a:ext>
            </a:extLst>
          </p:cNvPr>
          <p:cNvSpPr>
            <a:spLocks noGrp="1"/>
          </p:cNvSpPr>
          <p:nvPr>
            <p:ph idx="1"/>
          </p:nvPr>
        </p:nvSpPr>
        <p:spPr/>
        <p:txBody>
          <a:bodyPr/>
          <a:lstStyle/>
          <a:p>
            <a:r>
              <a:rPr lang="en-US" dirty="0"/>
              <a:t>How then, can a believer differentiate between natural human wisdom and the spiritual wisdom that comes from God? </a:t>
            </a:r>
          </a:p>
          <a:p>
            <a:r>
              <a:rPr lang="en-US" dirty="0"/>
              <a:t>What are some Christian beliefs that nonbelievers (including those of other faiths) have a hard time understanding?</a:t>
            </a:r>
          </a:p>
        </p:txBody>
      </p:sp>
    </p:spTree>
    <p:extLst>
      <p:ext uri="{BB962C8B-B14F-4D97-AF65-F5344CB8AC3E}">
        <p14:creationId xmlns:p14="http://schemas.microsoft.com/office/powerpoint/2010/main" val="244835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96F20F-8292-5ADA-2A5F-2289A4587D37}"/>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42490922-B745-252A-E520-0238C3F0B2EA}"/>
              </a:ext>
            </a:extLst>
          </p:cNvPr>
          <p:cNvGrpSpPr/>
          <p:nvPr/>
        </p:nvGrpSpPr>
        <p:grpSpPr>
          <a:xfrm>
            <a:off x="2849598" y="1690688"/>
            <a:ext cx="6492803" cy="4161682"/>
            <a:chOff x="2849598" y="1690688"/>
            <a:chExt cx="6492803" cy="4161682"/>
          </a:xfrm>
        </p:grpSpPr>
        <p:pic>
          <p:nvPicPr>
            <p:cNvPr id="6" name="Picture 5">
              <a:extLst>
                <a:ext uri="{FF2B5EF4-FFF2-40B4-BE49-F238E27FC236}">
                  <a16:creationId xmlns:a16="http://schemas.microsoft.com/office/drawing/2014/main" id="{9FD3526E-C2E4-AE95-55F6-864C7D4DFA08}"/>
                </a:ext>
              </a:extLst>
            </p:cNvPr>
            <p:cNvPicPr>
              <a:picLocks noChangeAspect="1"/>
            </p:cNvPicPr>
            <p:nvPr/>
          </p:nvPicPr>
          <p:blipFill>
            <a:blip r:embed="rId2"/>
            <a:stretch>
              <a:fillRect/>
            </a:stretch>
          </p:blipFill>
          <p:spPr>
            <a:xfrm>
              <a:off x="3238857" y="1924238"/>
              <a:ext cx="5714286" cy="3009524"/>
            </a:xfrm>
            <a:prstGeom prst="rect">
              <a:avLst/>
            </a:prstGeom>
          </p:spPr>
        </p:pic>
        <p:pic>
          <p:nvPicPr>
            <p:cNvPr id="8" name="Picture 7" descr="A black background with a black square&#10;&#10;Description automatically generated">
              <a:hlinkClick r:id="rId3"/>
              <a:extLst>
                <a:ext uri="{FF2B5EF4-FFF2-40B4-BE49-F238E27FC236}">
                  <a16:creationId xmlns:a16="http://schemas.microsoft.com/office/drawing/2014/main" id="{D7DDF575-4F38-B505-435E-70B78C5D98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E140D31E-5EDE-632A-6FC8-12440BB6F781}"/>
              </a:ext>
            </a:extLst>
          </p:cNvPr>
          <p:cNvSpPr txBox="1"/>
          <p:nvPr/>
        </p:nvSpPr>
        <p:spPr>
          <a:xfrm>
            <a:off x="4706112" y="5891663"/>
            <a:ext cx="2865120"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4221073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D8B5-AF85-199A-E49A-3212861B921C}"/>
              </a:ext>
            </a:extLst>
          </p:cNvPr>
          <p:cNvSpPr>
            <a:spLocks noGrp="1"/>
          </p:cNvSpPr>
          <p:nvPr>
            <p:ph type="title"/>
          </p:nvPr>
        </p:nvSpPr>
        <p:spPr/>
        <p:txBody>
          <a:bodyPr/>
          <a:lstStyle/>
          <a:p>
            <a:r>
              <a:rPr lang="en-US" dirty="0"/>
              <a:t>A New Perspective</a:t>
            </a:r>
          </a:p>
        </p:txBody>
      </p:sp>
      <p:sp>
        <p:nvSpPr>
          <p:cNvPr id="3" name="Content Placeholder 2">
            <a:extLst>
              <a:ext uri="{FF2B5EF4-FFF2-40B4-BE49-F238E27FC236}">
                <a16:creationId xmlns:a16="http://schemas.microsoft.com/office/drawing/2014/main" id="{43AEBAFB-E6E2-2527-AD86-14B7F0187CFC}"/>
              </a:ext>
            </a:extLst>
          </p:cNvPr>
          <p:cNvSpPr>
            <a:spLocks noGrp="1"/>
          </p:cNvSpPr>
          <p:nvPr>
            <p:ph idx="1"/>
          </p:nvPr>
        </p:nvSpPr>
        <p:spPr/>
        <p:txBody>
          <a:bodyPr/>
          <a:lstStyle/>
          <a:p>
            <a:r>
              <a:rPr lang="en-US" dirty="0"/>
              <a:t>According to this passage, how can we effectively explain these beliefs to nonbelievers?</a:t>
            </a:r>
          </a:p>
          <a:p>
            <a:r>
              <a:rPr lang="en-US" dirty="0"/>
              <a:t>What do you think it means to have “the mind of Christ?”</a:t>
            </a:r>
          </a:p>
        </p:txBody>
      </p:sp>
    </p:spTree>
    <p:extLst>
      <p:ext uri="{BB962C8B-B14F-4D97-AF65-F5344CB8AC3E}">
        <p14:creationId xmlns:p14="http://schemas.microsoft.com/office/powerpoint/2010/main" val="354534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13CE-70AE-B74E-FF80-940D5CFED211}"/>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124ED4BC-5468-9F9C-5441-4668E677C2B4}"/>
              </a:ext>
            </a:extLst>
          </p:cNvPr>
          <p:cNvSpPr>
            <a:spLocks noGrp="1"/>
          </p:cNvSpPr>
          <p:nvPr>
            <p:ph idx="1"/>
          </p:nvPr>
        </p:nvSpPr>
        <p:spPr/>
        <p:txBody>
          <a:bodyPr/>
          <a:lstStyle/>
          <a:p>
            <a:r>
              <a:rPr lang="en-US" dirty="0"/>
              <a:t>List. </a:t>
            </a:r>
          </a:p>
          <a:p>
            <a:pPr lvl="1"/>
            <a:r>
              <a:rPr lang="en-US" dirty="0"/>
              <a:t>Make a list of areas where </a:t>
            </a:r>
            <a:br>
              <a:rPr lang="en-US" dirty="0"/>
            </a:br>
            <a:r>
              <a:rPr lang="en-US" dirty="0"/>
              <a:t>you need wisdom. </a:t>
            </a:r>
          </a:p>
          <a:p>
            <a:pPr lvl="1"/>
            <a:r>
              <a:rPr lang="en-US" dirty="0"/>
              <a:t>Take those things to God in </a:t>
            </a:r>
            <a:br>
              <a:rPr lang="en-US" dirty="0"/>
            </a:br>
            <a:r>
              <a:rPr lang="en-US" dirty="0"/>
              <a:t>prayer, asking for His </a:t>
            </a:r>
            <a:br>
              <a:rPr lang="en-US" dirty="0"/>
            </a:br>
            <a:r>
              <a:rPr lang="en-US" dirty="0"/>
              <a:t>Holy Spirit’s guidance.</a:t>
            </a:r>
          </a:p>
          <a:p>
            <a:endParaRPr lang="en-US" dirty="0"/>
          </a:p>
        </p:txBody>
      </p:sp>
      <p:pic>
        <p:nvPicPr>
          <p:cNvPr id="4098" name="Picture 2" descr="List clipart">
            <a:extLst>
              <a:ext uri="{FF2B5EF4-FFF2-40B4-BE49-F238E27FC236}">
                <a16:creationId xmlns:a16="http://schemas.microsoft.com/office/drawing/2014/main" id="{65224E9A-338F-C8CB-D3F4-B00E1AFD7B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6764" y="2037145"/>
            <a:ext cx="2291117" cy="3182516"/>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047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13CE-70AE-B74E-FF80-940D5CFED21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24ED4BC-5468-9F9C-5441-4668E677C2B4}"/>
              </a:ext>
            </a:extLst>
          </p:cNvPr>
          <p:cNvSpPr>
            <a:spLocks noGrp="1"/>
          </p:cNvSpPr>
          <p:nvPr>
            <p:ph idx="1"/>
          </p:nvPr>
        </p:nvSpPr>
        <p:spPr/>
        <p:txBody>
          <a:bodyPr>
            <a:normAutofit/>
          </a:bodyPr>
          <a:lstStyle/>
          <a:p>
            <a:r>
              <a:rPr lang="en-US" dirty="0"/>
              <a:t> Refine. </a:t>
            </a:r>
          </a:p>
          <a:p>
            <a:pPr lvl="1"/>
            <a:r>
              <a:rPr lang="en-US" dirty="0"/>
              <a:t>Conduct an inventory of the sources that help you make decisions in life. </a:t>
            </a:r>
          </a:p>
          <a:p>
            <a:pPr lvl="1"/>
            <a:r>
              <a:rPr lang="en-US" dirty="0"/>
              <a:t>Ask God for greater discernment in discriminating between them. </a:t>
            </a:r>
          </a:p>
          <a:p>
            <a:pPr lvl="1"/>
            <a:r>
              <a:rPr lang="en-US" dirty="0"/>
              <a:t>Classify these sources by subject area (such as finances) and their degree of reliability. </a:t>
            </a:r>
          </a:p>
          <a:p>
            <a:pPr lvl="1"/>
            <a:r>
              <a:rPr lang="en-US" dirty="0"/>
              <a:t>Then eliminate resources that could betray your judgment or lead you astray.</a:t>
            </a:r>
          </a:p>
          <a:p>
            <a:endParaRPr lang="en-US" dirty="0"/>
          </a:p>
          <a:p>
            <a:endParaRPr lang="en-US" dirty="0"/>
          </a:p>
        </p:txBody>
      </p:sp>
    </p:spTree>
    <p:extLst>
      <p:ext uri="{BB962C8B-B14F-4D97-AF65-F5344CB8AC3E}">
        <p14:creationId xmlns:p14="http://schemas.microsoft.com/office/powerpoint/2010/main" val="3630504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13CE-70AE-B74E-FF80-940D5CFED21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124ED4BC-5468-9F9C-5441-4668E677C2B4}"/>
              </a:ext>
            </a:extLst>
          </p:cNvPr>
          <p:cNvSpPr>
            <a:spLocks noGrp="1"/>
          </p:cNvSpPr>
          <p:nvPr>
            <p:ph idx="1"/>
          </p:nvPr>
        </p:nvSpPr>
        <p:spPr>
          <a:xfrm>
            <a:off x="5405376" y="1727079"/>
            <a:ext cx="6284089" cy="4351338"/>
          </a:xfrm>
        </p:spPr>
        <p:txBody>
          <a:bodyPr/>
          <a:lstStyle/>
          <a:p>
            <a:r>
              <a:rPr lang="en-US" dirty="0"/>
              <a:t>Partner. </a:t>
            </a:r>
          </a:p>
          <a:p>
            <a:pPr lvl="1"/>
            <a:r>
              <a:rPr lang="en-US" dirty="0"/>
              <a:t>Look for a godly mentor in one or more of the areas listed above. </a:t>
            </a:r>
          </a:p>
          <a:p>
            <a:pPr lvl="1"/>
            <a:r>
              <a:rPr lang="en-US" dirty="0"/>
              <a:t>Schedule regular time together to grow in wisdom with God’s help. </a:t>
            </a:r>
          </a:p>
          <a:p>
            <a:endParaRPr lang="en-US" dirty="0"/>
          </a:p>
        </p:txBody>
      </p:sp>
      <p:pic>
        <p:nvPicPr>
          <p:cNvPr id="5122" name="Picture 2" descr="Senior Men Having a Conversation clipart">
            <a:extLst>
              <a:ext uri="{FF2B5EF4-FFF2-40B4-BE49-F238E27FC236}">
                <a16:creationId xmlns:a16="http://schemas.microsoft.com/office/drawing/2014/main" id="{53DF8858-DB7A-F3EA-91A6-035AB978C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784" y="2152891"/>
            <a:ext cx="4643071" cy="34997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058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566CD-8050-5B12-42D7-34B170AC90F9}"/>
              </a:ext>
            </a:extLst>
          </p:cNvPr>
          <p:cNvSpPr>
            <a:spLocks noGrp="1"/>
          </p:cNvSpPr>
          <p:nvPr>
            <p:ph type="title"/>
          </p:nvPr>
        </p:nvSpPr>
        <p:spPr/>
        <p:txBody>
          <a:bodyPr/>
          <a:lstStyle/>
          <a:p>
            <a:r>
              <a:rPr lang="en-US" dirty="0"/>
              <a:t>Family Activities</a:t>
            </a:r>
          </a:p>
        </p:txBody>
      </p:sp>
      <p:pic>
        <p:nvPicPr>
          <p:cNvPr id="5" name="Picture 4">
            <a:extLst>
              <a:ext uri="{FF2B5EF4-FFF2-40B4-BE49-F238E27FC236}">
                <a16:creationId xmlns:a16="http://schemas.microsoft.com/office/drawing/2014/main" id="{767F9000-16E2-756B-4DEB-4CAEF0542F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48037" y="1598417"/>
            <a:ext cx="3960024" cy="4109626"/>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9" name="Picture 8" descr="A black background with a black square&#10;&#10;Description automatically generated">
            <a:extLst>
              <a:ext uri="{FF2B5EF4-FFF2-40B4-BE49-F238E27FC236}">
                <a16:creationId xmlns:a16="http://schemas.microsoft.com/office/drawing/2014/main" id="{F09A1F12-CF54-A667-619D-B8FA5E218B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265794" y="1708990"/>
            <a:ext cx="2251550" cy="39990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0" name="Speech Bubble: Rectangle with Corners Rounded 9">
            <a:extLst>
              <a:ext uri="{FF2B5EF4-FFF2-40B4-BE49-F238E27FC236}">
                <a16:creationId xmlns:a16="http://schemas.microsoft.com/office/drawing/2014/main" id="{94A82BD7-293F-EF2F-4D21-CE7853C90A26}"/>
              </a:ext>
            </a:extLst>
          </p:cNvPr>
          <p:cNvSpPr/>
          <p:nvPr/>
        </p:nvSpPr>
        <p:spPr>
          <a:xfrm>
            <a:off x="4450020" y="2801073"/>
            <a:ext cx="4224638" cy="2801073"/>
          </a:xfrm>
          <a:prstGeom prst="wedgeRoundRectCallout">
            <a:avLst>
              <a:gd name="adj1" fmla="val -71815"/>
              <a:gd name="adj2" fmla="val -2799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Looks like those are words from your Bible Study … just jumbled up.  This must be the key to a coded message.  If you get stuck, go to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https://tinyurl.com/82nhrjvu</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dirty="0">
                <a:latin typeface="Comic Sans MS" panose="030F0702030302020204" pitchFamily="66" charset="0"/>
              </a:rPr>
              <a:t>for help.  The ladies on the left will find the crossword there also.</a:t>
            </a:r>
          </a:p>
        </p:txBody>
      </p:sp>
    </p:spTree>
    <p:extLst>
      <p:ext uri="{BB962C8B-B14F-4D97-AF65-F5344CB8AC3E}">
        <p14:creationId xmlns:p14="http://schemas.microsoft.com/office/powerpoint/2010/main" val="838698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Set Apart</a:t>
            </a:r>
            <a:br>
              <a:rPr lang="en-US" dirty="0"/>
            </a:br>
            <a:r>
              <a:rPr lang="en-US" dirty="0"/>
              <a:t>But Not Alone</a:t>
            </a:r>
          </a:p>
        </p:txBody>
      </p:sp>
      <p:sp>
        <p:nvSpPr>
          <p:cNvPr id="3" name="Subtitle 2"/>
          <p:cNvSpPr>
            <a:spLocks noGrp="1"/>
          </p:cNvSpPr>
          <p:nvPr>
            <p:ph type="subTitle" idx="1"/>
          </p:nvPr>
        </p:nvSpPr>
        <p:spPr>
          <a:xfrm>
            <a:off x="1524000" y="3816096"/>
            <a:ext cx="9144000" cy="1441704"/>
          </a:xfrm>
        </p:spPr>
        <p:txBody>
          <a:bodyPr/>
          <a:lstStyle/>
          <a:p>
            <a:r>
              <a:rPr lang="en-US" dirty="0"/>
              <a:t>July 30</a:t>
            </a:r>
          </a:p>
        </p:txBody>
      </p:sp>
    </p:spTree>
    <p:extLst>
      <p:ext uri="{BB962C8B-B14F-4D97-AF65-F5344CB8AC3E}">
        <p14:creationId xmlns:p14="http://schemas.microsoft.com/office/powerpoint/2010/main" val="248947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21CB5-AE97-ACD5-E4A4-31AD8165C816}"/>
              </a:ext>
            </a:extLst>
          </p:cNvPr>
          <p:cNvSpPr>
            <a:spLocks noGrp="1"/>
          </p:cNvSpPr>
          <p:nvPr>
            <p:ph type="title"/>
          </p:nvPr>
        </p:nvSpPr>
        <p:spPr/>
        <p:txBody>
          <a:bodyPr/>
          <a:lstStyle/>
          <a:p>
            <a:r>
              <a:rPr lang="en-US" dirty="0"/>
              <a:t>What about you …</a:t>
            </a:r>
          </a:p>
        </p:txBody>
      </p:sp>
      <p:sp>
        <p:nvSpPr>
          <p:cNvPr id="4" name="Content Placeholder 3">
            <a:extLst>
              <a:ext uri="{FF2B5EF4-FFF2-40B4-BE49-F238E27FC236}">
                <a16:creationId xmlns:a16="http://schemas.microsoft.com/office/drawing/2014/main" id="{F3DB3718-1122-2984-C9FC-971B03982791}"/>
              </a:ext>
            </a:extLst>
          </p:cNvPr>
          <p:cNvSpPr>
            <a:spLocks noGrp="1"/>
          </p:cNvSpPr>
          <p:nvPr>
            <p:ph idx="1"/>
          </p:nvPr>
        </p:nvSpPr>
        <p:spPr/>
        <p:txBody>
          <a:bodyPr>
            <a:normAutofit/>
          </a:bodyPr>
          <a:lstStyle/>
          <a:p>
            <a:r>
              <a:rPr lang="en-US" dirty="0"/>
              <a:t>What are some different ways you access information for home, work, church, areas of curiosity?</a:t>
            </a:r>
          </a:p>
          <a:p>
            <a:endParaRPr lang="en-US" dirty="0"/>
          </a:p>
          <a:p>
            <a:r>
              <a:rPr lang="en-US" dirty="0">
                <a:solidFill>
                  <a:srgbClr val="C00000"/>
                </a:solidFill>
              </a:rPr>
              <a:t>This week we consider how the Spirit guides believers to live as wise, mature Christians</a:t>
            </a:r>
          </a:p>
          <a:p>
            <a:pPr lvl="1"/>
            <a:r>
              <a:rPr lang="en-US" dirty="0">
                <a:solidFill>
                  <a:srgbClr val="C00000"/>
                </a:solidFill>
              </a:rPr>
              <a:t>The Holy Spirit helps us know how to live holy lives</a:t>
            </a:r>
          </a:p>
          <a:p>
            <a:endParaRPr lang="en-US" dirty="0"/>
          </a:p>
        </p:txBody>
      </p:sp>
      <p:grpSp>
        <p:nvGrpSpPr>
          <p:cNvPr id="5" name="Group 4">
            <a:extLst>
              <a:ext uri="{FF2B5EF4-FFF2-40B4-BE49-F238E27FC236}">
                <a16:creationId xmlns:a16="http://schemas.microsoft.com/office/drawing/2014/main" id="{521F90A2-1153-8CD9-CA8A-7D2E92B7A125}"/>
              </a:ext>
            </a:extLst>
          </p:cNvPr>
          <p:cNvGrpSpPr/>
          <p:nvPr/>
        </p:nvGrpSpPr>
        <p:grpSpPr>
          <a:xfrm>
            <a:off x="1302640" y="3139440"/>
            <a:ext cx="9102269" cy="2846832"/>
            <a:chOff x="1302640" y="3139440"/>
            <a:chExt cx="9102269" cy="2846832"/>
          </a:xfrm>
        </p:grpSpPr>
        <p:pic>
          <p:nvPicPr>
            <p:cNvPr id="1026" name="Picture 2" descr="Free Library Books photo and picture">
              <a:extLst>
                <a:ext uri="{FF2B5EF4-FFF2-40B4-BE49-F238E27FC236}">
                  <a16:creationId xmlns:a16="http://schemas.microsoft.com/office/drawing/2014/main" id="{9CA2518F-EC2C-0EFD-46EA-3388853DD1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9933" y="3429000"/>
              <a:ext cx="3380272" cy="2252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Pc internet clipart">
              <a:extLst>
                <a:ext uri="{FF2B5EF4-FFF2-40B4-BE49-F238E27FC236}">
                  <a16:creationId xmlns:a16="http://schemas.microsoft.com/office/drawing/2014/main" id="{ED91C6C7-0355-5FC0-5B4E-62A55AE891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2640" y="3429000"/>
              <a:ext cx="2283756" cy="2252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Free Library Books photo and picture">
              <a:extLst>
                <a:ext uri="{FF2B5EF4-FFF2-40B4-BE49-F238E27FC236}">
                  <a16:creationId xmlns:a16="http://schemas.microsoft.com/office/drawing/2014/main" id="{1BF0608D-161B-EBC7-6BD9-2D42130A038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760"/>
            <a:stretch/>
          </p:blipFill>
          <p:spPr bwMode="auto">
            <a:xfrm>
              <a:off x="8557605" y="3139440"/>
              <a:ext cx="1847304" cy="2846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396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8768-79C3-2D60-60D5-80F715F6F448}"/>
              </a:ext>
            </a:extLst>
          </p:cNvPr>
          <p:cNvSpPr>
            <a:spLocks noGrp="1"/>
          </p:cNvSpPr>
          <p:nvPr>
            <p:ph type="title"/>
          </p:nvPr>
        </p:nvSpPr>
        <p:spPr/>
        <p:txBody>
          <a:bodyPr/>
          <a:lstStyle/>
          <a:p>
            <a:pPr algn="l"/>
            <a:r>
              <a:rPr lang="en-US" dirty="0"/>
              <a:t>Listen for comments on wisdom.</a:t>
            </a:r>
          </a:p>
        </p:txBody>
      </p:sp>
      <p:sp>
        <p:nvSpPr>
          <p:cNvPr id="3" name="Content Placeholder 2">
            <a:extLst>
              <a:ext uri="{FF2B5EF4-FFF2-40B4-BE49-F238E27FC236}">
                <a16:creationId xmlns:a16="http://schemas.microsoft.com/office/drawing/2014/main" id="{EF6DD7A1-F0F0-49A4-B468-05E8F9CCC83C}"/>
              </a:ext>
            </a:extLst>
          </p:cNvPr>
          <p:cNvSpPr>
            <a:spLocks noGrp="1"/>
          </p:cNvSpPr>
          <p:nvPr>
            <p:ph idx="1"/>
          </p:nvPr>
        </p:nvSpPr>
        <p:spPr>
          <a:xfrm>
            <a:off x="1298776" y="1790901"/>
            <a:ext cx="9594448" cy="4351338"/>
          </a:xfrm>
        </p:spPr>
        <p:txBody>
          <a:bodyPr/>
          <a:lstStyle/>
          <a:p>
            <a:pPr marL="0" indent="0" algn="ctr">
              <a:buNone/>
            </a:pPr>
            <a:r>
              <a:rPr lang="en-US" dirty="0"/>
              <a:t>1 Corinthians 2:6-9 (NIV)  We do, however, speak a message of wisdom among the mature, but not the wisdom of this age or of the rulers of this age, who are coming to nothing. 7  No, we speak of God's secret wisdom, a wisdom that has been hidden and that God destined for our glory </a:t>
            </a:r>
          </a:p>
        </p:txBody>
      </p:sp>
    </p:spTree>
    <p:extLst>
      <p:ext uri="{BB962C8B-B14F-4D97-AF65-F5344CB8AC3E}">
        <p14:creationId xmlns:p14="http://schemas.microsoft.com/office/powerpoint/2010/main" val="94311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F8768-79C3-2D60-60D5-80F715F6F448}"/>
              </a:ext>
            </a:extLst>
          </p:cNvPr>
          <p:cNvSpPr>
            <a:spLocks noGrp="1"/>
          </p:cNvSpPr>
          <p:nvPr>
            <p:ph type="title"/>
          </p:nvPr>
        </p:nvSpPr>
        <p:spPr/>
        <p:txBody>
          <a:bodyPr/>
          <a:lstStyle/>
          <a:p>
            <a:pPr algn="l"/>
            <a:r>
              <a:rPr lang="en-US" dirty="0"/>
              <a:t>Listen for comments on wisdom.</a:t>
            </a:r>
          </a:p>
        </p:txBody>
      </p:sp>
      <p:sp>
        <p:nvSpPr>
          <p:cNvPr id="3" name="Content Placeholder 2">
            <a:extLst>
              <a:ext uri="{FF2B5EF4-FFF2-40B4-BE49-F238E27FC236}">
                <a16:creationId xmlns:a16="http://schemas.microsoft.com/office/drawing/2014/main" id="{EF6DD7A1-F0F0-49A4-B468-05E8F9CCC83C}"/>
              </a:ext>
            </a:extLst>
          </p:cNvPr>
          <p:cNvSpPr>
            <a:spLocks noGrp="1"/>
          </p:cNvSpPr>
          <p:nvPr>
            <p:ph idx="1"/>
          </p:nvPr>
        </p:nvSpPr>
        <p:spPr>
          <a:xfrm>
            <a:off x="1298776" y="1790901"/>
            <a:ext cx="9594448" cy="4351338"/>
          </a:xfrm>
        </p:spPr>
        <p:txBody>
          <a:bodyPr/>
          <a:lstStyle/>
          <a:p>
            <a:pPr marL="0" indent="0" algn="ctr">
              <a:buNone/>
            </a:pPr>
            <a:r>
              <a:rPr lang="en-US" dirty="0"/>
              <a:t>before time began. 8  None of the rulers of this age understood it, for if they had, they would not have crucified the Lord of glory. 9  However, as it is written: "No eye has seen, no ear has heard, no mind has conceived what God has prepared for those who love him"--</a:t>
            </a:r>
          </a:p>
        </p:txBody>
      </p:sp>
      <p:pic>
        <p:nvPicPr>
          <p:cNvPr id="5" name="Picture 4">
            <a:extLst>
              <a:ext uri="{FF2B5EF4-FFF2-40B4-BE49-F238E27FC236}">
                <a16:creationId xmlns:a16="http://schemas.microsoft.com/office/drawing/2014/main" id="{EB60CCF3-79DA-DAD7-CE6C-5A0CB94C20CD}"/>
              </a:ext>
            </a:extLst>
          </p:cNvPr>
          <p:cNvPicPr>
            <a:picLocks noChangeAspect="1"/>
          </p:cNvPicPr>
          <p:nvPr/>
        </p:nvPicPr>
        <p:blipFill>
          <a:blip r:embed="rId2"/>
          <a:stretch>
            <a:fillRect/>
          </a:stretch>
        </p:blipFill>
        <p:spPr>
          <a:xfrm>
            <a:off x="5264128" y="5325338"/>
            <a:ext cx="1895238" cy="304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5564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6F39-79DF-75AA-228A-35C2C49F747F}"/>
              </a:ext>
            </a:extLst>
          </p:cNvPr>
          <p:cNvSpPr>
            <a:spLocks noGrp="1"/>
          </p:cNvSpPr>
          <p:nvPr>
            <p:ph type="title"/>
          </p:nvPr>
        </p:nvSpPr>
        <p:spPr/>
        <p:txBody>
          <a:bodyPr/>
          <a:lstStyle/>
          <a:p>
            <a:r>
              <a:rPr lang="en-US" dirty="0"/>
              <a:t>God’s Wisdom Is Greater</a:t>
            </a:r>
          </a:p>
        </p:txBody>
      </p:sp>
      <p:sp>
        <p:nvSpPr>
          <p:cNvPr id="3" name="Content Placeholder 2">
            <a:extLst>
              <a:ext uri="{FF2B5EF4-FFF2-40B4-BE49-F238E27FC236}">
                <a16:creationId xmlns:a16="http://schemas.microsoft.com/office/drawing/2014/main" id="{8BBD7A80-CFC0-EA0C-A583-A9E6E4A4CFB0}"/>
              </a:ext>
            </a:extLst>
          </p:cNvPr>
          <p:cNvSpPr>
            <a:spLocks noGrp="1"/>
          </p:cNvSpPr>
          <p:nvPr>
            <p:ph idx="1"/>
          </p:nvPr>
        </p:nvSpPr>
        <p:spPr/>
        <p:txBody>
          <a:bodyPr/>
          <a:lstStyle/>
          <a:p>
            <a:r>
              <a:rPr lang="en-US" dirty="0"/>
              <a:t>How did Paul describe or define the substance of the message he and his coworkers preached in Corinth? </a:t>
            </a:r>
          </a:p>
          <a:p>
            <a:r>
              <a:rPr lang="en-US" dirty="0"/>
              <a:t>To what did he contrast his message? </a:t>
            </a:r>
          </a:p>
        </p:txBody>
      </p:sp>
    </p:spTree>
    <p:extLst>
      <p:ext uri="{BB962C8B-B14F-4D97-AF65-F5344CB8AC3E}">
        <p14:creationId xmlns:p14="http://schemas.microsoft.com/office/powerpoint/2010/main" val="287094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478C-DBBD-58A1-9284-4E0F6C39AB4D}"/>
              </a:ext>
            </a:extLst>
          </p:cNvPr>
          <p:cNvSpPr>
            <a:spLocks noGrp="1"/>
          </p:cNvSpPr>
          <p:nvPr>
            <p:ph type="title"/>
          </p:nvPr>
        </p:nvSpPr>
        <p:spPr/>
        <p:txBody>
          <a:bodyPr/>
          <a:lstStyle/>
          <a:p>
            <a:r>
              <a:rPr lang="en-US" dirty="0"/>
              <a:t>God’s Wisdom Is Greater</a:t>
            </a:r>
          </a:p>
        </p:txBody>
      </p:sp>
      <p:sp>
        <p:nvSpPr>
          <p:cNvPr id="3" name="Content Placeholder 2">
            <a:extLst>
              <a:ext uri="{FF2B5EF4-FFF2-40B4-BE49-F238E27FC236}">
                <a16:creationId xmlns:a16="http://schemas.microsoft.com/office/drawing/2014/main" id="{932E2765-1BF3-D825-9932-90C8A4DFC910}"/>
              </a:ext>
            </a:extLst>
          </p:cNvPr>
          <p:cNvSpPr>
            <a:spLocks noGrp="1"/>
          </p:cNvSpPr>
          <p:nvPr>
            <p:ph idx="1"/>
          </p:nvPr>
        </p:nvSpPr>
        <p:spPr/>
        <p:txBody>
          <a:bodyPr/>
          <a:lstStyle/>
          <a:p>
            <a:r>
              <a:rPr lang="en-US" dirty="0"/>
              <a:t>Let’s contrast the two kinds of wisdom Paul speaks of.  What characteristics of each does he state.</a:t>
            </a:r>
          </a:p>
        </p:txBody>
      </p:sp>
      <p:graphicFrame>
        <p:nvGraphicFramePr>
          <p:cNvPr id="4" name="Table 4">
            <a:extLst>
              <a:ext uri="{FF2B5EF4-FFF2-40B4-BE49-F238E27FC236}">
                <a16:creationId xmlns:a16="http://schemas.microsoft.com/office/drawing/2014/main" id="{D78C7C1C-BC53-FA2B-1798-FE71FE639D23}"/>
              </a:ext>
            </a:extLst>
          </p:cNvPr>
          <p:cNvGraphicFramePr>
            <a:graphicFrameLocks noGrp="1"/>
          </p:cNvGraphicFramePr>
          <p:nvPr>
            <p:extLst>
              <p:ext uri="{D42A27DB-BD31-4B8C-83A1-F6EECF244321}">
                <p14:modId xmlns:p14="http://schemas.microsoft.com/office/powerpoint/2010/main" val="680389878"/>
              </p:ext>
            </p:extLst>
          </p:nvPr>
        </p:nvGraphicFramePr>
        <p:xfrm>
          <a:off x="978704" y="3694359"/>
          <a:ext cx="10515600" cy="21336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18011202"/>
                    </a:ext>
                  </a:extLst>
                </a:gridCol>
                <a:gridCol w="5257800">
                  <a:extLst>
                    <a:ext uri="{9D8B030D-6E8A-4147-A177-3AD203B41FA5}">
                      <a16:colId xmlns:a16="http://schemas.microsoft.com/office/drawing/2014/main" val="790957120"/>
                    </a:ext>
                  </a:extLst>
                </a:gridCol>
              </a:tblGrid>
              <a:tr h="370840">
                <a:tc>
                  <a:txBody>
                    <a:bodyPr/>
                    <a:lstStyle/>
                    <a:p>
                      <a:pPr algn="ctr"/>
                      <a:r>
                        <a:rPr lang="en-US" sz="3200" dirty="0"/>
                        <a:t>Wisdom of This 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God’s Wisdom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94831506"/>
                  </a:ext>
                </a:extLst>
              </a:tr>
              <a:tr h="370840">
                <a:tc>
                  <a:txBody>
                    <a:bodyPr/>
                    <a:lstStyle/>
                    <a:p>
                      <a:pPr algn="ctr"/>
                      <a:endParaRPr lang="en-US" sz="3200" dirty="0"/>
                    </a:p>
                    <a:p>
                      <a:pPr algn="ctr"/>
                      <a:endParaRPr lang="en-US" sz="3200" dirty="0"/>
                    </a:p>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8931095"/>
                  </a:ext>
                </a:extLst>
              </a:tr>
            </a:tbl>
          </a:graphicData>
        </a:graphic>
      </p:graphicFrame>
    </p:spTree>
    <p:extLst>
      <p:ext uri="{BB962C8B-B14F-4D97-AF65-F5344CB8AC3E}">
        <p14:creationId xmlns:p14="http://schemas.microsoft.com/office/powerpoint/2010/main" val="1890214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EE72-2D4D-8641-23D9-DAC999A2DC41}"/>
              </a:ext>
            </a:extLst>
          </p:cNvPr>
          <p:cNvSpPr>
            <a:spLocks noGrp="1"/>
          </p:cNvSpPr>
          <p:nvPr>
            <p:ph type="title"/>
          </p:nvPr>
        </p:nvSpPr>
        <p:spPr/>
        <p:txBody>
          <a:bodyPr/>
          <a:lstStyle/>
          <a:p>
            <a:r>
              <a:rPr lang="en-US" dirty="0"/>
              <a:t>God’s Wisdom Is Greater</a:t>
            </a:r>
          </a:p>
        </p:txBody>
      </p:sp>
      <p:sp>
        <p:nvSpPr>
          <p:cNvPr id="3" name="Content Placeholder 2">
            <a:extLst>
              <a:ext uri="{FF2B5EF4-FFF2-40B4-BE49-F238E27FC236}">
                <a16:creationId xmlns:a16="http://schemas.microsoft.com/office/drawing/2014/main" id="{EA1143ED-A541-6322-574E-EC07FB5816CE}"/>
              </a:ext>
            </a:extLst>
          </p:cNvPr>
          <p:cNvSpPr>
            <a:spLocks noGrp="1"/>
          </p:cNvSpPr>
          <p:nvPr>
            <p:ph idx="1"/>
          </p:nvPr>
        </p:nvSpPr>
        <p:spPr>
          <a:xfrm>
            <a:off x="838200" y="1585732"/>
            <a:ext cx="10515600" cy="4591231"/>
          </a:xfrm>
        </p:spPr>
        <p:txBody>
          <a:bodyPr>
            <a:normAutofit/>
          </a:bodyPr>
          <a:lstStyle/>
          <a:p>
            <a:pPr marL="0" indent="0">
              <a:buNone/>
            </a:pPr>
            <a:r>
              <a:rPr lang="en-US" dirty="0">
                <a:solidFill>
                  <a:srgbClr val="C00000"/>
                </a:solidFill>
              </a:rPr>
              <a:t>Consider the fact that nowhere in this passage do the words “education” or “heritage” appear in relation to God's wisdom. </a:t>
            </a:r>
          </a:p>
          <a:p>
            <a:pPr marL="0" indent="0">
              <a:buNone/>
            </a:pPr>
            <a:r>
              <a:rPr lang="en-US" dirty="0">
                <a:solidFill>
                  <a:srgbClr val="C00000"/>
                </a:solidFill>
              </a:rPr>
              <a:t>Because God’s Wisdom is not …</a:t>
            </a:r>
          </a:p>
          <a:p>
            <a:r>
              <a:rPr lang="en-US" dirty="0">
                <a:solidFill>
                  <a:srgbClr val="C00000"/>
                </a:solidFill>
              </a:rPr>
              <a:t>A matter of exposure to facts, knowledge</a:t>
            </a:r>
          </a:p>
          <a:p>
            <a:r>
              <a:rPr lang="en-US" dirty="0">
                <a:solidFill>
                  <a:srgbClr val="C00000"/>
                </a:solidFill>
              </a:rPr>
              <a:t>A collection of information to be passed down</a:t>
            </a:r>
          </a:p>
          <a:p>
            <a:pPr marL="0" indent="0">
              <a:buNone/>
            </a:pPr>
            <a:r>
              <a:rPr lang="en-US" dirty="0">
                <a:solidFill>
                  <a:srgbClr val="C00000"/>
                </a:solidFill>
                <a:sym typeface="Wingdings" panose="05000000000000000000" pitchFamily="2" charset="2"/>
              </a:rPr>
              <a:t></a:t>
            </a:r>
            <a:r>
              <a:rPr lang="en-US" dirty="0">
                <a:solidFill>
                  <a:srgbClr val="C00000"/>
                </a:solidFill>
              </a:rPr>
              <a:t>God’s wisdom has to do with knowing Christ personally</a:t>
            </a:r>
          </a:p>
        </p:txBody>
      </p:sp>
    </p:spTree>
    <p:extLst>
      <p:ext uri="{BB962C8B-B14F-4D97-AF65-F5344CB8AC3E}">
        <p14:creationId xmlns:p14="http://schemas.microsoft.com/office/powerpoint/2010/main" val="26205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11189-A99C-A995-F328-DCA9146F3FD4}"/>
              </a:ext>
            </a:extLst>
          </p:cNvPr>
          <p:cNvSpPr>
            <a:spLocks noGrp="1"/>
          </p:cNvSpPr>
          <p:nvPr>
            <p:ph type="title"/>
          </p:nvPr>
        </p:nvSpPr>
        <p:spPr/>
        <p:txBody>
          <a:bodyPr/>
          <a:lstStyle/>
          <a:p>
            <a:r>
              <a:rPr lang="en-US" dirty="0"/>
              <a:t>God’s Wisdom Is Greater</a:t>
            </a:r>
          </a:p>
        </p:txBody>
      </p:sp>
      <p:sp>
        <p:nvSpPr>
          <p:cNvPr id="3" name="Content Placeholder 2">
            <a:extLst>
              <a:ext uri="{FF2B5EF4-FFF2-40B4-BE49-F238E27FC236}">
                <a16:creationId xmlns:a16="http://schemas.microsoft.com/office/drawing/2014/main" id="{AAB1C5E2-10DD-99E4-9E28-006CD31DC4C1}"/>
              </a:ext>
            </a:extLst>
          </p:cNvPr>
          <p:cNvSpPr>
            <a:spLocks noGrp="1"/>
          </p:cNvSpPr>
          <p:nvPr>
            <p:ph idx="1"/>
          </p:nvPr>
        </p:nvSpPr>
        <p:spPr>
          <a:xfrm>
            <a:off x="942372" y="2426423"/>
            <a:ext cx="10515600" cy="4351338"/>
          </a:xfrm>
        </p:spPr>
        <p:txBody>
          <a:bodyPr/>
          <a:lstStyle/>
          <a:p>
            <a:r>
              <a:rPr lang="en-US" dirty="0">
                <a:solidFill>
                  <a:srgbClr val="C00000"/>
                </a:solidFill>
              </a:rPr>
              <a:t>Spiritual </a:t>
            </a:r>
            <a:r>
              <a:rPr lang="en-US" sz="4000" b="1" dirty="0">
                <a:solidFill>
                  <a:srgbClr val="C00000"/>
                </a:solidFill>
              </a:rPr>
              <a:t>T</a:t>
            </a:r>
            <a:r>
              <a:rPr lang="en-US" dirty="0">
                <a:solidFill>
                  <a:srgbClr val="C00000"/>
                </a:solidFill>
              </a:rPr>
              <a:t>ruth is known only to those who …</a:t>
            </a:r>
          </a:p>
          <a:p>
            <a:pPr lvl="1"/>
            <a:r>
              <a:rPr lang="en-US" sz="3600" dirty="0">
                <a:solidFill>
                  <a:srgbClr val="C00000"/>
                </a:solidFill>
              </a:rPr>
              <a:t>Believe what God says and </a:t>
            </a:r>
          </a:p>
          <a:p>
            <a:pPr lvl="1"/>
            <a:r>
              <a:rPr lang="en-US" sz="3600" dirty="0">
                <a:solidFill>
                  <a:srgbClr val="C00000"/>
                </a:solidFill>
              </a:rPr>
              <a:t>Receive it in faith</a:t>
            </a:r>
          </a:p>
          <a:p>
            <a:endParaRPr lang="en-US" dirty="0">
              <a:solidFill>
                <a:srgbClr val="C00000"/>
              </a:solidFill>
            </a:endParaRPr>
          </a:p>
        </p:txBody>
      </p:sp>
    </p:spTree>
    <p:extLst>
      <p:ext uri="{BB962C8B-B14F-4D97-AF65-F5344CB8AC3E}">
        <p14:creationId xmlns:p14="http://schemas.microsoft.com/office/powerpoint/2010/main" val="899155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58</TotalTime>
  <Words>1070</Words>
  <Application>Microsoft Office PowerPoint</Application>
  <PresentationFormat>Widescreen</PresentationFormat>
  <Paragraphs>81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Comic Sans MS</vt:lpstr>
      <vt:lpstr>Office Theme</vt:lpstr>
      <vt:lpstr>Set Apart     But Not Alone</vt:lpstr>
      <vt:lpstr>Video Introduction</vt:lpstr>
      <vt:lpstr>What about you …</vt:lpstr>
      <vt:lpstr>Listen for comments on wisdom.</vt:lpstr>
      <vt:lpstr>Listen for comments on wisdom.</vt:lpstr>
      <vt:lpstr>God’s Wisdom Is Greater</vt:lpstr>
      <vt:lpstr>God’s Wisdom Is Greater</vt:lpstr>
      <vt:lpstr>God’s Wisdom Is Greater</vt:lpstr>
      <vt:lpstr>God’s Wisdom Is Greater</vt:lpstr>
      <vt:lpstr>God’s Wisdom Is Greater</vt:lpstr>
      <vt:lpstr>The Holy Spirit Gives Understanding</vt:lpstr>
      <vt:lpstr>Listen for how you can know what God is thinking.</vt:lpstr>
      <vt:lpstr>Listen for how you can know what God is thinking.</vt:lpstr>
      <vt:lpstr>The Holy Spirit Gives Understanding</vt:lpstr>
      <vt:lpstr>The Holy Spirit Gives Understanding</vt:lpstr>
      <vt:lpstr>Listen for limitations for unbelievers.</vt:lpstr>
      <vt:lpstr>Listen for limitations for unbelievers.</vt:lpstr>
      <vt:lpstr>A New Perspective</vt:lpstr>
      <vt:lpstr>A New Perspective</vt:lpstr>
      <vt:lpstr>A New Perspective</vt:lpstr>
      <vt:lpstr>Application</vt:lpstr>
      <vt:lpstr>Application</vt:lpstr>
      <vt:lpstr>Application</vt:lpstr>
      <vt:lpstr>Family Activities</vt:lpstr>
      <vt:lpstr>Set Apart But Not Alone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Armstrong, Stephen (General Math and Science)</dc:creator>
  <cp:lastModifiedBy>Armstrong, Stephen (General Math and Science)</cp:lastModifiedBy>
  <cp:revision>3</cp:revision>
  <dcterms:created xsi:type="dcterms:W3CDTF">2023-07-13T18:07:16Z</dcterms:created>
  <dcterms:modified xsi:type="dcterms:W3CDTF">2023-07-13T19:05:18Z</dcterms:modified>
</cp:coreProperties>
</file>