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3" d="100"/>
          <a:sy n="83" d="100"/>
        </p:scale>
        <p:origin x="21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D3EC0C-D973-4240-BF21-13D918BC7DA9}" type="datetimeFigureOut">
              <a:rPr lang="en-US" smtClean="0"/>
              <a:t>4/25/2024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7035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4/25/2024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032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4/25/2024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512064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4/25/2024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832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D3EC0C-D973-4240-BF21-13D918BC7DA9}" type="datetimeFigureOut">
              <a:rPr lang="en-US" smtClean="0"/>
              <a:t>4/25/2024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32079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D3EC0C-D973-4240-BF21-13D918BC7DA9}" type="datetimeFigureOut">
              <a:rPr lang="en-US" smtClean="0"/>
              <a:t>4/25/2024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2312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D3EC0C-D973-4240-BF21-13D918BC7DA9}" type="datetimeFigureOut">
              <a:rPr lang="en-US" smtClean="0"/>
              <a:t>4/25/2024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100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D3EC0C-D973-4240-BF21-13D918BC7DA9}" type="datetimeFigureOut">
              <a:rPr lang="en-US" smtClean="0"/>
              <a:t>4/25/2024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08150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EC0C-D973-4240-BF21-13D918BC7DA9}" type="datetimeFigureOut">
              <a:rPr lang="en-US" smtClean="0"/>
              <a:t>4/25/2024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729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4/25/2024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419482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4/25/2024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0218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22000" b="-22000"/>
          </a:stretch>
        </a:blipFill>
        <a:effectLst/>
      </p:bgPr>
    </p:bg>
    <p:spTree>
      <p:nvGrpSpPr>
        <p:cNvPr id="1" name=""/>
        <p:cNvGrpSpPr/>
        <p:nvPr/>
      </p:nvGrpSpPr>
      <p:grpSpPr>
        <a:xfrm>
          <a:off x="0" y="0"/>
          <a:ext cx="0" cy="0"/>
          <a:chOff x="0" y="0"/>
          <a:chExt cx="0" cy="0"/>
        </a:xfrm>
      </p:grpSpPr>
      <p:sp>
        <p:nvSpPr>
          <p:cNvPr id="7" name="Folded Corner 6"/>
          <p:cNvSpPr/>
          <p:nvPr userDrawn="1"/>
        </p:nvSpPr>
        <p:spPr>
          <a:xfrm>
            <a:off x="656216" y="249382"/>
            <a:ext cx="11015831" cy="6377329"/>
          </a:xfrm>
          <a:prstGeom prst="foldedCorner">
            <a:avLst/>
          </a:prstGeom>
          <a:gradFill>
            <a:gsLst>
              <a:gs pos="0">
                <a:schemeClr val="accent1">
                  <a:lumMod val="5000"/>
                  <a:lumOff val="95000"/>
                  <a:alpha val="87000"/>
                </a:schemeClr>
              </a:gs>
              <a:gs pos="64000">
                <a:schemeClr val="accent1">
                  <a:lumMod val="45000"/>
                  <a:lumOff val="55000"/>
                  <a:alpha val="87000"/>
                </a:schemeClr>
              </a:gs>
              <a:gs pos="83000">
                <a:schemeClr val="accent1">
                  <a:lumMod val="45000"/>
                  <a:lumOff val="55000"/>
                  <a:alpha val="87000"/>
                </a:schemeClr>
              </a:gs>
              <a:gs pos="100000">
                <a:schemeClr val="accent1">
                  <a:lumMod val="30000"/>
                  <a:lumOff val="70000"/>
                  <a:alpha val="87000"/>
                </a:schemeClr>
              </a:gs>
            </a:gsLst>
            <a:lin ang="3600000" scaled="0"/>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EC0C-D973-4240-BF21-13D918BC7DA9}" type="datetimeFigureOut">
              <a:rPr lang="en-US" smtClean="0"/>
              <a:t>4/25/2024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9984-D937-41E6-9E9F-EFD2EFD29535}" type="slidenum">
              <a:rPr lang="en-US" smtClean="0"/>
              <a:t>‹#›</a:t>
            </a:fld>
            <a:endParaRPr lang="en-US"/>
          </a:p>
        </p:txBody>
      </p:sp>
    </p:spTree>
    <p:extLst>
      <p:ext uri="{BB962C8B-B14F-4D97-AF65-F5344CB8AC3E}">
        <p14:creationId xmlns:p14="http://schemas.microsoft.com/office/powerpoint/2010/main" val="21628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atch.liberty.edu/media/t/1_y1yajv90" TargetMode="External"/><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hyperlink" Target="https://tinyurl.com/3erx6kmw"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Serving in Christ</a:t>
            </a:r>
          </a:p>
        </p:txBody>
      </p:sp>
      <p:sp>
        <p:nvSpPr>
          <p:cNvPr id="3" name="Subtitle 2"/>
          <p:cNvSpPr>
            <a:spLocks noGrp="1"/>
          </p:cNvSpPr>
          <p:nvPr>
            <p:ph type="subTitle" idx="1"/>
          </p:nvPr>
        </p:nvSpPr>
        <p:spPr>
          <a:xfrm>
            <a:off x="1524000" y="4132613"/>
            <a:ext cx="9144000" cy="1125186"/>
          </a:xfrm>
        </p:spPr>
        <p:txBody>
          <a:bodyPr/>
          <a:lstStyle/>
          <a:p>
            <a:r>
              <a:rPr lang="en-US" dirty="0"/>
              <a:t>May 12</a:t>
            </a:r>
          </a:p>
        </p:txBody>
      </p:sp>
    </p:spTree>
    <p:extLst>
      <p:ext uri="{BB962C8B-B14F-4D97-AF65-F5344CB8AC3E}">
        <p14:creationId xmlns:p14="http://schemas.microsoft.com/office/powerpoint/2010/main" val="2752842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4FF2E-D2EF-B083-DEEA-96BE4F76E107}"/>
              </a:ext>
            </a:extLst>
          </p:cNvPr>
          <p:cNvSpPr>
            <a:spLocks noGrp="1"/>
          </p:cNvSpPr>
          <p:nvPr>
            <p:ph type="title"/>
          </p:nvPr>
        </p:nvSpPr>
        <p:spPr/>
        <p:txBody>
          <a:bodyPr/>
          <a:lstStyle/>
          <a:p>
            <a:pPr algn="l"/>
            <a:r>
              <a:rPr lang="en-US" dirty="0"/>
              <a:t>Listen for what unity does </a:t>
            </a:r>
            <a:r>
              <a:rPr lang="en-US" i="1" dirty="0"/>
              <a:t>not</a:t>
            </a:r>
            <a:r>
              <a:rPr lang="en-US" dirty="0"/>
              <a:t> mean.</a:t>
            </a:r>
          </a:p>
        </p:txBody>
      </p:sp>
      <p:sp>
        <p:nvSpPr>
          <p:cNvPr id="3" name="Content Placeholder 2">
            <a:extLst>
              <a:ext uri="{FF2B5EF4-FFF2-40B4-BE49-F238E27FC236}">
                <a16:creationId xmlns:a16="http://schemas.microsoft.com/office/drawing/2014/main" id="{17D208FE-B1FC-8B8D-7C00-B832DE81ED09}"/>
              </a:ext>
            </a:extLst>
          </p:cNvPr>
          <p:cNvSpPr>
            <a:spLocks noGrp="1"/>
          </p:cNvSpPr>
          <p:nvPr>
            <p:ph idx="1"/>
          </p:nvPr>
        </p:nvSpPr>
        <p:spPr>
          <a:xfrm>
            <a:off x="1483970" y="2187091"/>
            <a:ext cx="9224057" cy="3487155"/>
          </a:xfrm>
        </p:spPr>
        <p:txBody>
          <a:bodyPr/>
          <a:lstStyle/>
          <a:p>
            <a:pPr marL="0" indent="0" algn="ctr">
              <a:buNone/>
            </a:pPr>
            <a:r>
              <a:rPr lang="en-US" dirty="0"/>
              <a:t>Ephesians 4:11-13 (NIV)  It was he who gave some to be apostles, some to be prophets, some to be evangelists, and some to be pastors and teachers, 12  to prepare God's people for works of service, so that </a:t>
            </a:r>
          </a:p>
        </p:txBody>
      </p:sp>
    </p:spTree>
    <p:extLst>
      <p:ext uri="{BB962C8B-B14F-4D97-AF65-F5344CB8AC3E}">
        <p14:creationId xmlns:p14="http://schemas.microsoft.com/office/powerpoint/2010/main" val="3793391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4FF2E-D2EF-B083-DEEA-96BE4F76E107}"/>
              </a:ext>
            </a:extLst>
          </p:cNvPr>
          <p:cNvSpPr>
            <a:spLocks noGrp="1"/>
          </p:cNvSpPr>
          <p:nvPr>
            <p:ph type="title"/>
          </p:nvPr>
        </p:nvSpPr>
        <p:spPr/>
        <p:txBody>
          <a:bodyPr/>
          <a:lstStyle/>
          <a:p>
            <a:pPr algn="l"/>
            <a:r>
              <a:rPr lang="en-US" dirty="0"/>
              <a:t>Listen for what unity does </a:t>
            </a:r>
            <a:r>
              <a:rPr lang="en-US" i="1" dirty="0"/>
              <a:t>not</a:t>
            </a:r>
            <a:r>
              <a:rPr lang="en-US" dirty="0"/>
              <a:t> mean.</a:t>
            </a:r>
          </a:p>
        </p:txBody>
      </p:sp>
      <p:sp>
        <p:nvSpPr>
          <p:cNvPr id="3" name="Content Placeholder 2">
            <a:extLst>
              <a:ext uri="{FF2B5EF4-FFF2-40B4-BE49-F238E27FC236}">
                <a16:creationId xmlns:a16="http://schemas.microsoft.com/office/drawing/2014/main" id="{17D208FE-B1FC-8B8D-7C00-B832DE81ED09}"/>
              </a:ext>
            </a:extLst>
          </p:cNvPr>
          <p:cNvSpPr>
            <a:spLocks noGrp="1"/>
          </p:cNvSpPr>
          <p:nvPr>
            <p:ph idx="1"/>
          </p:nvPr>
        </p:nvSpPr>
        <p:spPr>
          <a:xfrm>
            <a:off x="1483971" y="2243639"/>
            <a:ext cx="9224057" cy="3487155"/>
          </a:xfrm>
        </p:spPr>
        <p:txBody>
          <a:bodyPr/>
          <a:lstStyle/>
          <a:p>
            <a:pPr marL="0" indent="0" algn="ctr">
              <a:buNone/>
            </a:pPr>
            <a:r>
              <a:rPr lang="en-US" dirty="0"/>
              <a:t>the body of Christ may be built up 13  until we all reach unity in the faith and in the knowledge of the Son of God and become mature, attaining to the whole measure of the fullness of Christ.</a:t>
            </a:r>
          </a:p>
        </p:txBody>
      </p:sp>
      <p:pic>
        <p:nvPicPr>
          <p:cNvPr id="4" name="Picture 3">
            <a:extLst>
              <a:ext uri="{FF2B5EF4-FFF2-40B4-BE49-F238E27FC236}">
                <a16:creationId xmlns:a16="http://schemas.microsoft.com/office/drawing/2014/main" id="{1C1B9688-E67A-61DF-DAB1-C1370220D405}"/>
              </a:ext>
            </a:extLst>
          </p:cNvPr>
          <p:cNvPicPr>
            <a:picLocks noChangeAspect="1"/>
          </p:cNvPicPr>
          <p:nvPr/>
        </p:nvPicPr>
        <p:blipFill>
          <a:blip r:embed="rId2"/>
          <a:stretch>
            <a:fillRect/>
          </a:stretch>
        </p:blipFill>
        <p:spPr>
          <a:xfrm>
            <a:off x="4960399" y="5334438"/>
            <a:ext cx="2271200" cy="33980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1443626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2D2A3-5C49-9E3C-5DDA-34B397DA8A51}"/>
              </a:ext>
            </a:extLst>
          </p:cNvPr>
          <p:cNvSpPr>
            <a:spLocks noGrp="1"/>
          </p:cNvSpPr>
          <p:nvPr>
            <p:ph type="title"/>
          </p:nvPr>
        </p:nvSpPr>
        <p:spPr/>
        <p:txBody>
          <a:bodyPr/>
          <a:lstStyle/>
          <a:p>
            <a:r>
              <a:rPr lang="en-US" dirty="0"/>
              <a:t>God Equips for Ministry</a:t>
            </a:r>
          </a:p>
        </p:txBody>
      </p:sp>
      <p:sp>
        <p:nvSpPr>
          <p:cNvPr id="3" name="Content Placeholder 2">
            <a:extLst>
              <a:ext uri="{FF2B5EF4-FFF2-40B4-BE49-F238E27FC236}">
                <a16:creationId xmlns:a16="http://schemas.microsoft.com/office/drawing/2014/main" id="{36555CB1-279F-8ED0-0F55-4AE21BED7651}"/>
              </a:ext>
            </a:extLst>
          </p:cNvPr>
          <p:cNvSpPr>
            <a:spLocks noGrp="1"/>
          </p:cNvSpPr>
          <p:nvPr>
            <p:ph idx="1"/>
          </p:nvPr>
        </p:nvSpPr>
        <p:spPr/>
        <p:txBody>
          <a:bodyPr/>
          <a:lstStyle/>
          <a:p>
            <a:r>
              <a:rPr lang="en-US" dirty="0"/>
              <a:t>What specific skills do you see listed here that God gives?</a:t>
            </a:r>
          </a:p>
          <a:p>
            <a:r>
              <a:rPr lang="en-US" dirty="0"/>
              <a:t>What does Paul say is the purpose of these gifts?</a:t>
            </a:r>
          </a:p>
          <a:p>
            <a:r>
              <a:rPr lang="en-US" dirty="0"/>
              <a:t>The KJV uses the word “perfect” in verse 13  </a:t>
            </a:r>
            <a:br>
              <a:rPr lang="en-US" dirty="0"/>
            </a:br>
            <a:r>
              <a:rPr lang="en-US" sz="3200" i="1" dirty="0"/>
              <a:t>“Till we all come in the unity of the faith, and of the knowledge of the Son of God, unto a </a:t>
            </a:r>
            <a:r>
              <a:rPr lang="en-US" sz="3200" b="1" i="1" dirty="0"/>
              <a:t>perfect</a:t>
            </a:r>
            <a:r>
              <a:rPr lang="en-US" sz="3200" i="1" dirty="0"/>
              <a:t> man</a:t>
            </a:r>
            <a:r>
              <a:rPr lang="en-US" dirty="0"/>
              <a:t>” </a:t>
            </a:r>
            <a:br>
              <a:rPr lang="en-US" dirty="0"/>
            </a:br>
            <a:r>
              <a:rPr lang="en-US" dirty="0"/>
              <a:t>What are some synonyms of this word?</a:t>
            </a:r>
          </a:p>
        </p:txBody>
      </p:sp>
    </p:spTree>
    <p:extLst>
      <p:ext uri="{BB962C8B-B14F-4D97-AF65-F5344CB8AC3E}">
        <p14:creationId xmlns:p14="http://schemas.microsoft.com/office/powerpoint/2010/main" val="783090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43022-AAD0-F021-C4FC-05A4229A318E}"/>
              </a:ext>
            </a:extLst>
          </p:cNvPr>
          <p:cNvSpPr>
            <a:spLocks noGrp="1"/>
          </p:cNvSpPr>
          <p:nvPr>
            <p:ph type="title"/>
          </p:nvPr>
        </p:nvSpPr>
        <p:spPr/>
        <p:txBody>
          <a:bodyPr/>
          <a:lstStyle/>
          <a:p>
            <a:r>
              <a:rPr lang="en-US" dirty="0"/>
              <a:t>God Equips for Ministry</a:t>
            </a:r>
          </a:p>
        </p:txBody>
      </p:sp>
      <p:sp>
        <p:nvSpPr>
          <p:cNvPr id="3" name="Content Placeholder 2">
            <a:extLst>
              <a:ext uri="{FF2B5EF4-FFF2-40B4-BE49-F238E27FC236}">
                <a16:creationId xmlns:a16="http://schemas.microsoft.com/office/drawing/2014/main" id="{48758D66-DC67-0E4B-D3E7-5288B95CC07A}"/>
              </a:ext>
            </a:extLst>
          </p:cNvPr>
          <p:cNvSpPr>
            <a:spLocks noGrp="1"/>
          </p:cNvSpPr>
          <p:nvPr>
            <p:ph idx="1"/>
          </p:nvPr>
        </p:nvSpPr>
        <p:spPr/>
        <p:txBody>
          <a:bodyPr/>
          <a:lstStyle/>
          <a:p>
            <a:r>
              <a:rPr lang="en-US" dirty="0"/>
              <a:t>So, what does it mean to be a “perfect” man or woman?</a:t>
            </a:r>
          </a:p>
          <a:p>
            <a:r>
              <a:rPr lang="en-US" dirty="0"/>
              <a:t>How have you seen church leaders equip the saints in a way that brought unity and growth towards perfection in the church?  What are some ways you have been equipped by the church?  </a:t>
            </a:r>
          </a:p>
        </p:txBody>
      </p:sp>
    </p:spTree>
    <p:extLst>
      <p:ext uri="{BB962C8B-B14F-4D97-AF65-F5344CB8AC3E}">
        <p14:creationId xmlns:p14="http://schemas.microsoft.com/office/powerpoint/2010/main" val="3856813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7CACA-76A7-6AA4-D523-8D37C15758F9}"/>
              </a:ext>
            </a:extLst>
          </p:cNvPr>
          <p:cNvSpPr>
            <a:spLocks noGrp="1"/>
          </p:cNvSpPr>
          <p:nvPr>
            <p:ph type="title"/>
          </p:nvPr>
        </p:nvSpPr>
        <p:spPr/>
        <p:txBody>
          <a:bodyPr/>
          <a:lstStyle/>
          <a:p>
            <a:pPr algn="l"/>
            <a:r>
              <a:rPr lang="en-US" dirty="0"/>
              <a:t>Listen for how God uses our gifts.</a:t>
            </a:r>
          </a:p>
        </p:txBody>
      </p:sp>
      <p:sp>
        <p:nvSpPr>
          <p:cNvPr id="3" name="Content Placeholder 2">
            <a:extLst>
              <a:ext uri="{FF2B5EF4-FFF2-40B4-BE49-F238E27FC236}">
                <a16:creationId xmlns:a16="http://schemas.microsoft.com/office/drawing/2014/main" id="{9EC98A5D-7701-D716-157D-CEA1FDD75FED}"/>
              </a:ext>
            </a:extLst>
          </p:cNvPr>
          <p:cNvSpPr>
            <a:spLocks noGrp="1"/>
          </p:cNvSpPr>
          <p:nvPr>
            <p:ph idx="1"/>
          </p:nvPr>
        </p:nvSpPr>
        <p:spPr>
          <a:xfrm>
            <a:off x="1420310" y="2010820"/>
            <a:ext cx="9351380" cy="4351338"/>
          </a:xfrm>
        </p:spPr>
        <p:txBody>
          <a:bodyPr/>
          <a:lstStyle/>
          <a:p>
            <a:pPr marL="0" indent="0" algn="ctr">
              <a:buNone/>
            </a:pPr>
            <a:r>
              <a:rPr lang="en-US" dirty="0"/>
              <a:t>Ephesians 4:14-16 (NIV)   Then we will no longer be infants, tossed back and forth by the waves, and blown here and there by every wind of teaching and by the cunning and craftiness of men in their deceitful scheming. 15  Instead, speaking </a:t>
            </a:r>
          </a:p>
        </p:txBody>
      </p:sp>
    </p:spTree>
    <p:extLst>
      <p:ext uri="{BB962C8B-B14F-4D97-AF65-F5344CB8AC3E}">
        <p14:creationId xmlns:p14="http://schemas.microsoft.com/office/powerpoint/2010/main" val="133291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FA1CC-756E-1D2C-2274-3C22440408D0}"/>
              </a:ext>
            </a:extLst>
          </p:cNvPr>
          <p:cNvSpPr>
            <a:spLocks noGrp="1"/>
          </p:cNvSpPr>
          <p:nvPr>
            <p:ph type="title"/>
          </p:nvPr>
        </p:nvSpPr>
        <p:spPr/>
        <p:txBody>
          <a:bodyPr/>
          <a:lstStyle/>
          <a:p>
            <a:pPr algn="l"/>
            <a:r>
              <a:rPr lang="en-US" dirty="0"/>
              <a:t>Listen for how God uses our gifts.</a:t>
            </a:r>
          </a:p>
        </p:txBody>
      </p:sp>
      <p:sp>
        <p:nvSpPr>
          <p:cNvPr id="3" name="Content Placeholder 2">
            <a:extLst>
              <a:ext uri="{FF2B5EF4-FFF2-40B4-BE49-F238E27FC236}">
                <a16:creationId xmlns:a16="http://schemas.microsoft.com/office/drawing/2014/main" id="{52AAF392-6E04-F13E-87F4-3344999600F6}"/>
              </a:ext>
            </a:extLst>
          </p:cNvPr>
          <p:cNvSpPr>
            <a:spLocks noGrp="1"/>
          </p:cNvSpPr>
          <p:nvPr>
            <p:ph idx="1"/>
          </p:nvPr>
        </p:nvSpPr>
        <p:spPr>
          <a:xfrm>
            <a:off x="1713052" y="1837199"/>
            <a:ext cx="9131461" cy="4351338"/>
          </a:xfrm>
        </p:spPr>
        <p:txBody>
          <a:bodyPr/>
          <a:lstStyle/>
          <a:p>
            <a:pPr marL="0" indent="0" algn="ctr">
              <a:buNone/>
            </a:pPr>
            <a:r>
              <a:rPr lang="en-US" dirty="0"/>
              <a:t>the truth in love, we will in all things grow up into him who is the Head, that is, Christ. 16  From him the whole body, joined and held together by every supporting ligament, grows and builds itself up in love, as each part does its work.</a:t>
            </a:r>
          </a:p>
        </p:txBody>
      </p:sp>
      <p:pic>
        <p:nvPicPr>
          <p:cNvPr id="4" name="Picture 3">
            <a:extLst>
              <a:ext uri="{FF2B5EF4-FFF2-40B4-BE49-F238E27FC236}">
                <a16:creationId xmlns:a16="http://schemas.microsoft.com/office/drawing/2014/main" id="{9980269A-11ED-E2A6-A23C-AE4161891198}"/>
              </a:ext>
            </a:extLst>
          </p:cNvPr>
          <p:cNvPicPr>
            <a:picLocks noChangeAspect="1"/>
          </p:cNvPicPr>
          <p:nvPr/>
        </p:nvPicPr>
        <p:blipFill>
          <a:blip r:embed="rId2"/>
          <a:stretch>
            <a:fillRect/>
          </a:stretch>
        </p:blipFill>
        <p:spPr>
          <a:xfrm>
            <a:off x="4960400" y="5392312"/>
            <a:ext cx="2271200" cy="33980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9542253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29FDD-8773-D5B6-7222-B0D6EF6D3C8D}"/>
              </a:ext>
            </a:extLst>
          </p:cNvPr>
          <p:cNvSpPr>
            <a:spLocks noGrp="1"/>
          </p:cNvSpPr>
          <p:nvPr>
            <p:ph type="title"/>
          </p:nvPr>
        </p:nvSpPr>
        <p:spPr/>
        <p:txBody>
          <a:bodyPr/>
          <a:lstStyle/>
          <a:p>
            <a:r>
              <a:rPr lang="en-US" dirty="0"/>
              <a:t>Ministering Alongside Others</a:t>
            </a:r>
          </a:p>
        </p:txBody>
      </p:sp>
      <p:sp>
        <p:nvSpPr>
          <p:cNvPr id="3" name="Content Placeholder 2">
            <a:extLst>
              <a:ext uri="{FF2B5EF4-FFF2-40B4-BE49-F238E27FC236}">
                <a16:creationId xmlns:a16="http://schemas.microsoft.com/office/drawing/2014/main" id="{745175AA-A729-ED4D-B1A1-A21C2F41D6D4}"/>
              </a:ext>
            </a:extLst>
          </p:cNvPr>
          <p:cNvSpPr>
            <a:spLocks noGrp="1"/>
          </p:cNvSpPr>
          <p:nvPr>
            <p:ph idx="1"/>
          </p:nvPr>
        </p:nvSpPr>
        <p:spPr/>
        <p:txBody>
          <a:bodyPr/>
          <a:lstStyle/>
          <a:p>
            <a:r>
              <a:rPr lang="en-US" dirty="0"/>
              <a:t>How does Paul describe spiritual “infants”?</a:t>
            </a:r>
          </a:p>
          <a:p>
            <a:r>
              <a:rPr lang="en-US" dirty="0"/>
              <a:t>What are we supposed to be doing, according to verse 15?</a:t>
            </a:r>
          </a:p>
          <a:p>
            <a:r>
              <a:rPr lang="en-US" dirty="0"/>
              <a:t>What should be happening to a healthy body, according to verse 16?</a:t>
            </a:r>
          </a:p>
        </p:txBody>
      </p:sp>
    </p:spTree>
    <p:extLst>
      <p:ext uri="{BB962C8B-B14F-4D97-AF65-F5344CB8AC3E}">
        <p14:creationId xmlns:p14="http://schemas.microsoft.com/office/powerpoint/2010/main" val="2372156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B4007-2DBD-FDAA-A480-D96393CDDC32}"/>
              </a:ext>
            </a:extLst>
          </p:cNvPr>
          <p:cNvSpPr>
            <a:spLocks noGrp="1"/>
          </p:cNvSpPr>
          <p:nvPr>
            <p:ph type="title"/>
          </p:nvPr>
        </p:nvSpPr>
        <p:spPr/>
        <p:txBody>
          <a:bodyPr/>
          <a:lstStyle/>
          <a:p>
            <a:r>
              <a:rPr lang="en-US" dirty="0"/>
              <a:t>Ministering Alongside Others</a:t>
            </a:r>
          </a:p>
        </p:txBody>
      </p:sp>
      <p:sp>
        <p:nvSpPr>
          <p:cNvPr id="3" name="Content Placeholder 2">
            <a:extLst>
              <a:ext uri="{FF2B5EF4-FFF2-40B4-BE49-F238E27FC236}">
                <a16:creationId xmlns:a16="http://schemas.microsoft.com/office/drawing/2014/main" id="{5454C012-ECB8-0E47-5947-D7A6B0B88E69}"/>
              </a:ext>
            </a:extLst>
          </p:cNvPr>
          <p:cNvSpPr>
            <a:spLocks noGrp="1"/>
          </p:cNvSpPr>
          <p:nvPr>
            <p:ph idx="1"/>
          </p:nvPr>
        </p:nvSpPr>
        <p:spPr/>
        <p:txBody>
          <a:bodyPr/>
          <a:lstStyle/>
          <a:p>
            <a:r>
              <a:rPr lang="en-US" dirty="0"/>
              <a:t>What imagery did Paul use to describe the relationship of Christ to the Church?</a:t>
            </a:r>
          </a:p>
          <a:p>
            <a:r>
              <a:rPr lang="en-US" dirty="0"/>
              <a:t>What advice would you give someone seeking to balance speaking truth and showing love?</a:t>
            </a:r>
          </a:p>
        </p:txBody>
      </p:sp>
    </p:spTree>
    <p:extLst>
      <p:ext uri="{BB962C8B-B14F-4D97-AF65-F5344CB8AC3E}">
        <p14:creationId xmlns:p14="http://schemas.microsoft.com/office/powerpoint/2010/main" val="1905097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590ED-E5EC-143C-14B8-317DDC0FE44C}"/>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16A90F17-96E6-998B-FC95-958D946CE2A2}"/>
              </a:ext>
            </a:extLst>
          </p:cNvPr>
          <p:cNvSpPr>
            <a:spLocks noGrp="1"/>
          </p:cNvSpPr>
          <p:nvPr>
            <p:ph idx="1"/>
          </p:nvPr>
        </p:nvSpPr>
        <p:spPr>
          <a:xfrm>
            <a:off x="838200" y="2164465"/>
            <a:ext cx="10515600" cy="4012497"/>
          </a:xfrm>
        </p:spPr>
        <p:txBody>
          <a:bodyPr/>
          <a:lstStyle/>
          <a:p>
            <a:r>
              <a:rPr lang="en-US" dirty="0"/>
              <a:t>Cultivate unity. </a:t>
            </a:r>
          </a:p>
          <a:p>
            <a:pPr lvl="1"/>
            <a:r>
              <a:rPr lang="en-US" dirty="0"/>
              <a:t>Pray for unity in your church. Repent of actions and attitudes that destroy unity. </a:t>
            </a:r>
          </a:p>
          <a:p>
            <a:pPr lvl="1"/>
            <a:r>
              <a:rPr lang="en-US" dirty="0"/>
              <a:t>Confess these things to others if appropriate.</a:t>
            </a:r>
          </a:p>
          <a:p>
            <a:endParaRPr lang="en-US" dirty="0"/>
          </a:p>
        </p:txBody>
      </p:sp>
    </p:spTree>
    <p:extLst>
      <p:ext uri="{BB962C8B-B14F-4D97-AF65-F5344CB8AC3E}">
        <p14:creationId xmlns:p14="http://schemas.microsoft.com/office/powerpoint/2010/main" val="16529749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590ED-E5EC-143C-14B8-317DDC0FE44C}"/>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16A90F17-96E6-998B-FC95-958D946CE2A2}"/>
              </a:ext>
            </a:extLst>
          </p:cNvPr>
          <p:cNvSpPr>
            <a:spLocks noGrp="1"/>
          </p:cNvSpPr>
          <p:nvPr>
            <p:ph idx="1"/>
          </p:nvPr>
        </p:nvSpPr>
        <p:spPr/>
        <p:txBody>
          <a:bodyPr/>
          <a:lstStyle/>
          <a:p>
            <a:r>
              <a:rPr lang="en-US" dirty="0"/>
              <a:t>Support church leaders. </a:t>
            </a:r>
          </a:p>
          <a:p>
            <a:pPr lvl="1"/>
            <a:r>
              <a:rPr lang="en-US" dirty="0"/>
              <a:t>Participate in an opportunity your church leaders provide for training and equipping members (Heb. 13:17). </a:t>
            </a:r>
          </a:p>
          <a:p>
            <a:pPr lvl="1"/>
            <a:r>
              <a:rPr lang="en-US" dirty="0"/>
              <a:t>Invite another group member to attend with you.</a:t>
            </a:r>
          </a:p>
          <a:p>
            <a:endParaRPr lang="en-US" dirty="0"/>
          </a:p>
        </p:txBody>
      </p:sp>
    </p:spTree>
    <p:extLst>
      <p:ext uri="{BB962C8B-B14F-4D97-AF65-F5344CB8AC3E}">
        <p14:creationId xmlns:p14="http://schemas.microsoft.com/office/powerpoint/2010/main" val="31059257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5588F-3EFA-5FF3-1F81-2B0DA8F0D25B}"/>
              </a:ext>
            </a:extLst>
          </p:cNvPr>
          <p:cNvSpPr>
            <a:spLocks noGrp="1"/>
          </p:cNvSpPr>
          <p:nvPr>
            <p:ph type="title"/>
          </p:nvPr>
        </p:nvSpPr>
        <p:spPr/>
        <p:txBody>
          <a:bodyPr/>
          <a:lstStyle/>
          <a:p>
            <a:r>
              <a:rPr lang="en-US" dirty="0"/>
              <a:t>Video Introduction</a:t>
            </a:r>
          </a:p>
        </p:txBody>
      </p:sp>
      <p:grpSp>
        <p:nvGrpSpPr>
          <p:cNvPr id="8" name="Group 7">
            <a:extLst>
              <a:ext uri="{FF2B5EF4-FFF2-40B4-BE49-F238E27FC236}">
                <a16:creationId xmlns:a16="http://schemas.microsoft.com/office/drawing/2014/main" id="{D3384FDC-CAFF-E6A7-B8EA-C8326322E599}"/>
              </a:ext>
            </a:extLst>
          </p:cNvPr>
          <p:cNvGrpSpPr/>
          <p:nvPr/>
        </p:nvGrpSpPr>
        <p:grpSpPr>
          <a:xfrm>
            <a:off x="2849598" y="1690688"/>
            <a:ext cx="6492803" cy="4161682"/>
            <a:chOff x="2849598" y="1690688"/>
            <a:chExt cx="6492803" cy="4161682"/>
          </a:xfrm>
        </p:grpSpPr>
        <p:pic>
          <p:nvPicPr>
            <p:cNvPr id="5" name="Picture 4" descr="A group of people in orange vests&#10;&#10;Description automatically generated">
              <a:extLst>
                <a:ext uri="{FF2B5EF4-FFF2-40B4-BE49-F238E27FC236}">
                  <a16:creationId xmlns:a16="http://schemas.microsoft.com/office/drawing/2014/main" id="{F923C924-4536-8376-50F9-74E58CB07E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8857" y="1933762"/>
              <a:ext cx="5714286" cy="2990476"/>
            </a:xfrm>
            <a:prstGeom prst="rect">
              <a:avLst/>
            </a:prstGeom>
            <a:ln>
              <a:noFill/>
            </a:ln>
            <a:effectLst>
              <a:outerShdw blurRad="292100" dist="139700" dir="2700000" algn="tl" rotWithShape="0">
                <a:srgbClr val="333333">
                  <a:alpha val="65000"/>
                </a:srgbClr>
              </a:outerShdw>
            </a:effectLst>
          </p:spPr>
        </p:pic>
        <p:pic>
          <p:nvPicPr>
            <p:cNvPr id="7" name="Picture 6" descr="A black background with a black square&#10;&#10;Description automatically generated with medium confidence">
              <a:hlinkClick r:id="rId3"/>
              <a:extLst>
                <a:ext uri="{FF2B5EF4-FFF2-40B4-BE49-F238E27FC236}">
                  <a16:creationId xmlns:a16="http://schemas.microsoft.com/office/drawing/2014/main" id="{9E05C844-D0D0-B28B-09B9-4467D6F169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9598" y="1690688"/>
              <a:ext cx="6492803" cy="4161682"/>
            </a:xfrm>
            <a:prstGeom prst="rect">
              <a:avLst/>
            </a:prstGeom>
            <a:ln>
              <a:noFill/>
            </a:ln>
            <a:effectLst>
              <a:outerShdw blurRad="292100" dist="139700" dir="2700000" algn="tl" rotWithShape="0">
                <a:srgbClr val="333333">
                  <a:alpha val="65000"/>
                </a:srgbClr>
              </a:outerShdw>
            </a:effectLst>
          </p:spPr>
        </p:pic>
      </p:grpSp>
      <p:sp>
        <p:nvSpPr>
          <p:cNvPr id="9" name="TextBox 8">
            <a:extLst>
              <a:ext uri="{FF2B5EF4-FFF2-40B4-BE49-F238E27FC236}">
                <a16:creationId xmlns:a16="http://schemas.microsoft.com/office/drawing/2014/main" id="{9C0E615D-6548-2AB3-ED9A-1BB9DC2BC113}"/>
              </a:ext>
            </a:extLst>
          </p:cNvPr>
          <p:cNvSpPr txBox="1"/>
          <p:nvPr/>
        </p:nvSpPr>
        <p:spPr>
          <a:xfrm>
            <a:off x="4239491" y="5910778"/>
            <a:ext cx="3645725" cy="523220"/>
          </a:xfrm>
          <a:prstGeom prst="rect">
            <a:avLst/>
          </a:prstGeom>
          <a:noFill/>
        </p:spPr>
        <p:txBody>
          <a:bodyPr wrap="square" rtlCol="0">
            <a:spAutoFit/>
          </a:bodyPr>
          <a:lstStyle/>
          <a:p>
            <a:pPr algn="ctr"/>
            <a:r>
              <a:rPr lang="en-US" sz="2800" dirty="0">
                <a:hlinkClick r:id="rId3"/>
              </a:rPr>
              <a:t>View Video</a:t>
            </a:r>
            <a:endParaRPr lang="en-US" sz="2800" dirty="0"/>
          </a:p>
        </p:txBody>
      </p:sp>
    </p:spTree>
    <p:extLst>
      <p:ext uri="{BB962C8B-B14F-4D97-AF65-F5344CB8AC3E}">
        <p14:creationId xmlns:p14="http://schemas.microsoft.com/office/powerpoint/2010/main" val="34559943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590ED-E5EC-143C-14B8-317DDC0FE44C}"/>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16A90F17-96E6-998B-FC95-958D946CE2A2}"/>
              </a:ext>
            </a:extLst>
          </p:cNvPr>
          <p:cNvSpPr>
            <a:spLocks noGrp="1"/>
          </p:cNvSpPr>
          <p:nvPr>
            <p:ph idx="1"/>
          </p:nvPr>
        </p:nvSpPr>
        <p:spPr>
          <a:xfrm>
            <a:off x="838200" y="2233913"/>
            <a:ext cx="10515600" cy="3943049"/>
          </a:xfrm>
        </p:spPr>
        <p:txBody>
          <a:bodyPr/>
          <a:lstStyle/>
          <a:p>
            <a:r>
              <a:rPr lang="en-US" dirty="0"/>
              <a:t>Engage in ministry. </a:t>
            </a:r>
          </a:p>
          <a:p>
            <a:pPr lvl="1"/>
            <a:r>
              <a:rPr lang="en-US" dirty="0"/>
              <a:t>Assess your spiritual gifts. Commit to serve in a ministry role you have not served in before. </a:t>
            </a:r>
          </a:p>
          <a:p>
            <a:pPr lvl="1"/>
            <a:r>
              <a:rPr lang="en-US" dirty="0"/>
              <a:t>Ask God to help you find the place He has prepared for you. </a:t>
            </a:r>
          </a:p>
          <a:p>
            <a:endParaRPr lang="en-US" dirty="0"/>
          </a:p>
        </p:txBody>
      </p:sp>
    </p:spTree>
    <p:extLst>
      <p:ext uri="{BB962C8B-B14F-4D97-AF65-F5344CB8AC3E}">
        <p14:creationId xmlns:p14="http://schemas.microsoft.com/office/powerpoint/2010/main" val="25800373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D220BA6-0C33-4338-9901-4C7D50683D99}"/>
              </a:ext>
            </a:extLst>
          </p:cNvPr>
          <p:cNvSpPr>
            <a:spLocks noGrp="1"/>
          </p:cNvSpPr>
          <p:nvPr>
            <p:ph type="title"/>
          </p:nvPr>
        </p:nvSpPr>
        <p:spPr/>
        <p:txBody>
          <a:bodyPr/>
          <a:lstStyle/>
          <a:p>
            <a:r>
              <a:rPr lang="en-US" dirty="0"/>
              <a:t>Family Activities</a:t>
            </a:r>
          </a:p>
        </p:txBody>
      </p:sp>
      <p:pic>
        <p:nvPicPr>
          <p:cNvPr id="6" name="Picture 5" descr="A cartoon character wearing a trench coat and goggles&#10;&#10;Description automatically generated">
            <a:extLst>
              <a:ext uri="{FF2B5EF4-FFF2-40B4-BE49-F238E27FC236}">
                <a16:creationId xmlns:a16="http://schemas.microsoft.com/office/drawing/2014/main" id="{5E9408EA-5828-E705-F7BD-9A544DEAC5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116752" y="1942437"/>
            <a:ext cx="1585810" cy="3419535"/>
          </a:xfrm>
          <a:prstGeom prst="rect">
            <a:avLst/>
          </a:prstGeom>
          <a:ln>
            <a:noFill/>
          </a:ln>
          <a:effectLst>
            <a:outerShdw blurRad="292100" dist="139700" dir="2700000" algn="tl" rotWithShape="0">
              <a:srgbClr val="333333">
                <a:alpha val="65000"/>
              </a:srgbClr>
            </a:outerShdw>
          </a:effectLst>
        </p:spPr>
      </p:pic>
      <p:pic>
        <p:nvPicPr>
          <p:cNvPr id="8" name="Picture 7" descr="A black and white text&#10;&#10;Description automatically generated with medium confidence">
            <a:extLst>
              <a:ext uri="{FF2B5EF4-FFF2-40B4-BE49-F238E27FC236}">
                <a16:creationId xmlns:a16="http://schemas.microsoft.com/office/drawing/2014/main" id="{9D1A0E1F-2E4D-87D6-93C8-8B1F428A9D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6693" y="1414714"/>
            <a:ext cx="4247854" cy="4028571"/>
          </a:xfrm>
          <a:prstGeom prst="rect">
            <a:avLst/>
          </a:prstGeom>
          <a:ln>
            <a:noFill/>
          </a:ln>
          <a:effectLst>
            <a:outerShdw blurRad="292100" dist="139700" dir="2700000" algn="tl" rotWithShape="0">
              <a:srgbClr val="333333">
                <a:alpha val="65000"/>
              </a:srgbClr>
            </a:outerShdw>
          </a:effectLst>
          <a:scene3d>
            <a:camera prst="perspectiveHeroicExtremeLeftFacing"/>
            <a:lightRig rig="threePt" dir="t"/>
          </a:scene3d>
        </p:spPr>
      </p:pic>
      <p:sp>
        <p:nvSpPr>
          <p:cNvPr id="9" name="Speech Bubble: Rectangle with Corners Rounded 8">
            <a:extLst>
              <a:ext uri="{FF2B5EF4-FFF2-40B4-BE49-F238E27FC236}">
                <a16:creationId xmlns:a16="http://schemas.microsoft.com/office/drawing/2014/main" id="{30573B65-3222-D25E-7A1B-7B14B4CDCD5D}"/>
              </a:ext>
            </a:extLst>
          </p:cNvPr>
          <p:cNvSpPr/>
          <p:nvPr/>
        </p:nvSpPr>
        <p:spPr>
          <a:xfrm>
            <a:off x="3414532" y="1690688"/>
            <a:ext cx="4409954" cy="3752597"/>
          </a:xfrm>
          <a:prstGeom prst="wedgeRoundRectCallout">
            <a:avLst>
              <a:gd name="adj1" fmla="val -61160"/>
              <a:gd name="adj2" fmla="val -13155"/>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a:latin typeface="Comic Sans MS" panose="030F0702030302020204" pitchFamily="66" charset="0"/>
              </a:rPr>
              <a:t>My fellow operative in </a:t>
            </a:r>
            <a:r>
              <a:rPr lang="en-US" sz="2000" dirty="0" err="1">
                <a:latin typeface="Comic Sans MS" panose="030F0702030302020204" pitchFamily="66" charset="0"/>
              </a:rPr>
              <a:t>Qualdo</a:t>
            </a:r>
            <a:r>
              <a:rPr lang="en-US" sz="2000" dirty="0">
                <a:latin typeface="Comic Sans MS" panose="030F0702030302020204" pitchFamily="66" charset="0"/>
              </a:rPr>
              <a:t> </a:t>
            </a:r>
            <a:r>
              <a:rPr lang="en-US" sz="2000" dirty="0" err="1">
                <a:latin typeface="Comic Sans MS" panose="030F0702030302020204" pitchFamily="66" charset="0"/>
              </a:rPr>
              <a:t>Koeast</a:t>
            </a:r>
            <a:r>
              <a:rPr lang="en-US" sz="2000" dirty="0">
                <a:latin typeface="Comic Sans MS" panose="030F0702030302020204" pitchFamily="66" charset="0"/>
              </a:rPr>
              <a:t> works with Samaritan’s Purse.  He brought this message to us from a local Baptist pastor, brother Leonidas.  Use the key you have been given to help us with the decoding. Technical help and other Fun Family Activities are found at </a:t>
            </a:r>
            <a:r>
              <a:rPr lang="en-US" sz="2000" dirty="0">
                <a:latin typeface="Comic Sans MS" panose="030F0702030302020204" pitchFamily="66" charset="0"/>
                <a:hlinkClick r:id="rId4"/>
              </a:rPr>
              <a:t>https://tinyurl.com/3erx6kmw</a:t>
            </a:r>
            <a:r>
              <a:rPr lang="en-US" sz="2000" dirty="0">
                <a:latin typeface="Comic Sans MS" panose="030F0702030302020204" pitchFamily="66" charset="0"/>
              </a:rPr>
              <a:t>   </a:t>
            </a:r>
          </a:p>
        </p:txBody>
      </p:sp>
    </p:spTree>
    <p:extLst>
      <p:ext uri="{BB962C8B-B14F-4D97-AF65-F5344CB8AC3E}">
        <p14:creationId xmlns:p14="http://schemas.microsoft.com/office/powerpoint/2010/main" val="23623973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Serving in Christ</a:t>
            </a:r>
          </a:p>
        </p:txBody>
      </p:sp>
      <p:sp>
        <p:nvSpPr>
          <p:cNvPr id="3" name="Subtitle 2"/>
          <p:cNvSpPr>
            <a:spLocks noGrp="1"/>
          </p:cNvSpPr>
          <p:nvPr>
            <p:ph type="subTitle" idx="1"/>
          </p:nvPr>
        </p:nvSpPr>
        <p:spPr>
          <a:xfrm>
            <a:off x="1524000" y="4132613"/>
            <a:ext cx="9144000" cy="1125186"/>
          </a:xfrm>
        </p:spPr>
        <p:txBody>
          <a:bodyPr/>
          <a:lstStyle/>
          <a:p>
            <a:r>
              <a:rPr lang="en-US" dirty="0"/>
              <a:t>May 12</a:t>
            </a:r>
          </a:p>
        </p:txBody>
      </p:sp>
    </p:spTree>
    <p:extLst>
      <p:ext uri="{BB962C8B-B14F-4D97-AF65-F5344CB8AC3E}">
        <p14:creationId xmlns:p14="http://schemas.microsoft.com/office/powerpoint/2010/main" val="9967953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C1A6-8F59-91D8-EA71-1CBCDE3DF115}"/>
              </a:ext>
            </a:extLst>
          </p:cNvPr>
          <p:cNvSpPr>
            <a:spLocks noGrp="1"/>
          </p:cNvSpPr>
          <p:nvPr>
            <p:ph type="title"/>
          </p:nvPr>
        </p:nvSpPr>
        <p:spPr/>
        <p:txBody>
          <a:bodyPr/>
          <a:lstStyle/>
          <a:p>
            <a:r>
              <a:rPr lang="en-US" dirty="0"/>
              <a:t>Remember that time?</a:t>
            </a:r>
          </a:p>
        </p:txBody>
      </p:sp>
      <p:sp>
        <p:nvSpPr>
          <p:cNvPr id="3" name="Content Placeholder 2">
            <a:extLst>
              <a:ext uri="{FF2B5EF4-FFF2-40B4-BE49-F238E27FC236}">
                <a16:creationId xmlns:a16="http://schemas.microsoft.com/office/drawing/2014/main" id="{D3AF078B-C0F5-C642-9C35-7EA3C9030606}"/>
              </a:ext>
            </a:extLst>
          </p:cNvPr>
          <p:cNvSpPr>
            <a:spLocks noGrp="1"/>
          </p:cNvSpPr>
          <p:nvPr>
            <p:ph idx="1"/>
          </p:nvPr>
        </p:nvSpPr>
        <p:spPr/>
        <p:txBody>
          <a:bodyPr/>
          <a:lstStyle/>
          <a:p>
            <a:r>
              <a:rPr lang="en-US" dirty="0"/>
              <a:t>When have you been in a situation where working together was a necessity, not an option?</a:t>
            </a:r>
          </a:p>
          <a:p>
            <a:r>
              <a:rPr lang="en-US" dirty="0">
                <a:solidFill>
                  <a:srgbClr val="C00000"/>
                </a:solidFill>
              </a:rPr>
              <a:t>Today we look at what keeps the church unified </a:t>
            </a:r>
          </a:p>
          <a:p>
            <a:pPr lvl="1"/>
            <a:r>
              <a:rPr lang="en-US" dirty="0">
                <a:solidFill>
                  <a:srgbClr val="C00000"/>
                </a:solidFill>
              </a:rPr>
              <a:t>We are diverse individuals</a:t>
            </a:r>
          </a:p>
          <a:p>
            <a:pPr lvl="1"/>
            <a:r>
              <a:rPr lang="en-US" dirty="0">
                <a:solidFill>
                  <a:srgbClr val="C00000"/>
                </a:solidFill>
              </a:rPr>
              <a:t>At the same time God calls us to unity … which takes work</a:t>
            </a:r>
          </a:p>
          <a:p>
            <a:endParaRPr lang="en-US" dirty="0"/>
          </a:p>
          <a:p>
            <a:endParaRPr lang="en-US" dirty="0"/>
          </a:p>
        </p:txBody>
      </p:sp>
      <p:grpSp>
        <p:nvGrpSpPr>
          <p:cNvPr id="6" name="Group 5">
            <a:extLst>
              <a:ext uri="{FF2B5EF4-FFF2-40B4-BE49-F238E27FC236}">
                <a16:creationId xmlns:a16="http://schemas.microsoft.com/office/drawing/2014/main" id="{76AF7B5A-7D34-B38C-159A-112E5EE75617}"/>
              </a:ext>
            </a:extLst>
          </p:cNvPr>
          <p:cNvGrpSpPr/>
          <p:nvPr/>
        </p:nvGrpSpPr>
        <p:grpSpPr>
          <a:xfrm>
            <a:off x="1306137" y="2351479"/>
            <a:ext cx="9579726" cy="3960421"/>
            <a:chOff x="1306137" y="2351479"/>
            <a:chExt cx="9579726" cy="3960421"/>
          </a:xfrm>
        </p:grpSpPr>
        <p:pic>
          <p:nvPicPr>
            <p:cNvPr id="1026" name="Picture 2" descr="Free Man Moving Boxes photo and picture">
              <a:extLst>
                <a:ext uri="{FF2B5EF4-FFF2-40B4-BE49-F238E27FC236}">
                  <a16:creationId xmlns:a16="http://schemas.microsoft.com/office/drawing/2014/main" id="{4B88EB48-36A9-733A-4DDA-6D2426325A29}"/>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9375" b="95781" l="9817" r="93528">
                          <a14:foregroundMark x1="93635" y1="21094" x2="91262" y2="15391"/>
                          <a14:foregroundMark x1="84574" y1="9375" x2="85545" y2="9531"/>
                          <a14:foregroundMark x1="50701" y1="95781" x2="50701" y2="91094"/>
                        </a14:backgroundRemoval>
                      </a14:imgEffect>
                    </a14:imgLayer>
                  </a14:imgProps>
                </a:ext>
                <a:ext uri="{28A0092B-C50C-407E-A947-70E740481C1C}">
                  <a14:useLocalDpi xmlns:a14="http://schemas.microsoft.com/office/drawing/2010/main" val="0"/>
                </a:ext>
              </a:extLst>
            </a:blip>
            <a:srcRect/>
            <a:stretch>
              <a:fillRect/>
            </a:stretch>
          </p:blipFill>
          <p:spPr bwMode="auto">
            <a:xfrm>
              <a:off x="8017308" y="2351479"/>
              <a:ext cx="2868555" cy="396042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8" name="Picture 4" descr="Free Photo Of People Looking On Laptop Stock Photo">
              <a:extLst>
                <a:ext uri="{FF2B5EF4-FFF2-40B4-BE49-F238E27FC236}">
                  <a16:creationId xmlns:a16="http://schemas.microsoft.com/office/drawing/2014/main" id="{C347D1E5-43CD-F9FD-5419-FC1DFDE2A3E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1306137" y="3997686"/>
              <a:ext cx="3370118" cy="224674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2F5BEDAC-36A5-2970-D37F-7F136711BEED}"/>
                </a:ext>
              </a:extLst>
            </p:cNvPr>
            <p:cNvPicPr>
              <a:picLocks noChangeAspect="1"/>
            </p:cNvPicPr>
            <p:nvPr/>
          </p:nvPicPr>
          <p:blipFill>
            <a:blip r:embed="rId5"/>
            <a:stretch>
              <a:fillRect/>
            </a:stretch>
          </p:blipFill>
          <p:spPr>
            <a:xfrm>
              <a:off x="4189653" y="3212398"/>
              <a:ext cx="4271110" cy="1570575"/>
            </a:xfrm>
            <a:prstGeom prst="rect">
              <a:avLst/>
            </a:prstGeom>
            <a:ln>
              <a:no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1692785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48FE6-8454-C4CC-373B-AC6C5EE1A67F}"/>
              </a:ext>
            </a:extLst>
          </p:cNvPr>
          <p:cNvSpPr>
            <a:spLocks noGrp="1"/>
          </p:cNvSpPr>
          <p:nvPr>
            <p:ph type="title"/>
          </p:nvPr>
        </p:nvSpPr>
        <p:spPr/>
        <p:txBody>
          <a:bodyPr/>
          <a:lstStyle/>
          <a:p>
            <a:pPr algn="l"/>
            <a:r>
              <a:rPr lang="en-US" dirty="0"/>
              <a:t>Listen for use of the word “one”.</a:t>
            </a:r>
          </a:p>
        </p:txBody>
      </p:sp>
      <p:sp>
        <p:nvSpPr>
          <p:cNvPr id="3" name="Content Placeholder 2">
            <a:extLst>
              <a:ext uri="{FF2B5EF4-FFF2-40B4-BE49-F238E27FC236}">
                <a16:creationId xmlns:a16="http://schemas.microsoft.com/office/drawing/2014/main" id="{E7CBD123-2027-FA33-4BD9-D9287FD3C411}"/>
              </a:ext>
            </a:extLst>
          </p:cNvPr>
          <p:cNvSpPr>
            <a:spLocks noGrp="1"/>
          </p:cNvSpPr>
          <p:nvPr>
            <p:ph idx="1"/>
          </p:nvPr>
        </p:nvSpPr>
        <p:spPr>
          <a:xfrm>
            <a:off x="1183029" y="1964521"/>
            <a:ext cx="9825942" cy="4351338"/>
          </a:xfrm>
        </p:spPr>
        <p:txBody>
          <a:bodyPr/>
          <a:lstStyle/>
          <a:p>
            <a:pPr marL="0" indent="0" algn="ctr">
              <a:buNone/>
            </a:pPr>
            <a:r>
              <a:rPr lang="en-US" dirty="0"/>
              <a:t>Ephesians 4:1-7 (NIV) As a prisoner for the Lord, then, I urge you to live a life worthy of the calling you have received. 2  Be completely humble and gentle; be patient, bearing with one another in love. 3  Make every effort to keep the unity of the Spirit through </a:t>
            </a:r>
          </a:p>
        </p:txBody>
      </p:sp>
    </p:spTree>
    <p:extLst>
      <p:ext uri="{BB962C8B-B14F-4D97-AF65-F5344CB8AC3E}">
        <p14:creationId xmlns:p14="http://schemas.microsoft.com/office/powerpoint/2010/main" val="1753252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48FE6-8454-C4CC-373B-AC6C5EE1A67F}"/>
              </a:ext>
            </a:extLst>
          </p:cNvPr>
          <p:cNvSpPr>
            <a:spLocks noGrp="1"/>
          </p:cNvSpPr>
          <p:nvPr>
            <p:ph type="title"/>
          </p:nvPr>
        </p:nvSpPr>
        <p:spPr/>
        <p:txBody>
          <a:bodyPr/>
          <a:lstStyle/>
          <a:p>
            <a:pPr algn="l"/>
            <a:r>
              <a:rPr lang="en-US" dirty="0"/>
              <a:t>Listen for use of the word “one”.</a:t>
            </a:r>
          </a:p>
        </p:txBody>
      </p:sp>
      <p:sp>
        <p:nvSpPr>
          <p:cNvPr id="3" name="Content Placeholder 2">
            <a:extLst>
              <a:ext uri="{FF2B5EF4-FFF2-40B4-BE49-F238E27FC236}">
                <a16:creationId xmlns:a16="http://schemas.microsoft.com/office/drawing/2014/main" id="{E7CBD123-2027-FA33-4BD9-D9287FD3C411}"/>
              </a:ext>
            </a:extLst>
          </p:cNvPr>
          <p:cNvSpPr>
            <a:spLocks noGrp="1"/>
          </p:cNvSpPr>
          <p:nvPr>
            <p:ph idx="1"/>
          </p:nvPr>
        </p:nvSpPr>
        <p:spPr>
          <a:xfrm>
            <a:off x="1083438" y="1790901"/>
            <a:ext cx="10025123" cy="4351338"/>
          </a:xfrm>
        </p:spPr>
        <p:txBody>
          <a:bodyPr/>
          <a:lstStyle/>
          <a:p>
            <a:pPr marL="0" indent="0" algn="ctr">
              <a:buNone/>
            </a:pPr>
            <a:r>
              <a:rPr lang="en-US" dirty="0"/>
              <a:t>the bond of peace. 4  There is one body and one Spirit-- just as you were called to one hope when you were called-- 5  one Lord, one faith, one baptism; 6  one God and Father of all, who is over all and through all and in all. 7  But to each one of us grace has been given as Christ apportioned it.</a:t>
            </a:r>
          </a:p>
        </p:txBody>
      </p:sp>
      <p:pic>
        <p:nvPicPr>
          <p:cNvPr id="5" name="Picture 4">
            <a:extLst>
              <a:ext uri="{FF2B5EF4-FFF2-40B4-BE49-F238E27FC236}">
                <a16:creationId xmlns:a16="http://schemas.microsoft.com/office/drawing/2014/main" id="{3CF8E1BE-8AEE-59D3-7E5D-AD9C8E529B9E}"/>
              </a:ext>
            </a:extLst>
          </p:cNvPr>
          <p:cNvPicPr>
            <a:picLocks noChangeAspect="1"/>
          </p:cNvPicPr>
          <p:nvPr/>
        </p:nvPicPr>
        <p:blipFill>
          <a:blip r:embed="rId2"/>
          <a:stretch>
            <a:fillRect/>
          </a:stretch>
        </p:blipFill>
        <p:spPr>
          <a:xfrm>
            <a:off x="5116009" y="5675110"/>
            <a:ext cx="2271200" cy="33980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3402479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ECC00-BDEC-C0A0-44AB-0CEB6E8E5616}"/>
              </a:ext>
            </a:extLst>
          </p:cNvPr>
          <p:cNvSpPr>
            <a:spLocks noGrp="1"/>
          </p:cNvSpPr>
          <p:nvPr>
            <p:ph type="title"/>
          </p:nvPr>
        </p:nvSpPr>
        <p:spPr/>
        <p:txBody>
          <a:bodyPr/>
          <a:lstStyle/>
          <a:p>
            <a:r>
              <a:rPr lang="en-US" dirty="0"/>
              <a:t>One in the Spirit</a:t>
            </a:r>
          </a:p>
        </p:txBody>
      </p:sp>
      <p:sp>
        <p:nvSpPr>
          <p:cNvPr id="3" name="Content Placeholder 2">
            <a:extLst>
              <a:ext uri="{FF2B5EF4-FFF2-40B4-BE49-F238E27FC236}">
                <a16:creationId xmlns:a16="http://schemas.microsoft.com/office/drawing/2014/main" id="{0757AFA7-759E-FDB3-E1EB-3B66C24B8371}"/>
              </a:ext>
            </a:extLst>
          </p:cNvPr>
          <p:cNvSpPr>
            <a:spLocks noGrp="1"/>
          </p:cNvSpPr>
          <p:nvPr>
            <p:ph idx="1"/>
          </p:nvPr>
        </p:nvSpPr>
        <p:spPr/>
        <p:txBody>
          <a:bodyPr/>
          <a:lstStyle/>
          <a:p>
            <a:r>
              <a:rPr lang="en-US" dirty="0"/>
              <a:t>According to this passage, what are actions and attitudes that show we walk worthy of  our calling?</a:t>
            </a:r>
          </a:p>
          <a:p>
            <a:r>
              <a:rPr lang="en-US" dirty="0"/>
              <a:t>What kinds of habits or choices do believers sometimes make that shortchange God … times when we do </a:t>
            </a:r>
            <a:r>
              <a:rPr lang="en-US" i="1" dirty="0"/>
              <a:t>not</a:t>
            </a:r>
            <a:r>
              <a:rPr lang="en-US" dirty="0"/>
              <a:t> walk worthy of what He deserves?</a:t>
            </a:r>
          </a:p>
        </p:txBody>
      </p:sp>
    </p:spTree>
    <p:extLst>
      <p:ext uri="{BB962C8B-B14F-4D97-AF65-F5344CB8AC3E}">
        <p14:creationId xmlns:p14="http://schemas.microsoft.com/office/powerpoint/2010/main" val="12838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A8AE2-D98B-F821-8DE2-2AE332270A1E}"/>
              </a:ext>
            </a:extLst>
          </p:cNvPr>
          <p:cNvSpPr>
            <a:spLocks noGrp="1"/>
          </p:cNvSpPr>
          <p:nvPr>
            <p:ph type="title"/>
          </p:nvPr>
        </p:nvSpPr>
        <p:spPr/>
        <p:txBody>
          <a:bodyPr/>
          <a:lstStyle/>
          <a:p>
            <a:r>
              <a:rPr lang="en-US" dirty="0"/>
              <a:t>One in the Spirit</a:t>
            </a:r>
          </a:p>
        </p:txBody>
      </p:sp>
      <p:sp>
        <p:nvSpPr>
          <p:cNvPr id="3" name="Content Placeholder 2">
            <a:extLst>
              <a:ext uri="{FF2B5EF4-FFF2-40B4-BE49-F238E27FC236}">
                <a16:creationId xmlns:a16="http://schemas.microsoft.com/office/drawing/2014/main" id="{7C663FFE-2EA5-A7FF-24FD-3EDC2326A904}"/>
              </a:ext>
            </a:extLst>
          </p:cNvPr>
          <p:cNvSpPr>
            <a:spLocks noGrp="1"/>
          </p:cNvSpPr>
          <p:nvPr>
            <p:ph idx="1"/>
          </p:nvPr>
        </p:nvSpPr>
        <p:spPr>
          <a:xfrm>
            <a:off x="838200" y="2048719"/>
            <a:ext cx="10515600" cy="4128244"/>
          </a:xfrm>
        </p:spPr>
        <p:txBody>
          <a:bodyPr/>
          <a:lstStyle/>
          <a:p>
            <a:r>
              <a:rPr lang="en-US" dirty="0"/>
              <a:t>Paul mentions </a:t>
            </a:r>
            <a:r>
              <a:rPr lang="en-US" i="1" dirty="0"/>
              <a:t>unity</a:t>
            </a:r>
            <a:r>
              <a:rPr lang="en-US" dirty="0"/>
              <a:t>.  What keeps sports teams unified?</a:t>
            </a:r>
          </a:p>
          <a:p>
            <a:r>
              <a:rPr lang="en-US" dirty="0"/>
              <a:t>Since churches and their members are so diverse, what unifies us as the body of Christ?</a:t>
            </a:r>
          </a:p>
          <a:p>
            <a:endParaRPr lang="en-US" dirty="0"/>
          </a:p>
        </p:txBody>
      </p:sp>
    </p:spTree>
    <p:extLst>
      <p:ext uri="{BB962C8B-B14F-4D97-AF65-F5344CB8AC3E}">
        <p14:creationId xmlns:p14="http://schemas.microsoft.com/office/powerpoint/2010/main" val="1958740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5E847-5A9E-A642-E20A-19BC772386C8}"/>
              </a:ext>
            </a:extLst>
          </p:cNvPr>
          <p:cNvSpPr>
            <a:spLocks noGrp="1"/>
          </p:cNvSpPr>
          <p:nvPr>
            <p:ph type="title"/>
          </p:nvPr>
        </p:nvSpPr>
        <p:spPr/>
        <p:txBody>
          <a:bodyPr/>
          <a:lstStyle/>
          <a:p>
            <a:r>
              <a:rPr lang="en-US" dirty="0"/>
              <a:t>One in the Spirit</a:t>
            </a:r>
          </a:p>
        </p:txBody>
      </p:sp>
      <p:sp>
        <p:nvSpPr>
          <p:cNvPr id="3" name="Content Placeholder 2">
            <a:extLst>
              <a:ext uri="{FF2B5EF4-FFF2-40B4-BE49-F238E27FC236}">
                <a16:creationId xmlns:a16="http://schemas.microsoft.com/office/drawing/2014/main" id="{3D581A83-8445-69A0-5789-ECF921EEB871}"/>
              </a:ext>
            </a:extLst>
          </p:cNvPr>
          <p:cNvSpPr>
            <a:spLocks noGrp="1"/>
          </p:cNvSpPr>
          <p:nvPr>
            <p:ph idx="1"/>
          </p:nvPr>
        </p:nvSpPr>
        <p:spPr/>
        <p:txBody>
          <a:bodyPr/>
          <a:lstStyle/>
          <a:p>
            <a:r>
              <a:rPr lang="en-US" dirty="0">
                <a:solidFill>
                  <a:srgbClr val="C00000"/>
                </a:solidFill>
              </a:rPr>
              <a:t>Note the factors Paul enumerated that make for unity in the church.  These are his uses of the word “one”.</a:t>
            </a:r>
          </a:p>
          <a:p>
            <a:pPr lvl="1"/>
            <a:r>
              <a:rPr lang="en-US" dirty="0">
                <a:solidFill>
                  <a:srgbClr val="C00000"/>
                </a:solidFill>
              </a:rPr>
              <a:t>One </a:t>
            </a:r>
            <a:r>
              <a:rPr lang="en-US" i="1" dirty="0">
                <a:solidFill>
                  <a:srgbClr val="C00000"/>
                </a:solidFill>
              </a:rPr>
              <a:t>Body</a:t>
            </a:r>
            <a:r>
              <a:rPr lang="en-US" dirty="0">
                <a:solidFill>
                  <a:srgbClr val="C00000"/>
                </a:solidFill>
              </a:rPr>
              <a:t> [the Body of Christ, the Church], </a:t>
            </a:r>
            <a:br>
              <a:rPr lang="en-US" dirty="0">
                <a:solidFill>
                  <a:srgbClr val="C00000"/>
                </a:solidFill>
              </a:rPr>
            </a:br>
            <a:r>
              <a:rPr lang="en-US" dirty="0">
                <a:solidFill>
                  <a:srgbClr val="C00000"/>
                </a:solidFill>
              </a:rPr>
              <a:t>one </a:t>
            </a:r>
            <a:r>
              <a:rPr lang="en-US" i="1" dirty="0">
                <a:solidFill>
                  <a:srgbClr val="C00000"/>
                </a:solidFill>
              </a:rPr>
              <a:t>Spirit </a:t>
            </a:r>
            <a:r>
              <a:rPr lang="en-US" dirty="0">
                <a:solidFill>
                  <a:srgbClr val="C00000"/>
                </a:solidFill>
              </a:rPr>
              <a:t>[the Holy Spirit], one </a:t>
            </a:r>
            <a:r>
              <a:rPr lang="en-US" i="1" dirty="0">
                <a:solidFill>
                  <a:srgbClr val="C00000"/>
                </a:solidFill>
              </a:rPr>
              <a:t>hope</a:t>
            </a:r>
            <a:r>
              <a:rPr lang="en-US" dirty="0">
                <a:solidFill>
                  <a:srgbClr val="C00000"/>
                </a:solidFill>
              </a:rPr>
              <a:t>, </a:t>
            </a:r>
            <a:br>
              <a:rPr lang="en-US" dirty="0">
                <a:solidFill>
                  <a:srgbClr val="C00000"/>
                </a:solidFill>
              </a:rPr>
            </a:br>
            <a:r>
              <a:rPr lang="en-US" dirty="0">
                <a:solidFill>
                  <a:srgbClr val="C00000"/>
                </a:solidFill>
              </a:rPr>
              <a:t>one </a:t>
            </a:r>
            <a:r>
              <a:rPr lang="en-US" i="1" dirty="0">
                <a:solidFill>
                  <a:srgbClr val="C00000"/>
                </a:solidFill>
              </a:rPr>
              <a:t>Lord</a:t>
            </a:r>
            <a:r>
              <a:rPr lang="en-US" dirty="0">
                <a:solidFill>
                  <a:srgbClr val="C00000"/>
                </a:solidFill>
              </a:rPr>
              <a:t>, one </a:t>
            </a:r>
            <a:r>
              <a:rPr lang="en-US" i="1" dirty="0">
                <a:solidFill>
                  <a:srgbClr val="C00000"/>
                </a:solidFill>
              </a:rPr>
              <a:t>faith</a:t>
            </a:r>
            <a:r>
              <a:rPr lang="en-US" dirty="0">
                <a:solidFill>
                  <a:srgbClr val="C00000"/>
                </a:solidFill>
              </a:rPr>
              <a:t>, one </a:t>
            </a:r>
            <a:r>
              <a:rPr lang="en-US" i="1" dirty="0">
                <a:solidFill>
                  <a:srgbClr val="C00000"/>
                </a:solidFill>
              </a:rPr>
              <a:t>baptism</a:t>
            </a:r>
            <a:r>
              <a:rPr lang="en-US" dirty="0">
                <a:solidFill>
                  <a:srgbClr val="C00000"/>
                </a:solidFill>
              </a:rPr>
              <a:t>, </a:t>
            </a:r>
            <a:br>
              <a:rPr lang="en-US" dirty="0">
                <a:solidFill>
                  <a:srgbClr val="C00000"/>
                </a:solidFill>
              </a:rPr>
            </a:br>
            <a:r>
              <a:rPr lang="en-US" dirty="0">
                <a:solidFill>
                  <a:srgbClr val="C00000"/>
                </a:solidFill>
              </a:rPr>
              <a:t>one </a:t>
            </a:r>
            <a:r>
              <a:rPr lang="en-US" i="1" dirty="0">
                <a:solidFill>
                  <a:srgbClr val="C00000"/>
                </a:solidFill>
              </a:rPr>
              <a:t>God</a:t>
            </a:r>
            <a:r>
              <a:rPr lang="en-US" dirty="0">
                <a:solidFill>
                  <a:srgbClr val="C00000"/>
                </a:solidFill>
              </a:rPr>
              <a:t> </a:t>
            </a:r>
            <a:r>
              <a:rPr lang="en-US" i="1" dirty="0">
                <a:solidFill>
                  <a:srgbClr val="C00000"/>
                </a:solidFill>
              </a:rPr>
              <a:t>and</a:t>
            </a:r>
            <a:r>
              <a:rPr lang="en-US" dirty="0">
                <a:solidFill>
                  <a:srgbClr val="C00000"/>
                </a:solidFill>
              </a:rPr>
              <a:t> </a:t>
            </a:r>
            <a:r>
              <a:rPr lang="en-US" i="1" dirty="0">
                <a:solidFill>
                  <a:srgbClr val="C00000"/>
                </a:solidFill>
              </a:rPr>
              <a:t>Father</a:t>
            </a:r>
            <a:r>
              <a:rPr lang="en-US" dirty="0">
                <a:solidFill>
                  <a:srgbClr val="C00000"/>
                </a:solidFill>
              </a:rPr>
              <a:t> of all, God’s grace </a:t>
            </a:r>
          </a:p>
          <a:p>
            <a:endParaRPr lang="en-US" dirty="0"/>
          </a:p>
        </p:txBody>
      </p:sp>
    </p:spTree>
    <p:extLst>
      <p:ext uri="{BB962C8B-B14F-4D97-AF65-F5344CB8AC3E}">
        <p14:creationId xmlns:p14="http://schemas.microsoft.com/office/powerpoint/2010/main" val="2561604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8B073-4BD9-9168-F77A-1A8BEC41E6E6}"/>
              </a:ext>
            </a:extLst>
          </p:cNvPr>
          <p:cNvSpPr>
            <a:spLocks noGrp="1"/>
          </p:cNvSpPr>
          <p:nvPr>
            <p:ph type="title"/>
          </p:nvPr>
        </p:nvSpPr>
        <p:spPr/>
        <p:txBody>
          <a:bodyPr/>
          <a:lstStyle/>
          <a:p>
            <a:r>
              <a:rPr lang="en-US" dirty="0"/>
              <a:t>One in the Spirit</a:t>
            </a:r>
          </a:p>
        </p:txBody>
      </p:sp>
      <p:sp>
        <p:nvSpPr>
          <p:cNvPr id="3" name="Content Placeholder 2">
            <a:extLst>
              <a:ext uri="{FF2B5EF4-FFF2-40B4-BE49-F238E27FC236}">
                <a16:creationId xmlns:a16="http://schemas.microsoft.com/office/drawing/2014/main" id="{F50702BF-AD71-E193-1642-88C2370C6885}"/>
              </a:ext>
            </a:extLst>
          </p:cNvPr>
          <p:cNvSpPr>
            <a:spLocks noGrp="1"/>
          </p:cNvSpPr>
          <p:nvPr>
            <p:ph idx="1"/>
          </p:nvPr>
        </p:nvSpPr>
        <p:spPr/>
        <p:txBody>
          <a:bodyPr/>
          <a:lstStyle/>
          <a:p>
            <a:r>
              <a:rPr lang="en-US" dirty="0"/>
              <a:t>How does each contribute to the concept of unity among believers? </a:t>
            </a:r>
          </a:p>
          <a:p>
            <a:r>
              <a:rPr lang="en-US" dirty="0"/>
              <a:t>What attitudes and actions can we take that would build unity in our church?</a:t>
            </a:r>
          </a:p>
        </p:txBody>
      </p:sp>
    </p:spTree>
    <p:extLst>
      <p:ext uri="{BB962C8B-B14F-4D97-AF65-F5344CB8AC3E}">
        <p14:creationId xmlns:p14="http://schemas.microsoft.com/office/powerpoint/2010/main" val="190208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E5AA1F7-6FBE-4C82-8877-B892F7286642}" vid="{58E30FAA-7D03-45B4-AB81-753AF28EFCA9}"/>
    </a:ext>
  </a:extLst>
</a:theme>
</file>

<file path=docProps/app.xml><?xml version="1.0" encoding="utf-8"?>
<Properties xmlns="http://schemas.openxmlformats.org/officeDocument/2006/extended-properties" xmlns:vt="http://schemas.openxmlformats.org/officeDocument/2006/docPropsVTypes">
  <Template>ss4</Template>
  <TotalTime>55</TotalTime>
  <Words>970</Words>
  <Application>Microsoft Office PowerPoint</Application>
  <PresentationFormat>Widescreen</PresentationFormat>
  <Paragraphs>63</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Comic Sans MS</vt:lpstr>
      <vt:lpstr>Office Theme</vt:lpstr>
      <vt:lpstr>Serving in Christ</vt:lpstr>
      <vt:lpstr>Video Introduction</vt:lpstr>
      <vt:lpstr>Remember that time?</vt:lpstr>
      <vt:lpstr>Listen for use of the word “one”.</vt:lpstr>
      <vt:lpstr>Listen for use of the word “one”.</vt:lpstr>
      <vt:lpstr>One in the Spirit</vt:lpstr>
      <vt:lpstr>One in the Spirit</vt:lpstr>
      <vt:lpstr>One in the Spirit</vt:lpstr>
      <vt:lpstr>One in the Spirit</vt:lpstr>
      <vt:lpstr>Listen for what unity does not mean.</vt:lpstr>
      <vt:lpstr>Listen for what unity does not mean.</vt:lpstr>
      <vt:lpstr>God Equips for Ministry</vt:lpstr>
      <vt:lpstr>God Equips for Ministry</vt:lpstr>
      <vt:lpstr>Listen for how God uses our gifts.</vt:lpstr>
      <vt:lpstr>Listen for how God uses our gifts.</vt:lpstr>
      <vt:lpstr>Ministering Alongside Others</vt:lpstr>
      <vt:lpstr>Ministering Alongside Others</vt:lpstr>
      <vt:lpstr>Application</vt:lpstr>
      <vt:lpstr>Application</vt:lpstr>
      <vt:lpstr>Application</vt:lpstr>
      <vt:lpstr>Family Activities</vt:lpstr>
      <vt:lpstr>Serving in Christ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Serving in Christ</dc:title>
  <dc:creator>Armstrong, Stephen (General Math and Science)</dc:creator>
  <cp:lastModifiedBy>Armstrong, Stephen (General Math and Science)</cp:lastModifiedBy>
  <cp:revision>2</cp:revision>
  <dcterms:created xsi:type="dcterms:W3CDTF">2024-04-25T14:29:24Z</dcterms:created>
  <dcterms:modified xsi:type="dcterms:W3CDTF">2024-04-25T15:24:53Z</dcterms:modified>
</cp:coreProperties>
</file>