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2000"/>
                </a:schemeClr>
              </a:gs>
              <a:gs pos="83000">
                <a:schemeClr val="accent1">
                  <a:lumMod val="45000"/>
                  <a:lumOff val="55000"/>
                  <a:alpha val="82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inyurl.com/yc9f87xd" TargetMode="Externa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0_gvaizqqy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6976"/>
            <a:ext cx="9144000" cy="1540823"/>
          </a:xfrm>
        </p:spPr>
        <p:txBody>
          <a:bodyPr/>
          <a:lstStyle/>
          <a:p>
            <a:r>
              <a:rPr lang="en-US" dirty="0"/>
              <a:t>May 17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E85E-86FF-4DD6-8463-65881193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by Helping to Carry Burdens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11F5-A136-48BF-BE72-82A2A334E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In what sense does bearing “another’s burdens … fulfill the law of Christ”?</a:t>
            </a:r>
          </a:p>
          <a:p>
            <a:r>
              <a:rPr lang="en-US" dirty="0"/>
              <a:t>What caution did Paul offer believers?</a:t>
            </a:r>
          </a:p>
          <a:p>
            <a:r>
              <a:rPr lang="en-US" dirty="0"/>
              <a:t>What does this passage have to say about the temptation to feel superior to the erring brother or sister in Christ?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98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9A89-F412-4C76-B183-8C04B9D9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by Helping to Carry Burdens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B93E-8C49-4D1F-BCEF-147DE8F20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408" y="1750469"/>
            <a:ext cx="10515600" cy="4351338"/>
          </a:xfrm>
        </p:spPr>
        <p:txBody>
          <a:bodyPr/>
          <a:lstStyle/>
          <a:p>
            <a:r>
              <a:rPr lang="en-US" dirty="0"/>
              <a:t>How do you explain the admonition to “bear one another’s burdens” with the admonition for every person to “bear his own burden”?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</a:t>
            </a:r>
            <a:r>
              <a:rPr lang="en-US" dirty="0">
                <a:solidFill>
                  <a:srgbClr val="C00000"/>
                </a:solidFill>
              </a:rPr>
              <a:t> Here’s the apparent contradiction resolved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Help your brother/sister with their struggles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Don’t feel superior because of this … you’ve got your own issues to deal with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2649-E273-49FD-8091-E7A30B62B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opportunities.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3701-4F12-4F5C-AA33-6E2A43C1B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267" y="2163828"/>
            <a:ext cx="805945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Galatians 6:10 (NIV)   Therefore, as we have opportunity, let us do good to all people, especially to those who belong to the family of believers.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37429A-E831-4CC6-A5AA-9BA068EF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76" y="4734917"/>
            <a:ext cx="2416859" cy="28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12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4615-2B71-4422-B7EA-902FBAB8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Seize Every Opportunity to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FDEB-CBFB-458B-A513-CAD60808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opportunity did Paul urge the believers to seize? </a:t>
            </a:r>
          </a:p>
          <a:p>
            <a:r>
              <a:rPr lang="en-US" dirty="0"/>
              <a:t>To whom should believers “especially … do good”?   Why should that be true?</a:t>
            </a:r>
          </a:p>
          <a:p>
            <a:r>
              <a:rPr lang="en-US" dirty="0"/>
              <a:t>How can you help meet the needs of others </a:t>
            </a:r>
            <a:r>
              <a:rPr lang="en-US" i="1" dirty="0"/>
              <a:t>outside</a:t>
            </a:r>
            <a:r>
              <a:rPr lang="en-US" dirty="0"/>
              <a:t> the church?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306-BDCC-47DA-A75C-EACCFBAA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Seize Every Opportunity to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D24D-D490-44D2-95F6-327731767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opportunities does our group have to work for the good of others?</a:t>
            </a:r>
          </a:p>
          <a:p>
            <a:r>
              <a:rPr lang="en-US" dirty="0"/>
              <a:t>How can we structure our lives to be ready to serve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0011-AE1C-4EF4-857B-212F9371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5821-A4A3-450B-B186-1422D288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425"/>
            <a:ext cx="10515600" cy="4047538"/>
          </a:xfrm>
        </p:spPr>
        <p:txBody>
          <a:bodyPr/>
          <a:lstStyle/>
          <a:p>
            <a:r>
              <a:rPr lang="en-US" dirty="0"/>
              <a:t>Family. </a:t>
            </a:r>
          </a:p>
          <a:p>
            <a:pPr lvl="1"/>
            <a:r>
              <a:rPr lang="en-US" dirty="0"/>
              <a:t>Be intentional about blessing your family members this week. </a:t>
            </a:r>
          </a:p>
          <a:p>
            <a:pPr lvl="1"/>
            <a:r>
              <a:rPr lang="en-US" dirty="0"/>
              <a:t>Make an extra effort to serve the people you love the most.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6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0011-AE1C-4EF4-857B-212F9371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5821-A4A3-450B-B186-1422D288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529"/>
            <a:ext cx="10515600" cy="3997434"/>
          </a:xfrm>
        </p:spPr>
        <p:txBody>
          <a:bodyPr/>
          <a:lstStyle/>
          <a:p>
            <a:r>
              <a:rPr lang="en-US" dirty="0"/>
              <a:t>Church. </a:t>
            </a:r>
          </a:p>
          <a:p>
            <a:pPr lvl="1"/>
            <a:r>
              <a:rPr lang="en-US" dirty="0"/>
              <a:t>Search for a specific way you can minister to your brothers and sisters in Christ. </a:t>
            </a:r>
          </a:p>
          <a:p>
            <a:pPr lvl="1"/>
            <a:r>
              <a:rPr lang="en-US" dirty="0"/>
              <a:t>Start a service project or engage a long-term ministry.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9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0011-AE1C-4EF4-857B-212F9371C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5821-A4A3-450B-B186-1422D288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6481"/>
            <a:ext cx="10515600" cy="4260481"/>
          </a:xfrm>
        </p:spPr>
        <p:txBody>
          <a:bodyPr/>
          <a:lstStyle/>
          <a:p>
            <a:r>
              <a:rPr lang="en-US" dirty="0"/>
              <a:t>Community. </a:t>
            </a:r>
          </a:p>
          <a:p>
            <a:pPr lvl="1"/>
            <a:r>
              <a:rPr lang="en-US" dirty="0"/>
              <a:t>Think through your gifts and resources.</a:t>
            </a:r>
          </a:p>
          <a:p>
            <a:pPr lvl="1"/>
            <a:r>
              <a:rPr lang="en-US" dirty="0"/>
              <a:t>Then find a need in your neighborhood or community that corresponds with those gifts and resources. </a:t>
            </a:r>
          </a:p>
          <a:p>
            <a:pPr lvl="1"/>
            <a:r>
              <a:rPr lang="en-US" dirty="0"/>
              <a:t>Take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03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C1D79C4-2463-4D07-98FF-5D0EAD06B30D}"/>
              </a:ext>
            </a:extLst>
          </p:cNvPr>
          <p:cNvSpPr/>
          <p:nvPr/>
        </p:nvSpPr>
        <p:spPr>
          <a:xfrm>
            <a:off x="6123213" y="5437413"/>
            <a:ext cx="4474029" cy="120831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51D089-33D2-4ED8-9192-A76135EE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statue of a person&#10;&#10;Description automatically generated">
            <a:extLst>
              <a:ext uri="{FF2B5EF4-FFF2-40B4-BE49-F238E27FC236}">
                <a16:creationId xmlns:a16="http://schemas.microsoft.com/office/drawing/2014/main" id="{2A0DDD9C-6D90-442B-8CCB-8882883E9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69" y="1828800"/>
            <a:ext cx="2461623" cy="3687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6E3F5E7-86E6-4454-BA1A-E3125DA55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3174" y="3924576"/>
            <a:ext cx="1405121" cy="2304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CD905-2258-4A68-A0AA-2805CE9EF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9448" y="3432131"/>
            <a:ext cx="2546041" cy="304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4E215F9-FE3F-45D6-A5D4-F4E776E4A186}"/>
              </a:ext>
            </a:extLst>
          </p:cNvPr>
          <p:cNvSpPr/>
          <p:nvPr/>
        </p:nvSpPr>
        <p:spPr>
          <a:xfrm>
            <a:off x="5461349" y="1603332"/>
            <a:ext cx="5674290" cy="1653435"/>
          </a:xfrm>
          <a:prstGeom prst="wedgeRoundRectCallou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Nope, I don’t know who he is.  But he introduces the Double Puzzle this week.  He told me the solution is at </a:t>
            </a:r>
            <a:r>
              <a:rPr lang="en-US" u="sng" dirty="0">
                <a:latin typeface="Comic Sans MS" panose="030F0702030302020204" pitchFamily="66" charset="0"/>
                <a:hlinkClick r:id="rId6"/>
              </a:rPr>
              <a:t>https://tinyurl.com/yc9f87xd</a:t>
            </a:r>
            <a:r>
              <a:rPr lang="en-US" dirty="0">
                <a:latin typeface="Comic Sans MS" panose="030F0702030302020204" pitchFamily="66" charset="0"/>
              </a:rPr>
              <a:t> along with a bunch of other cool Family Friendly Activities!</a:t>
            </a:r>
          </a:p>
        </p:txBody>
      </p:sp>
    </p:spTree>
    <p:extLst>
      <p:ext uri="{BB962C8B-B14F-4D97-AF65-F5344CB8AC3E}">
        <p14:creationId xmlns:p14="http://schemas.microsoft.com/office/powerpoint/2010/main" val="309471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6976"/>
            <a:ext cx="9144000" cy="1540823"/>
          </a:xfrm>
        </p:spPr>
        <p:txBody>
          <a:bodyPr/>
          <a:lstStyle/>
          <a:p>
            <a:r>
              <a:rPr lang="en-US" dirty="0"/>
              <a:t>May 17</a:t>
            </a:r>
          </a:p>
        </p:txBody>
      </p:sp>
    </p:spTree>
    <p:extLst>
      <p:ext uri="{BB962C8B-B14F-4D97-AF65-F5344CB8AC3E}">
        <p14:creationId xmlns:p14="http://schemas.microsoft.com/office/powerpoint/2010/main" val="136753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E4AB0C-4189-4AE2-8F69-D96702A0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pic>
        <p:nvPicPr>
          <p:cNvPr id="6" name="Picture 5" descr="A picture containing electronics, display, photo, monito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E64456F7-D39A-4D39-B592-C54660F74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93" y="1371482"/>
            <a:ext cx="7084166" cy="4566300"/>
          </a:xfrm>
          <a:prstGeom prst="rect">
            <a:avLst/>
          </a:prstGeom>
        </p:spPr>
      </p:pic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E8810AA2-1594-49F7-883B-E03F4D6E4587}"/>
              </a:ext>
            </a:extLst>
          </p:cNvPr>
          <p:cNvSpPr txBox="1"/>
          <p:nvPr/>
        </p:nvSpPr>
        <p:spPr>
          <a:xfrm>
            <a:off x="4975761" y="5640779"/>
            <a:ext cx="218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159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A8224A-EC27-48B9-B6EA-2FE8CFC83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769BC-B39C-4C62-B897-2CFE63526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hardest about serving others? 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God calls us to seize the opportunity to serve.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Paul takes different looks at why we serve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 starts with how we are </a:t>
            </a:r>
            <a:r>
              <a:rPr lang="en-US" i="1" dirty="0">
                <a:solidFill>
                  <a:srgbClr val="C00000"/>
                </a:solidFill>
              </a:rPr>
              <a:t>free</a:t>
            </a:r>
            <a:r>
              <a:rPr lang="en-US" dirty="0">
                <a:solidFill>
                  <a:srgbClr val="C00000"/>
                </a:solidFill>
              </a:rPr>
              <a:t> to serve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B4FDFFC-272E-4754-93A2-BFF8F277A579}"/>
              </a:ext>
            </a:extLst>
          </p:cNvPr>
          <p:cNvGrpSpPr/>
          <p:nvPr/>
        </p:nvGrpSpPr>
        <p:grpSpPr>
          <a:xfrm>
            <a:off x="1592339" y="1905133"/>
            <a:ext cx="9464572" cy="4101615"/>
            <a:chOff x="1592339" y="1905133"/>
            <a:chExt cx="9464572" cy="41016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BA7A0FE-63AA-450F-8AF4-31638C63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9768" y="3999307"/>
              <a:ext cx="2857143" cy="1790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356467B-20A8-4095-9465-77913184E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2339" y="3181078"/>
              <a:ext cx="2619048" cy="19238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D500C7-8493-4594-B304-8DCCB5481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10" b="94820" l="10000" r="91200">
                          <a14:foregroundMark x1="61200" y1="95045" x2="61200" y2="95045"/>
                          <a14:foregroundMark x1="91200" y1="41441" x2="91200" y2="41441"/>
                          <a14:foregroundMark x1="17200" y1="35360" x2="17200" y2="3536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0680" y="1905133"/>
              <a:ext cx="2309468" cy="41016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51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EA3B-667F-4BD5-8419-5FA5B40E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why we have freedom.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DF07B-50F7-40AB-8FE9-51EEA1831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25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Galatians 5:13-15 (NIV)  You, my brothers, were called to be free. But do not use your freedom to indulge the sinful nature; rather, serve one another in love. 14  The entire law is summed up in a single command: "Love your neighbor as yourself." 15  If you keep on biting and devouring each other, watch out or you will be destroyed by each other.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35941-EBC5-405D-B51D-25DE37AA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067" y="5762051"/>
            <a:ext cx="2416859" cy="28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3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C0CE-F586-41E3-95D8-E1D63FB1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Love by 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39A5A-697B-4A53-87EB-2F7F5B68F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believers set free to do? </a:t>
            </a:r>
          </a:p>
          <a:p>
            <a:r>
              <a:rPr lang="en-US" dirty="0"/>
              <a:t>What is the connection between freedom in Christ and the command to serve?</a:t>
            </a:r>
          </a:p>
          <a:p>
            <a:r>
              <a:rPr lang="en-US" dirty="0"/>
              <a:t>What is an inappropriate use of the freedom believers have in Christ?</a:t>
            </a:r>
          </a:p>
          <a:p>
            <a:r>
              <a:rPr lang="en-US" dirty="0"/>
              <a:t>How can Paul say that the whole law is fulfilled by “loving your neighbor as yourself”?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2DBD7-0232-411D-87A5-9CBDA19C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Love by Serving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82E1-B150-4639-B753-EF12CA2C8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think relationships can be strengthened through acts of service? </a:t>
            </a:r>
          </a:p>
          <a:p>
            <a:r>
              <a:rPr lang="en-US" dirty="0"/>
              <a:t>How might the command to “serve one another in love” affect the attitudes and actions of Christians seeking to resolve conflict situations?</a:t>
            </a:r>
          </a:p>
          <a:p>
            <a:r>
              <a:rPr lang="en-US" dirty="0"/>
              <a:t>How can serving others actually be very liberating?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3315-0614-4376-89D1-AAEE3714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apparent contradiction.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5601-DFBD-4A3F-946A-728292D5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3" y="2013515"/>
            <a:ext cx="917427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Galatians 6:1-5 (NIV)  Brothers, if someone is caught in a sin, you who are spiritual should restore him gently. But watch yourself, or you also may be tempted. 2  Carry each other's burdens, and in this way you will fulfill the law of Christ.</a:t>
            </a:r>
          </a:p>
        </p:txBody>
      </p:sp>
    </p:spTree>
    <p:extLst>
      <p:ext uri="{BB962C8B-B14F-4D97-AF65-F5344CB8AC3E}">
        <p14:creationId xmlns:p14="http://schemas.microsoft.com/office/powerpoint/2010/main" val="13919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3315-0614-4376-89D1-AAEE3714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apparent contradiction.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95601-DFBD-4A3F-946A-728292D5B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753" y="2013515"/>
            <a:ext cx="917427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3  If anyone thinks he is something when he is nothing, he deceives himself. 4  Each one should test his own actions. Then he can take pride in himself, without comparing himself to somebody else, 5  for each one should carry his own load.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406B3-2C3D-4DF2-B5EE-C2F9B28CB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58" y="5574161"/>
            <a:ext cx="2416859" cy="2880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60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8089-2C40-4F22-89E7-4DAD9E43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 by Helping to Carry Burdens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421F7-A356-43F6-BA52-A13F9F871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to be the response and goal of believers toward another believer who is guilty of wrongdoing?  What actions will this involve?</a:t>
            </a:r>
          </a:p>
          <a:p>
            <a:r>
              <a:rPr lang="en-US" dirty="0"/>
              <a:t>What picture comes to mind when you hear the word “restore?”</a:t>
            </a:r>
          </a:p>
          <a:p>
            <a:r>
              <a:rPr lang="en-US" dirty="0"/>
              <a:t>What is the difference between restoring with a gentle spirit and correcting him/her harshly?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6787BE-AABB-4D80-BC07-68D5E86EA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79480"/>
              </p:ext>
            </p:extLst>
          </p:nvPr>
        </p:nvGraphicFramePr>
        <p:xfrm>
          <a:off x="1139867" y="2310471"/>
          <a:ext cx="989556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781">
                  <a:extLst>
                    <a:ext uri="{9D8B030D-6E8A-4147-A177-3AD203B41FA5}">
                      <a16:colId xmlns:a16="http://schemas.microsoft.com/office/drawing/2014/main" val="2820755165"/>
                    </a:ext>
                  </a:extLst>
                </a:gridCol>
                <a:gridCol w="4947781">
                  <a:extLst>
                    <a:ext uri="{9D8B030D-6E8A-4147-A177-3AD203B41FA5}">
                      <a16:colId xmlns:a16="http://schemas.microsoft.com/office/drawing/2014/main" val="3341213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Correcting Harshly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Restoring Gently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817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993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4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46</TotalTime>
  <Words>772</Words>
  <Application>Microsoft Office PowerPoint</Application>
  <PresentationFormat>Widescreen</PresentationFormat>
  <Paragraphs>67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Serve</vt:lpstr>
      <vt:lpstr>Video Introduction</vt:lpstr>
      <vt:lpstr>Think about it …</vt:lpstr>
      <vt:lpstr>Listen for why we have freedom.</vt:lpstr>
      <vt:lpstr>Show Love by Serving</vt:lpstr>
      <vt:lpstr>Show Love by Serving</vt:lpstr>
      <vt:lpstr>Listen for an apparent contradiction.</vt:lpstr>
      <vt:lpstr>Listen for an apparent contradiction.</vt:lpstr>
      <vt:lpstr>Serve by Helping to Carry Burdens</vt:lpstr>
      <vt:lpstr>Serve by Helping to Carry Burdens</vt:lpstr>
      <vt:lpstr>Serve by Helping to Carry Burdens</vt:lpstr>
      <vt:lpstr>Listen for opportunities.</vt:lpstr>
      <vt:lpstr>Seize Every Opportunity to Serve</vt:lpstr>
      <vt:lpstr>Seize Every Opportunity to Serve</vt:lpstr>
      <vt:lpstr>Application</vt:lpstr>
      <vt:lpstr>Application</vt:lpstr>
      <vt:lpstr>Application</vt:lpstr>
      <vt:lpstr>Family Activities</vt:lpstr>
      <vt:lpstr>Serve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</dc:title>
  <dc:creator>Steve Armstrong</dc:creator>
  <cp:lastModifiedBy>Steve Armstrong</cp:lastModifiedBy>
  <cp:revision>8</cp:revision>
  <dcterms:created xsi:type="dcterms:W3CDTF">2020-05-01T13:44:09Z</dcterms:created>
  <dcterms:modified xsi:type="dcterms:W3CDTF">2020-05-01T14:30:15Z</dcterms:modified>
</cp:coreProperties>
</file>