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69" d="100"/>
          <a:sy n="69" d="100"/>
        </p:scale>
        <p:origin x="78" y="582"/>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7D3EC0C-D973-4240-BF21-13D918BC7DA9}" type="datetimeFigureOut">
              <a:rPr lang="en-US" smtClean="0"/>
              <a:t>4/12/2019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1270359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D3EC0C-D973-4240-BF21-13D918BC7DA9}" type="datetimeFigureOut">
              <a:rPr lang="en-US" smtClean="0"/>
              <a:t>4/12/2019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1203257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D3EC0C-D973-4240-BF21-13D918BC7DA9}" type="datetimeFigureOut">
              <a:rPr lang="en-US" smtClean="0"/>
              <a:t>4/12/2019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3512064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D3EC0C-D973-4240-BF21-13D918BC7DA9}" type="datetimeFigureOut">
              <a:rPr lang="en-US" smtClean="0"/>
              <a:t>4/12/2019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1538322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7D3EC0C-D973-4240-BF21-13D918BC7DA9}" type="datetimeFigureOut">
              <a:rPr lang="en-US" smtClean="0"/>
              <a:t>4/12/2019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2320791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7D3EC0C-D973-4240-BF21-13D918BC7DA9}" type="datetimeFigureOut">
              <a:rPr lang="en-US" smtClean="0"/>
              <a:t>4/12/2019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323122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7D3EC0C-D973-4240-BF21-13D918BC7DA9}" type="datetimeFigureOut">
              <a:rPr lang="en-US" smtClean="0"/>
              <a:t>4/12/2019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1531000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7D3EC0C-D973-4240-BF21-13D918BC7DA9}" type="datetimeFigureOut">
              <a:rPr lang="en-US" smtClean="0"/>
              <a:t>4/12/2019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1081506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D3EC0C-D973-4240-BF21-13D918BC7DA9}" type="datetimeFigureOut">
              <a:rPr lang="en-US" smtClean="0"/>
              <a:t>4/12/2019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2972911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D3EC0C-D973-4240-BF21-13D918BC7DA9}" type="datetimeFigureOut">
              <a:rPr lang="en-US" smtClean="0"/>
              <a:t>4/12/2019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4194828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D3EC0C-D973-4240-BF21-13D918BC7DA9}" type="datetimeFigureOut">
              <a:rPr lang="en-US" smtClean="0"/>
              <a:t>4/12/2019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3021861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0000" b="-20000"/>
          </a:stretch>
        </a:blipFill>
        <a:effectLst/>
      </p:bgPr>
    </p:bg>
    <p:spTree>
      <p:nvGrpSpPr>
        <p:cNvPr id="1" name=""/>
        <p:cNvGrpSpPr/>
        <p:nvPr/>
      </p:nvGrpSpPr>
      <p:grpSpPr>
        <a:xfrm>
          <a:off x="0" y="0"/>
          <a:ext cx="0" cy="0"/>
          <a:chOff x="0" y="0"/>
          <a:chExt cx="0" cy="0"/>
        </a:xfrm>
      </p:grpSpPr>
      <p:sp>
        <p:nvSpPr>
          <p:cNvPr id="7" name="Folded Corner 6"/>
          <p:cNvSpPr/>
          <p:nvPr userDrawn="1"/>
        </p:nvSpPr>
        <p:spPr>
          <a:xfrm>
            <a:off x="656216" y="249382"/>
            <a:ext cx="11015831" cy="6377329"/>
          </a:xfrm>
          <a:prstGeom prst="foldedCorner">
            <a:avLst/>
          </a:prstGeom>
          <a:gradFill>
            <a:gsLst>
              <a:gs pos="0">
                <a:schemeClr val="accent1">
                  <a:lumMod val="5000"/>
                  <a:lumOff val="95000"/>
                  <a:alpha val="87000"/>
                </a:schemeClr>
              </a:gs>
              <a:gs pos="64000">
                <a:schemeClr val="accent1">
                  <a:lumMod val="45000"/>
                  <a:lumOff val="55000"/>
                  <a:alpha val="87000"/>
                </a:schemeClr>
              </a:gs>
              <a:gs pos="83000">
                <a:schemeClr val="accent1">
                  <a:lumMod val="45000"/>
                  <a:lumOff val="55000"/>
                  <a:alpha val="87000"/>
                </a:schemeClr>
              </a:gs>
              <a:gs pos="100000">
                <a:schemeClr val="accent1">
                  <a:lumMod val="30000"/>
                  <a:lumOff val="70000"/>
                  <a:alpha val="87000"/>
                </a:schemeClr>
              </a:gs>
            </a:gsLst>
            <a:lin ang="3600000" scaled="0"/>
          </a:gradFill>
          <a:ln>
            <a:noFill/>
          </a:ln>
          <a:effectLst>
            <a:outerShdw blurRad="165100" dist="165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D3EC0C-D973-4240-BF21-13D918BC7DA9}" type="datetimeFigureOut">
              <a:rPr lang="en-US" smtClean="0"/>
              <a:t>4/12/2019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329984-D937-41E6-9E9F-EFD2EFD29535}" type="slidenum">
              <a:rPr lang="en-US" smtClean="0"/>
              <a:t>‹#›</a:t>
            </a:fld>
            <a:endParaRPr lang="en-US"/>
          </a:p>
        </p:txBody>
      </p:sp>
    </p:spTree>
    <p:extLst>
      <p:ext uri="{BB962C8B-B14F-4D97-AF65-F5344CB8AC3E}">
        <p14:creationId xmlns:p14="http://schemas.microsoft.com/office/powerpoint/2010/main" val="21628799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tinyurl.com/yxfka55q" TargetMode="External"/><Relationship Id="rId2" Type="http://schemas.openxmlformats.org/officeDocument/2006/relationships/image" Target="../media/image8.png"/><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atch.liberty.edu/media/t/0_5uvhgij5" TargetMode="Externa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Sell Everything You Own</a:t>
            </a:r>
            <a:endParaRPr lang="en-US" dirty="0"/>
          </a:p>
        </p:txBody>
      </p:sp>
      <p:sp>
        <p:nvSpPr>
          <p:cNvPr id="3" name="Subtitle 2"/>
          <p:cNvSpPr>
            <a:spLocks noGrp="1"/>
          </p:cNvSpPr>
          <p:nvPr>
            <p:ph type="subTitle" idx="1"/>
          </p:nvPr>
        </p:nvSpPr>
        <p:spPr>
          <a:xfrm>
            <a:off x="1524000" y="3897630"/>
            <a:ext cx="9144000" cy="1360170"/>
          </a:xfrm>
        </p:spPr>
        <p:txBody>
          <a:bodyPr/>
          <a:lstStyle/>
          <a:p>
            <a:r>
              <a:rPr lang="en-US" dirty="0" smtClean="0"/>
              <a:t>April 28</a:t>
            </a:r>
            <a:endParaRPr lang="en-US" dirty="0"/>
          </a:p>
        </p:txBody>
      </p:sp>
    </p:spTree>
    <p:extLst>
      <p:ext uri="{BB962C8B-B14F-4D97-AF65-F5344CB8AC3E}">
        <p14:creationId xmlns:p14="http://schemas.microsoft.com/office/powerpoint/2010/main" val="27528424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Internal Obedience to Christ</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2257" y="2309898"/>
            <a:ext cx="4212771" cy="3850736"/>
          </a:xfrm>
          <a:prstGeom prst="rect">
            <a:avLst/>
          </a:prstGeom>
        </p:spPr>
      </p:pic>
      <p:sp>
        <p:nvSpPr>
          <p:cNvPr id="6" name="Rounded Rectangular Callout 5"/>
          <p:cNvSpPr/>
          <p:nvPr/>
        </p:nvSpPr>
        <p:spPr>
          <a:xfrm>
            <a:off x="1415143" y="1741714"/>
            <a:ext cx="2481943" cy="2340429"/>
          </a:xfrm>
          <a:prstGeom prst="wedgeRoundRectCallout">
            <a:avLst>
              <a:gd name="adj1" fmla="val 71711"/>
              <a:gd name="adj2" fmla="val -18430"/>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latin typeface="Comic Sans MS" panose="030F0702030302020204" pitchFamily="66" charset="0"/>
              </a:rPr>
              <a:t>Seems to me that Jesus </a:t>
            </a:r>
            <a:r>
              <a:rPr lang="en-US" dirty="0">
                <a:latin typeface="Comic Sans MS" panose="030F0702030302020204" pitchFamily="66" charset="0"/>
              </a:rPr>
              <a:t>is stating here that you can earn your way to eternal life by giving all your money to God</a:t>
            </a:r>
            <a:endParaRPr lang="en-US" dirty="0">
              <a:latin typeface="Comic Sans MS" panose="030F0702030302020204" pitchFamily="66" charset="0"/>
            </a:endParaRPr>
          </a:p>
        </p:txBody>
      </p:sp>
      <p:sp>
        <p:nvSpPr>
          <p:cNvPr id="8" name="Cloud Callout 7"/>
          <p:cNvSpPr/>
          <p:nvPr/>
        </p:nvSpPr>
        <p:spPr>
          <a:xfrm>
            <a:off x="8752114" y="1883228"/>
            <a:ext cx="1262743" cy="1099457"/>
          </a:xfrm>
          <a:prstGeom prst="cloudCallout">
            <a:avLst>
              <a:gd name="adj1" fmla="val -80315"/>
              <a:gd name="adj2" fmla="val 56560"/>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solidFill>
                  <a:schemeClr val="dk1"/>
                </a:solidFill>
                <a:latin typeface="Comic Sans MS" panose="030F0702030302020204" pitchFamily="66" charset="0"/>
              </a:rPr>
              <a:t>???</a:t>
            </a:r>
            <a:endParaRPr lang="en-US" dirty="0">
              <a:solidFill>
                <a:schemeClr val="dk1"/>
              </a:solidFill>
              <a:latin typeface="Comic Sans MS" panose="030F0702030302020204" pitchFamily="66" charset="0"/>
            </a:endParaRPr>
          </a:p>
        </p:txBody>
      </p:sp>
      <p:sp>
        <p:nvSpPr>
          <p:cNvPr id="9" name="TextBox 8"/>
          <p:cNvSpPr txBox="1"/>
          <p:nvPr/>
        </p:nvSpPr>
        <p:spPr>
          <a:xfrm>
            <a:off x="8763001" y="3962400"/>
            <a:ext cx="2427514" cy="1569660"/>
          </a:xfrm>
          <a:prstGeom prst="rect">
            <a:avLst/>
          </a:prstGeom>
          <a:noFill/>
        </p:spPr>
        <p:txBody>
          <a:bodyPr wrap="square" rtlCol="0">
            <a:spAutoFit/>
          </a:bodyPr>
          <a:lstStyle/>
          <a:p>
            <a:pPr algn="ctr"/>
            <a:r>
              <a:rPr lang="en-US" sz="2400" dirty="0" smtClean="0"/>
              <a:t>How can you respond to this person’s comment?</a:t>
            </a:r>
            <a:endParaRPr lang="en-US" sz="2400" dirty="0"/>
          </a:p>
        </p:txBody>
      </p:sp>
    </p:spTree>
    <p:extLst>
      <p:ext uri="{BB962C8B-B14F-4D97-AF65-F5344CB8AC3E}">
        <p14:creationId xmlns:p14="http://schemas.microsoft.com/office/powerpoint/2010/main" val="40168439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Internal Obedience to Christ</a:t>
            </a:r>
            <a:endParaRPr lang="en-US" dirty="0"/>
          </a:p>
        </p:txBody>
      </p:sp>
      <p:sp>
        <p:nvSpPr>
          <p:cNvPr id="3" name="Content Placeholder 2"/>
          <p:cNvSpPr>
            <a:spLocks noGrp="1"/>
          </p:cNvSpPr>
          <p:nvPr>
            <p:ph idx="1"/>
          </p:nvPr>
        </p:nvSpPr>
        <p:spPr/>
        <p:txBody>
          <a:bodyPr/>
          <a:lstStyle/>
          <a:p>
            <a:r>
              <a:rPr lang="en-US" dirty="0"/>
              <a:t>How did the man react to Jesus’ demands? </a:t>
            </a:r>
          </a:p>
          <a:p>
            <a:r>
              <a:rPr lang="en-US" dirty="0"/>
              <a:t>Why do many poor people have a great love for God and many rich people have no interest in God?</a:t>
            </a:r>
          </a:p>
          <a:p>
            <a:r>
              <a:rPr lang="en-US" dirty="0"/>
              <a:t>Why is a willingness to surrender everything necessary to follow Jesus?</a:t>
            </a:r>
          </a:p>
          <a:p>
            <a:endParaRPr lang="en-US" dirty="0"/>
          </a:p>
        </p:txBody>
      </p:sp>
    </p:spTree>
    <p:extLst>
      <p:ext uri="{BB962C8B-B14F-4D97-AF65-F5344CB8AC3E}">
        <p14:creationId xmlns:p14="http://schemas.microsoft.com/office/powerpoint/2010/main" val="2715646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969696"/>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Listen for what seems impossible</a:t>
            </a:r>
            <a:r>
              <a:rPr lang="en-US" dirty="0" smtClean="0"/>
              <a:t>.</a:t>
            </a:r>
            <a:endParaRPr lang="en-US" dirty="0"/>
          </a:p>
        </p:txBody>
      </p:sp>
      <p:sp>
        <p:nvSpPr>
          <p:cNvPr id="3" name="Content Placeholder 2"/>
          <p:cNvSpPr>
            <a:spLocks noGrp="1"/>
          </p:cNvSpPr>
          <p:nvPr>
            <p:ph idx="1"/>
          </p:nvPr>
        </p:nvSpPr>
        <p:spPr>
          <a:xfrm>
            <a:off x="1447799" y="1803853"/>
            <a:ext cx="9459686" cy="4351338"/>
          </a:xfrm>
        </p:spPr>
        <p:txBody>
          <a:bodyPr/>
          <a:lstStyle/>
          <a:p>
            <a:pPr marL="0" indent="0" algn="ctr">
              <a:buNone/>
            </a:pPr>
            <a:r>
              <a:rPr lang="en-US" dirty="0"/>
              <a:t>Matthew 19:23-26 (NIV)  Then Jesus said to his disciples, "I tell you the truth, it is hard for a rich man to enter the kingdom of heaven. 24  Again I tell you, it is easier for a camel to go through the eye of a needle than for a rich man to enter the kingdom of God." </a:t>
            </a:r>
            <a:endParaRPr lang="en-US" dirty="0"/>
          </a:p>
        </p:txBody>
      </p:sp>
    </p:spTree>
    <p:extLst>
      <p:ext uri="{BB962C8B-B14F-4D97-AF65-F5344CB8AC3E}">
        <p14:creationId xmlns:p14="http://schemas.microsoft.com/office/powerpoint/2010/main" val="458365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Listen for what seems impossible</a:t>
            </a:r>
            <a:r>
              <a:rPr lang="en-US" dirty="0" smtClean="0"/>
              <a:t>.</a:t>
            </a:r>
            <a:endParaRPr lang="en-US" dirty="0"/>
          </a:p>
        </p:txBody>
      </p:sp>
      <p:sp>
        <p:nvSpPr>
          <p:cNvPr id="3" name="Content Placeholder 2"/>
          <p:cNvSpPr>
            <a:spLocks noGrp="1"/>
          </p:cNvSpPr>
          <p:nvPr>
            <p:ph idx="1"/>
          </p:nvPr>
        </p:nvSpPr>
        <p:spPr>
          <a:xfrm>
            <a:off x="1447799" y="1803853"/>
            <a:ext cx="9459686" cy="4351338"/>
          </a:xfrm>
        </p:spPr>
        <p:txBody>
          <a:bodyPr/>
          <a:lstStyle/>
          <a:p>
            <a:pPr marL="0" indent="0" algn="ctr">
              <a:buNone/>
            </a:pPr>
            <a:r>
              <a:rPr lang="en-US" dirty="0"/>
              <a:t>When the disciples heard this, they were greatly astonished and asked, "Who then can be saved?" 26  Jesus looked at them and said, "With man this is impossible, but with God all things are possible."</a:t>
            </a:r>
            <a:endParaRPr lang="en-US" dirty="0"/>
          </a:p>
        </p:txBody>
      </p:sp>
      <p:pic>
        <p:nvPicPr>
          <p:cNvPr id="4" name="Picture 3"/>
          <p:cNvPicPr>
            <a:picLocks noChangeAspect="1"/>
          </p:cNvPicPr>
          <p:nvPr/>
        </p:nvPicPr>
        <p:blipFill>
          <a:blip r:embed="rId2"/>
          <a:stretch>
            <a:fillRect/>
          </a:stretch>
        </p:blipFill>
        <p:spPr>
          <a:xfrm>
            <a:off x="4798694" y="4839400"/>
            <a:ext cx="2180952" cy="3142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7957785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Matters Is A Relationship with God</a:t>
            </a:r>
            <a:endParaRPr lang="en-US" dirty="0"/>
          </a:p>
        </p:txBody>
      </p:sp>
      <p:sp>
        <p:nvSpPr>
          <p:cNvPr id="3" name="Content Placeholder 2"/>
          <p:cNvSpPr>
            <a:spLocks noGrp="1"/>
          </p:cNvSpPr>
          <p:nvPr>
            <p:ph idx="1"/>
          </p:nvPr>
        </p:nvSpPr>
        <p:spPr/>
        <p:txBody>
          <a:bodyPr/>
          <a:lstStyle/>
          <a:p>
            <a:r>
              <a:rPr lang="en-US" dirty="0"/>
              <a:t>What astonishing statement did Jesus make about the rich and the kingdom of God? </a:t>
            </a:r>
          </a:p>
          <a:p>
            <a:r>
              <a:rPr lang="en-US" dirty="0"/>
              <a:t>What was the illustration He used to support His point? </a:t>
            </a:r>
          </a:p>
          <a:p>
            <a:r>
              <a:rPr lang="en-US" dirty="0"/>
              <a:t>What conclusion did they seem to draw? </a:t>
            </a:r>
          </a:p>
          <a:p>
            <a:r>
              <a:rPr lang="en-US" dirty="0"/>
              <a:t>How can a rich person—or any person—enter the kingdom?</a:t>
            </a:r>
          </a:p>
          <a:p>
            <a:endParaRPr lang="en-US" dirty="0"/>
          </a:p>
        </p:txBody>
      </p:sp>
    </p:spTree>
    <p:extLst>
      <p:ext uri="{BB962C8B-B14F-4D97-AF65-F5344CB8AC3E}">
        <p14:creationId xmlns:p14="http://schemas.microsoft.com/office/powerpoint/2010/main" val="522811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969696"/>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969696"/>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Matters Is A Relationship with God</a:t>
            </a:r>
          </a:p>
        </p:txBody>
      </p:sp>
      <p:sp>
        <p:nvSpPr>
          <p:cNvPr id="3" name="Content Placeholder 2"/>
          <p:cNvSpPr>
            <a:spLocks noGrp="1"/>
          </p:cNvSpPr>
          <p:nvPr>
            <p:ph idx="1"/>
          </p:nvPr>
        </p:nvSpPr>
        <p:spPr/>
        <p:txBody>
          <a:bodyPr/>
          <a:lstStyle/>
          <a:p>
            <a:r>
              <a:rPr lang="en-US" dirty="0"/>
              <a:t>In what ways can wealth and possessions get in the way of following Jesus?</a:t>
            </a:r>
          </a:p>
          <a:p>
            <a:r>
              <a:rPr lang="en-US" dirty="0"/>
              <a:t>What are some things other than wealth that can keep people from following Jesus?</a:t>
            </a:r>
          </a:p>
          <a:p>
            <a:r>
              <a:rPr lang="en-US" dirty="0"/>
              <a:t>How can we own possessions without possessions owning us?</a:t>
            </a:r>
          </a:p>
          <a:p>
            <a:endParaRPr lang="en-US" dirty="0"/>
          </a:p>
        </p:txBody>
      </p:sp>
    </p:spTree>
    <p:extLst>
      <p:ext uri="{BB962C8B-B14F-4D97-AF65-F5344CB8AC3E}">
        <p14:creationId xmlns:p14="http://schemas.microsoft.com/office/powerpoint/2010/main" val="2034755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969696"/>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a:t>
            </a:r>
            <a:endParaRPr lang="en-US" dirty="0"/>
          </a:p>
        </p:txBody>
      </p:sp>
      <p:sp>
        <p:nvSpPr>
          <p:cNvPr id="3" name="Content Placeholder 2"/>
          <p:cNvSpPr>
            <a:spLocks noGrp="1"/>
          </p:cNvSpPr>
          <p:nvPr>
            <p:ph idx="1"/>
          </p:nvPr>
        </p:nvSpPr>
        <p:spPr/>
        <p:txBody>
          <a:bodyPr/>
          <a:lstStyle/>
          <a:p>
            <a:r>
              <a:rPr lang="en-US" dirty="0"/>
              <a:t>Trust. </a:t>
            </a:r>
          </a:p>
          <a:p>
            <a:pPr lvl="1"/>
            <a:r>
              <a:rPr lang="en-US" dirty="0"/>
              <a:t>If you’ve been trying to be good and moral in </a:t>
            </a:r>
            <a:r>
              <a:rPr lang="en-US" dirty="0" smtClean="0"/>
              <a:t>order </a:t>
            </a:r>
            <a:r>
              <a:rPr lang="en-US" dirty="0"/>
              <a:t>to gain a good standing with God, acknowledge the futility of it. </a:t>
            </a:r>
          </a:p>
          <a:p>
            <a:pPr lvl="1"/>
            <a:r>
              <a:rPr lang="en-US" dirty="0"/>
              <a:t>Trust Christ and be obedient to His Word as a response to His grace in your life.</a:t>
            </a:r>
          </a:p>
          <a:p>
            <a:endParaRPr lang="en-US" dirty="0"/>
          </a:p>
        </p:txBody>
      </p:sp>
    </p:spTree>
    <p:extLst>
      <p:ext uri="{BB962C8B-B14F-4D97-AF65-F5344CB8AC3E}">
        <p14:creationId xmlns:p14="http://schemas.microsoft.com/office/powerpoint/2010/main" val="1754685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a:t>
            </a:r>
            <a:endParaRPr lang="en-US" dirty="0"/>
          </a:p>
        </p:txBody>
      </p:sp>
      <p:sp>
        <p:nvSpPr>
          <p:cNvPr id="3" name="Content Placeholder 2"/>
          <p:cNvSpPr>
            <a:spLocks noGrp="1"/>
          </p:cNvSpPr>
          <p:nvPr>
            <p:ph idx="1"/>
          </p:nvPr>
        </p:nvSpPr>
        <p:spPr/>
        <p:txBody>
          <a:bodyPr/>
          <a:lstStyle/>
          <a:p>
            <a:r>
              <a:rPr lang="en-US" dirty="0"/>
              <a:t>Audit. </a:t>
            </a:r>
          </a:p>
          <a:p>
            <a:pPr lvl="1"/>
            <a:r>
              <a:rPr lang="en-US" dirty="0"/>
              <a:t>Walk through your residence and look at the- things you own. </a:t>
            </a:r>
          </a:p>
          <a:p>
            <a:pPr lvl="1"/>
            <a:r>
              <a:rPr lang="en-US" dirty="0"/>
              <a:t>Review each line of your financial statement. </a:t>
            </a:r>
          </a:p>
          <a:p>
            <a:pPr lvl="1"/>
            <a:r>
              <a:rPr lang="en-US" dirty="0"/>
              <a:t>What do these possessions and purchases say about what’s important to you? </a:t>
            </a:r>
          </a:p>
          <a:p>
            <a:pPr lvl="1"/>
            <a:r>
              <a:rPr lang="en-US" dirty="0"/>
              <a:t>Consider ways you can use what God has given you to honor Him and build up His kingdom.</a:t>
            </a:r>
          </a:p>
          <a:p>
            <a:endParaRPr lang="en-US" dirty="0"/>
          </a:p>
        </p:txBody>
      </p:sp>
    </p:spTree>
    <p:extLst>
      <p:ext uri="{BB962C8B-B14F-4D97-AF65-F5344CB8AC3E}">
        <p14:creationId xmlns:p14="http://schemas.microsoft.com/office/powerpoint/2010/main" val="18960672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a:t>
            </a:r>
            <a:endParaRPr lang="en-US" dirty="0"/>
          </a:p>
        </p:txBody>
      </p:sp>
      <p:sp>
        <p:nvSpPr>
          <p:cNvPr id="3" name="Content Placeholder 2"/>
          <p:cNvSpPr>
            <a:spLocks noGrp="1"/>
          </p:cNvSpPr>
          <p:nvPr>
            <p:ph idx="1"/>
          </p:nvPr>
        </p:nvSpPr>
        <p:spPr/>
        <p:txBody>
          <a:bodyPr/>
          <a:lstStyle/>
          <a:p>
            <a:r>
              <a:rPr lang="en-US" dirty="0"/>
              <a:t>Sell. </a:t>
            </a:r>
          </a:p>
          <a:p>
            <a:pPr lvl="1"/>
            <a:r>
              <a:rPr lang="en-US" dirty="0"/>
              <a:t>Sell what you don’t need or give it away. </a:t>
            </a:r>
          </a:p>
          <a:p>
            <a:pPr lvl="1"/>
            <a:r>
              <a:rPr lang="en-US" dirty="0"/>
              <a:t>If you have possessions that consume your time in an unhealthy way or tempt you to focus on anything but Christ, sell it. </a:t>
            </a:r>
          </a:p>
          <a:p>
            <a:endParaRPr lang="en-US" dirty="0"/>
          </a:p>
        </p:txBody>
      </p:sp>
    </p:spTree>
    <p:extLst>
      <p:ext uri="{BB962C8B-B14F-4D97-AF65-F5344CB8AC3E}">
        <p14:creationId xmlns:p14="http://schemas.microsoft.com/office/powerpoint/2010/main" val="25309444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Family Activities</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797379" y="2290353"/>
            <a:ext cx="4416879" cy="3533503"/>
          </a:xfrm>
          <a:prstGeom prst="rect">
            <a:avLst/>
          </a:prstGeom>
        </p:spPr>
      </p:pic>
      <p:sp>
        <p:nvSpPr>
          <p:cNvPr id="5" name="Rounded Rectangular Callout 4"/>
          <p:cNvSpPr/>
          <p:nvPr/>
        </p:nvSpPr>
        <p:spPr>
          <a:xfrm>
            <a:off x="4974770" y="1774371"/>
            <a:ext cx="4820393" cy="2423556"/>
          </a:xfrm>
          <a:prstGeom prst="wedgeRoundRectCallout">
            <a:avLst>
              <a:gd name="adj1" fmla="val -74752"/>
              <a:gd name="adj2" fmla="val 20109"/>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000" dirty="0" smtClean="0">
                <a:latin typeface="Comic Sans MS" panose="030F0702030302020204" pitchFamily="66" charset="0"/>
              </a:rPr>
              <a:t>Here’s the secret message.  Decode it, please.  You won’t even need your magic decoder ring.  The key is on your handout.  Check out the other cool Family Activities at</a:t>
            </a:r>
          </a:p>
          <a:p>
            <a:pPr algn="ctr"/>
            <a:r>
              <a:rPr lang="en-US" sz="2000" u="sng" dirty="0">
                <a:latin typeface="Comic Sans MS" panose="030F0702030302020204" pitchFamily="66" charset="0"/>
                <a:hlinkClick r:id="rId3"/>
              </a:rPr>
              <a:t>https://tinyurl.com/yxfka55q</a:t>
            </a:r>
            <a:endParaRPr lang="en-US" sz="2000" dirty="0">
              <a:latin typeface="Comic Sans MS" panose="030F0702030302020204" pitchFamily="66" charset="0"/>
            </a:endParaRPr>
          </a:p>
        </p:txBody>
      </p:sp>
      <p:pic>
        <p:nvPicPr>
          <p:cNvPr id="1026" name="Picture 2" descr="Image result for decoder ri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90047"/>
                    </a14:imgEffect>
                  </a14:imgLayer>
                </a14:imgProps>
              </a:ext>
              <a:ext uri="{28A0092B-C50C-407E-A947-70E740481C1C}">
                <a14:useLocalDpi xmlns:a14="http://schemas.microsoft.com/office/drawing/2010/main" val="0"/>
              </a:ext>
            </a:extLst>
          </a:blip>
          <a:srcRect/>
          <a:stretch>
            <a:fillRect/>
          </a:stretch>
        </p:blipFill>
        <p:spPr bwMode="auto">
          <a:xfrm rot="1930340">
            <a:off x="6591566" y="4308764"/>
            <a:ext cx="1783218" cy="2112818"/>
          </a:xfrm>
          <a:prstGeom prst="rect">
            <a:avLst/>
          </a:prstGeom>
          <a:noFill/>
          <a:extLst>
            <a:ext uri="{909E8E84-426E-40DD-AFC4-6F175D3DCCD1}">
              <a14:hiddenFill xmlns:a14="http://schemas.microsoft.com/office/drawing/2010/main">
                <a:solidFill>
                  <a:srgbClr val="FFFFFF"/>
                </a:solidFill>
              </a14:hiddenFill>
            </a:ext>
          </a:extLst>
        </p:spPr>
      </p:pic>
      <p:sp>
        <p:nvSpPr>
          <p:cNvPr id="6" name="&quot;No&quot; Symbol 5"/>
          <p:cNvSpPr/>
          <p:nvPr/>
        </p:nvSpPr>
        <p:spPr>
          <a:xfrm>
            <a:off x="6580908" y="4447309"/>
            <a:ext cx="1884218" cy="1884218"/>
          </a:xfrm>
          <a:prstGeom prst="noSmoking">
            <a:avLst/>
          </a:prstGeom>
          <a:solidFill>
            <a:srgbClr val="C00000">
              <a:alpha val="52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5483013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 Video</a:t>
            </a:r>
            <a:endParaRPr lang="en-US" dirty="0"/>
          </a:p>
        </p:txBody>
      </p:sp>
      <p:pic>
        <p:nvPicPr>
          <p:cNvPr id="5" name="Picture 4">
            <a:hlinkClick r:id="rId2"/>
          </p:cNvPr>
          <p:cNvPicPr>
            <a:picLocks noChangeAspect="1"/>
          </p:cNvPicPr>
          <p:nvPr/>
        </p:nvPicPr>
        <p:blipFill>
          <a:blip r:embed="rId3"/>
          <a:stretch>
            <a:fillRect/>
          </a:stretch>
        </p:blipFill>
        <p:spPr>
          <a:xfrm>
            <a:off x="2435958" y="1665181"/>
            <a:ext cx="7702452" cy="3922851"/>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6" name="TextBox 5"/>
          <p:cNvSpPr txBox="1"/>
          <p:nvPr/>
        </p:nvSpPr>
        <p:spPr>
          <a:xfrm>
            <a:off x="3829050" y="5852160"/>
            <a:ext cx="4091940" cy="523220"/>
          </a:xfrm>
          <a:prstGeom prst="rect">
            <a:avLst/>
          </a:prstGeom>
          <a:noFill/>
        </p:spPr>
        <p:txBody>
          <a:bodyPr wrap="square" rtlCol="0">
            <a:spAutoFit/>
          </a:bodyPr>
          <a:lstStyle/>
          <a:p>
            <a:pPr algn="ctr"/>
            <a:r>
              <a:rPr lang="en-US" sz="2800" dirty="0" smtClean="0">
                <a:hlinkClick r:id="rId2"/>
              </a:rPr>
              <a:t>View Video</a:t>
            </a:r>
            <a:endParaRPr lang="en-US" sz="2800" dirty="0"/>
          </a:p>
        </p:txBody>
      </p:sp>
    </p:spTree>
    <p:extLst>
      <p:ext uri="{BB962C8B-B14F-4D97-AF65-F5344CB8AC3E}">
        <p14:creationId xmlns:p14="http://schemas.microsoft.com/office/powerpoint/2010/main" val="38329570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Sell Everything You Own</a:t>
            </a:r>
            <a:endParaRPr lang="en-US" dirty="0"/>
          </a:p>
        </p:txBody>
      </p:sp>
      <p:sp>
        <p:nvSpPr>
          <p:cNvPr id="3" name="Subtitle 2"/>
          <p:cNvSpPr>
            <a:spLocks noGrp="1"/>
          </p:cNvSpPr>
          <p:nvPr>
            <p:ph type="subTitle" idx="1"/>
          </p:nvPr>
        </p:nvSpPr>
        <p:spPr>
          <a:xfrm>
            <a:off x="1524000" y="3897630"/>
            <a:ext cx="9144000" cy="1360170"/>
          </a:xfrm>
        </p:spPr>
        <p:txBody>
          <a:bodyPr/>
          <a:lstStyle/>
          <a:p>
            <a:r>
              <a:rPr lang="en-US" dirty="0" smtClean="0"/>
              <a:t>April 28</a:t>
            </a:r>
            <a:endParaRPr lang="en-US" dirty="0"/>
          </a:p>
        </p:txBody>
      </p:sp>
    </p:spTree>
    <p:extLst>
      <p:ext uri="{BB962C8B-B14F-4D97-AF65-F5344CB8AC3E}">
        <p14:creationId xmlns:p14="http://schemas.microsoft.com/office/powerpoint/2010/main" val="12979816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Think about it …</a:t>
            </a:r>
            <a:endParaRPr lang="en-US" dirty="0"/>
          </a:p>
        </p:txBody>
      </p:sp>
      <p:sp>
        <p:nvSpPr>
          <p:cNvPr id="3" name="Content Placeholder 2"/>
          <p:cNvSpPr>
            <a:spLocks noGrp="1"/>
          </p:cNvSpPr>
          <p:nvPr>
            <p:ph idx="1"/>
          </p:nvPr>
        </p:nvSpPr>
        <p:spPr/>
        <p:txBody>
          <a:bodyPr/>
          <a:lstStyle/>
          <a:p>
            <a:r>
              <a:rPr lang="en-US" dirty="0"/>
              <a:t>What kinds of things do people have as priorities in their lives? </a:t>
            </a:r>
          </a:p>
          <a:p>
            <a:r>
              <a:rPr lang="en-US" dirty="0">
                <a:solidFill>
                  <a:srgbClr val="C00000"/>
                </a:solidFill>
              </a:rPr>
              <a:t>Today we look at a conversation Jesus had with a man who had misplaced priorities.</a:t>
            </a:r>
          </a:p>
          <a:p>
            <a:pPr lvl="1"/>
            <a:r>
              <a:rPr lang="en-US" dirty="0">
                <a:solidFill>
                  <a:srgbClr val="C00000"/>
                </a:solidFill>
              </a:rPr>
              <a:t>Jesus teaches you must choose either Him or worldly wealth.</a:t>
            </a:r>
          </a:p>
          <a:p>
            <a:pPr lvl="1"/>
            <a:r>
              <a:rPr lang="en-US" dirty="0">
                <a:solidFill>
                  <a:srgbClr val="C00000"/>
                </a:solidFill>
              </a:rPr>
              <a:t>You cannot live for both.</a:t>
            </a:r>
          </a:p>
          <a:p>
            <a:endParaRPr lang="en-US" dirty="0"/>
          </a:p>
        </p:txBody>
      </p:sp>
      <p:grpSp>
        <p:nvGrpSpPr>
          <p:cNvPr id="7" name="Group 6"/>
          <p:cNvGrpSpPr/>
          <p:nvPr/>
        </p:nvGrpSpPr>
        <p:grpSpPr>
          <a:xfrm>
            <a:off x="3387791" y="3344068"/>
            <a:ext cx="7592969" cy="2592607"/>
            <a:chOff x="3387791" y="3344068"/>
            <a:chExt cx="7592969" cy="2592607"/>
          </a:xfrm>
        </p:grpSpPr>
        <p:pic>
          <p:nvPicPr>
            <p:cNvPr id="5" name="Picture 4"/>
            <p:cNvPicPr>
              <a:picLocks noChangeAspect="1"/>
            </p:cNvPicPr>
            <p:nvPr/>
          </p:nvPicPr>
          <p:blipFill>
            <a:blip r:embed="rId2"/>
            <a:stretch>
              <a:fillRect/>
            </a:stretch>
          </p:blipFill>
          <p:spPr>
            <a:xfrm>
              <a:off x="3387791" y="4012865"/>
              <a:ext cx="4676190" cy="1923810"/>
            </a:xfrm>
            <a:prstGeom prst="rect">
              <a:avLst/>
            </a:prstGeom>
          </p:spPr>
        </p:pic>
        <p:pic>
          <p:nvPicPr>
            <p:cNvPr id="4" name="Picture 3"/>
            <p:cNvPicPr>
              <a:picLocks noChangeAspect="1"/>
            </p:cNvPicPr>
            <p:nvPr/>
          </p:nvPicPr>
          <p:blipFill>
            <a:blip r:embed="rId3"/>
            <a:stretch>
              <a:fillRect/>
            </a:stretch>
          </p:blipFill>
          <p:spPr>
            <a:xfrm rot="565038">
              <a:off x="7742665" y="3344068"/>
              <a:ext cx="3238095" cy="1780952"/>
            </a:xfrm>
            <a:prstGeom prst="rect">
              <a:avLst/>
            </a:prstGeom>
            <a:ln>
              <a:noFill/>
            </a:ln>
            <a:effectLst>
              <a:outerShdw blurRad="292100" dist="139700" dir="2700000" algn="tl" rotWithShape="0">
                <a:srgbClr val="333333">
                  <a:alpha val="65000"/>
                </a:srgbClr>
              </a:outerShdw>
            </a:effectLst>
          </p:spPr>
        </p:pic>
      </p:grpSp>
      <p:pic>
        <p:nvPicPr>
          <p:cNvPr id="8" name="Picture 7"/>
          <p:cNvPicPr>
            <a:picLocks noChangeAspect="1"/>
          </p:cNvPicPr>
          <p:nvPr/>
        </p:nvPicPr>
        <p:blipFill>
          <a:blip r:embed="rId4"/>
          <a:stretch>
            <a:fillRect/>
          </a:stretch>
        </p:blipFill>
        <p:spPr>
          <a:xfrm rot="20880489">
            <a:off x="1635076" y="3449495"/>
            <a:ext cx="2847619" cy="135238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44319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Listen for a claim and a question</a:t>
            </a:r>
            <a:r>
              <a:rPr lang="en-US" dirty="0" smtClean="0"/>
              <a:t>.</a:t>
            </a:r>
            <a:endParaRPr lang="en-US" dirty="0"/>
          </a:p>
        </p:txBody>
      </p:sp>
      <p:sp>
        <p:nvSpPr>
          <p:cNvPr id="3" name="Content Placeholder 2"/>
          <p:cNvSpPr>
            <a:spLocks noGrp="1"/>
          </p:cNvSpPr>
          <p:nvPr>
            <p:ph idx="1"/>
          </p:nvPr>
        </p:nvSpPr>
        <p:spPr>
          <a:xfrm>
            <a:off x="1306285" y="1847396"/>
            <a:ext cx="9633857" cy="4351338"/>
          </a:xfrm>
        </p:spPr>
        <p:txBody>
          <a:bodyPr/>
          <a:lstStyle/>
          <a:p>
            <a:pPr marL="0" indent="0" algn="ctr">
              <a:buNone/>
            </a:pPr>
            <a:r>
              <a:rPr lang="en-US" dirty="0"/>
              <a:t>Matthew 19:16-20 (NIV)  Now a man came up to Jesus and asked, "Teacher, what good thing must I do to get eternal life?" 17  "Why do you ask me about what is good?" Jesus replied. "There is only One who is good. If you want to enter life, obey the commandments." </a:t>
            </a:r>
          </a:p>
        </p:txBody>
      </p:sp>
    </p:spTree>
    <p:extLst>
      <p:ext uri="{BB962C8B-B14F-4D97-AF65-F5344CB8AC3E}">
        <p14:creationId xmlns:p14="http://schemas.microsoft.com/office/powerpoint/2010/main" val="2357873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Listen for a claim and a question</a:t>
            </a:r>
            <a:r>
              <a:rPr lang="en-US" dirty="0" smtClean="0"/>
              <a:t>.</a:t>
            </a:r>
            <a:endParaRPr lang="en-US" dirty="0"/>
          </a:p>
        </p:txBody>
      </p:sp>
      <p:sp>
        <p:nvSpPr>
          <p:cNvPr id="3" name="Content Placeholder 2"/>
          <p:cNvSpPr>
            <a:spLocks noGrp="1"/>
          </p:cNvSpPr>
          <p:nvPr>
            <p:ph idx="1"/>
          </p:nvPr>
        </p:nvSpPr>
        <p:spPr>
          <a:xfrm>
            <a:off x="1306285" y="1847396"/>
            <a:ext cx="9633857" cy="4351338"/>
          </a:xfrm>
        </p:spPr>
        <p:txBody>
          <a:bodyPr/>
          <a:lstStyle/>
          <a:p>
            <a:pPr marL="0" indent="0" algn="ctr">
              <a:buNone/>
            </a:pPr>
            <a:r>
              <a:rPr lang="en-US" dirty="0" smtClean="0"/>
              <a:t> </a:t>
            </a:r>
            <a:r>
              <a:rPr lang="en-US" dirty="0"/>
              <a:t>"Which ones?" the man inquired. Jesus replied, "'Do not murder, do not commit adultery, do not steal, do not give false testimony, 19  honor your father and mother,' and 'love your neighbor as yourself.'" 20  "All these I have kept," the young man said. "What do I still lack?"</a:t>
            </a:r>
            <a:endParaRPr lang="en-US" dirty="0"/>
          </a:p>
        </p:txBody>
      </p:sp>
      <p:pic>
        <p:nvPicPr>
          <p:cNvPr id="4" name="Picture 3"/>
          <p:cNvPicPr>
            <a:picLocks noChangeAspect="1"/>
          </p:cNvPicPr>
          <p:nvPr/>
        </p:nvPicPr>
        <p:blipFill>
          <a:blip r:embed="rId2"/>
          <a:stretch>
            <a:fillRect/>
          </a:stretch>
        </p:blipFill>
        <p:spPr>
          <a:xfrm>
            <a:off x="5125266" y="5721143"/>
            <a:ext cx="2180952" cy="3142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305476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Outward Obedience Not Enough</a:t>
            </a:r>
            <a:endParaRPr lang="en-US" dirty="0"/>
          </a:p>
        </p:txBody>
      </p:sp>
      <p:sp>
        <p:nvSpPr>
          <p:cNvPr id="3" name="Content Placeholder 2"/>
          <p:cNvSpPr>
            <a:spLocks noGrp="1"/>
          </p:cNvSpPr>
          <p:nvPr>
            <p:ph idx="1"/>
          </p:nvPr>
        </p:nvSpPr>
        <p:spPr/>
        <p:txBody>
          <a:bodyPr/>
          <a:lstStyle/>
          <a:p>
            <a:r>
              <a:rPr lang="en-US" dirty="0"/>
              <a:t>What was the man seeking who came to Jesus? </a:t>
            </a:r>
          </a:p>
          <a:p>
            <a:r>
              <a:rPr lang="en-US" dirty="0"/>
              <a:t>Where is the flaw in his question?</a:t>
            </a:r>
          </a:p>
          <a:p>
            <a:r>
              <a:rPr lang="en-US" dirty="0"/>
              <a:t>On what basis did Jesus begin to establish an answer to the man’s question that was appropriate to him? </a:t>
            </a:r>
          </a:p>
          <a:p>
            <a:r>
              <a:rPr lang="en-US" dirty="0"/>
              <a:t>What astonishing claim did the young man make?</a:t>
            </a:r>
          </a:p>
          <a:p>
            <a:endParaRPr lang="en-US" dirty="0"/>
          </a:p>
        </p:txBody>
      </p:sp>
    </p:spTree>
    <p:extLst>
      <p:ext uri="{BB962C8B-B14F-4D97-AF65-F5344CB8AC3E}">
        <p14:creationId xmlns:p14="http://schemas.microsoft.com/office/powerpoint/2010/main" val="653796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969696"/>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969696"/>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Outward Obedience Not Enough</a:t>
            </a:r>
          </a:p>
        </p:txBody>
      </p:sp>
      <p:sp>
        <p:nvSpPr>
          <p:cNvPr id="3" name="Content Placeholder 2"/>
          <p:cNvSpPr>
            <a:spLocks noGrp="1"/>
          </p:cNvSpPr>
          <p:nvPr>
            <p:ph idx="1"/>
          </p:nvPr>
        </p:nvSpPr>
        <p:spPr/>
        <p:txBody>
          <a:bodyPr/>
          <a:lstStyle/>
          <a:p>
            <a:r>
              <a:rPr lang="en-US" dirty="0"/>
              <a:t>Why do you think Jesus quizzed the man about his commitment to the commandments?</a:t>
            </a:r>
          </a:p>
          <a:p>
            <a:r>
              <a:rPr lang="en-US" dirty="0"/>
              <a:t>How would our culture respond to the young man’s question?</a:t>
            </a:r>
          </a:p>
          <a:p>
            <a:r>
              <a:rPr lang="en-US" dirty="0"/>
              <a:t>Why is keeping certain commands not enough to receive eternal life?</a:t>
            </a:r>
          </a:p>
          <a:p>
            <a:endParaRPr lang="en-US" dirty="0"/>
          </a:p>
        </p:txBody>
      </p:sp>
    </p:spTree>
    <p:extLst>
      <p:ext uri="{BB962C8B-B14F-4D97-AF65-F5344CB8AC3E}">
        <p14:creationId xmlns:p14="http://schemas.microsoft.com/office/powerpoint/2010/main" val="116553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969696"/>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Listen for why the man is sad</a:t>
            </a:r>
            <a:r>
              <a:rPr lang="en-US" dirty="0" smtClean="0"/>
              <a:t>.</a:t>
            </a:r>
            <a:endParaRPr lang="en-US" dirty="0"/>
          </a:p>
        </p:txBody>
      </p:sp>
      <p:sp>
        <p:nvSpPr>
          <p:cNvPr id="3" name="Content Placeholder 2"/>
          <p:cNvSpPr>
            <a:spLocks noGrp="1"/>
          </p:cNvSpPr>
          <p:nvPr>
            <p:ph idx="1"/>
          </p:nvPr>
        </p:nvSpPr>
        <p:spPr>
          <a:xfrm>
            <a:off x="1230085" y="2021568"/>
            <a:ext cx="9633857" cy="4351338"/>
          </a:xfrm>
        </p:spPr>
        <p:txBody>
          <a:bodyPr/>
          <a:lstStyle/>
          <a:p>
            <a:pPr marL="0" indent="0" algn="ctr">
              <a:buNone/>
            </a:pPr>
            <a:r>
              <a:rPr lang="en-US" dirty="0"/>
              <a:t>Matthew 19:21-22 (NIV)  Jesus answered, "If you want to be perfect, go, sell your possessions and give to the poor, and you will have treasure in heaven. Then come, follow me." 22  When the young man heard this, he went away sad, because he had great wealth.</a:t>
            </a:r>
          </a:p>
          <a:p>
            <a:pPr marL="0" indent="0" algn="ctr">
              <a:buNone/>
            </a:pPr>
            <a:endParaRPr lang="en-US" dirty="0"/>
          </a:p>
        </p:txBody>
      </p:sp>
      <p:pic>
        <p:nvPicPr>
          <p:cNvPr id="4" name="Picture 3"/>
          <p:cNvPicPr>
            <a:picLocks noChangeAspect="1"/>
          </p:cNvPicPr>
          <p:nvPr/>
        </p:nvPicPr>
        <p:blipFill>
          <a:blip r:embed="rId2"/>
          <a:stretch>
            <a:fillRect/>
          </a:stretch>
        </p:blipFill>
        <p:spPr>
          <a:xfrm>
            <a:off x="4961980" y="5492543"/>
            <a:ext cx="2180952" cy="3142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81041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Internal Obedience to Christ</a:t>
            </a:r>
            <a:endParaRPr lang="en-US" dirty="0"/>
          </a:p>
        </p:txBody>
      </p:sp>
      <p:sp>
        <p:nvSpPr>
          <p:cNvPr id="3" name="Content Placeholder 2"/>
          <p:cNvSpPr>
            <a:spLocks noGrp="1"/>
          </p:cNvSpPr>
          <p:nvPr>
            <p:ph idx="1"/>
          </p:nvPr>
        </p:nvSpPr>
        <p:spPr/>
        <p:txBody>
          <a:bodyPr/>
          <a:lstStyle/>
          <a:p>
            <a:r>
              <a:rPr lang="en-US" dirty="0"/>
              <a:t> What further assignment did Jesus give the man who came to Him?  What would the young man need to decide if he were to have eternal life? </a:t>
            </a:r>
          </a:p>
          <a:p>
            <a:r>
              <a:rPr lang="en-US" dirty="0"/>
              <a:t>What is at the heart of Jesus’ response to the young man?  What point do you think Jesus was making with this rich man?  </a:t>
            </a:r>
          </a:p>
          <a:p>
            <a:endParaRPr lang="en-US" dirty="0"/>
          </a:p>
        </p:txBody>
      </p:sp>
    </p:spTree>
    <p:extLst>
      <p:ext uri="{BB962C8B-B14F-4D97-AF65-F5344CB8AC3E}">
        <p14:creationId xmlns:p14="http://schemas.microsoft.com/office/powerpoint/2010/main" val="223234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9D6C060-DF19-4BCE-900F-B10A1367196D}" vid="{712B9EBD-A77D-44BD-8EF5-1A4E9BFB8294}"/>
    </a:ext>
  </a:extLst>
</a:theme>
</file>

<file path=docProps/app.xml><?xml version="1.0" encoding="utf-8"?>
<Properties xmlns="http://schemas.openxmlformats.org/officeDocument/2006/extended-properties" xmlns:vt="http://schemas.openxmlformats.org/officeDocument/2006/docPropsVTypes">
  <Template>SS3</Template>
  <TotalTime>126</TotalTime>
  <Words>915</Words>
  <Application>Microsoft Office PowerPoint</Application>
  <PresentationFormat>Widescreen</PresentationFormat>
  <Paragraphs>67</Paragraphs>
  <Slides>20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Comic Sans MS</vt:lpstr>
      <vt:lpstr>Office Theme</vt:lpstr>
      <vt:lpstr>Sell Everything You Own</vt:lpstr>
      <vt:lpstr>Introduction Video</vt:lpstr>
      <vt:lpstr>Think about it …</vt:lpstr>
      <vt:lpstr>Listen for a claim and a question.</vt:lpstr>
      <vt:lpstr>Listen for a claim and a question.</vt:lpstr>
      <vt:lpstr>Outward Obedience Not Enough</vt:lpstr>
      <vt:lpstr>Outward Obedience Not Enough</vt:lpstr>
      <vt:lpstr>Listen for why the man is sad.</vt:lpstr>
      <vt:lpstr>Internal Obedience to Christ</vt:lpstr>
      <vt:lpstr>Internal Obedience to Christ</vt:lpstr>
      <vt:lpstr>Internal Obedience to Christ</vt:lpstr>
      <vt:lpstr>Listen for what seems impossible.</vt:lpstr>
      <vt:lpstr>Listen for what seems impossible.</vt:lpstr>
      <vt:lpstr>What Matters Is A Relationship with God</vt:lpstr>
      <vt:lpstr>What Matters Is A Relationship with God</vt:lpstr>
      <vt:lpstr>Application</vt:lpstr>
      <vt:lpstr>Application</vt:lpstr>
      <vt:lpstr>Application</vt:lpstr>
      <vt:lpstr>Family Activities</vt:lpstr>
      <vt:lpstr>Sell Everything You Own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Sell Everything You Own</dc:title>
  <dc:creator>Steve Armstrong</dc:creator>
  <cp:lastModifiedBy>Steve Armstrong</cp:lastModifiedBy>
  <cp:revision>9</cp:revision>
  <dcterms:created xsi:type="dcterms:W3CDTF">2019-04-12T13:45:05Z</dcterms:created>
  <dcterms:modified xsi:type="dcterms:W3CDTF">2019-04-12T18:36:26Z</dcterms:modified>
</cp:coreProperties>
</file>