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0" autoAdjust="0"/>
    <p:restoredTop sz="94660"/>
  </p:normalViewPr>
  <p:slideViewPr>
    <p:cSldViewPr snapToGrid="0">
      <p:cViewPr varScale="1">
        <p:scale>
          <a:sx n="77" d="100"/>
          <a:sy n="77" d="100"/>
        </p:scale>
        <p:origin x="5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83u2m6eg"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tinyurl.com/2p8bz6d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09980"/>
            <a:ext cx="9144000" cy="2387600"/>
          </a:xfrm>
        </p:spPr>
        <p:txBody>
          <a:bodyPr/>
          <a:lstStyle/>
          <a:p>
            <a:r>
              <a:rPr lang="en-US" dirty="0"/>
              <a:t>Seeking Justice in an Unjust World</a:t>
            </a:r>
          </a:p>
        </p:txBody>
      </p:sp>
      <p:sp>
        <p:nvSpPr>
          <p:cNvPr id="3" name="Subtitle 2"/>
          <p:cNvSpPr>
            <a:spLocks noGrp="1"/>
          </p:cNvSpPr>
          <p:nvPr>
            <p:ph type="subTitle" idx="1"/>
          </p:nvPr>
        </p:nvSpPr>
        <p:spPr>
          <a:xfrm>
            <a:off x="1524000" y="3962400"/>
            <a:ext cx="9144000" cy="1295400"/>
          </a:xfrm>
        </p:spPr>
        <p:txBody>
          <a:bodyPr/>
          <a:lstStyle/>
          <a:p>
            <a:r>
              <a:rPr lang="en-US" dirty="0"/>
              <a:t>January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FB32-6F58-40C3-A3A7-8921F0062166}"/>
              </a:ext>
            </a:extLst>
          </p:cNvPr>
          <p:cNvSpPr>
            <a:spLocks noGrp="1"/>
          </p:cNvSpPr>
          <p:nvPr>
            <p:ph type="title"/>
          </p:nvPr>
        </p:nvSpPr>
        <p:spPr/>
        <p:txBody>
          <a:bodyPr/>
          <a:lstStyle/>
          <a:p>
            <a:pPr algn="l"/>
            <a:r>
              <a:rPr lang="en-US" dirty="0"/>
              <a:t>Listen for the results of indifference.</a:t>
            </a:r>
          </a:p>
        </p:txBody>
      </p:sp>
      <p:sp>
        <p:nvSpPr>
          <p:cNvPr id="3" name="Content Placeholder 2">
            <a:extLst>
              <a:ext uri="{FF2B5EF4-FFF2-40B4-BE49-F238E27FC236}">
                <a16:creationId xmlns:a16="http://schemas.microsoft.com/office/drawing/2014/main" id="{96267C11-85BC-49F2-B3CD-F7BEABA5C53A}"/>
              </a:ext>
            </a:extLst>
          </p:cNvPr>
          <p:cNvSpPr>
            <a:spLocks noGrp="1"/>
          </p:cNvSpPr>
          <p:nvPr>
            <p:ph idx="1"/>
          </p:nvPr>
        </p:nvSpPr>
        <p:spPr>
          <a:xfrm>
            <a:off x="1067283" y="1779326"/>
            <a:ext cx="10057434" cy="4351338"/>
          </a:xfrm>
        </p:spPr>
        <p:txBody>
          <a:bodyPr/>
          <a:lstStyle/>
          <a:p>
            <a:pPr marL="0" indent="0" algn="ctr">
              <a:buNone/>
            </a:pPr>
            <a:r>
              <a:rPr lang="en-US" dirty="0"/>
              <a:t>You should not look down on your brother in the day of his misfortune, nor rejoice over the people of Judah in the day of their destruction, nor boast so much in the day of their trouble. 13  You should not march through the gates of my people in the day of their disaster, nor look down on them in their calamity in the day of their </a:t>
            </a:r>
          </a:p>
        </p:txBody>
      </p:sp>
    </p:spTree>
    <p:extLst>
      <p:ext uri="{BB962C8B-B14F-4D97-AF65-F5344CB8AC3E}">
        <p14:creationId xmlns:p14="http://schemas.microsoft.com/office/powerpoint/2010/main" val="201400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FB32-6F58-40C3-A3A7-8921F0062166}"/>
              </a:ext>
            </a:extLst>
          </p:cNvPr>
          <p:cNvSpPr>
            <a:spLocks noGrp="1"/>
          </p:cNvSpPr>
          <p:nvPr>
            <p:ph type="title"/>
          </p:nvPr>
        </p:nvSpPr>
        <p:spPr/>
        <p:txBody>
          <a:bodyPr/>
          <a:lstStyle/>
          <a:p>
            <a:pPr algn="l"/>
            <a:r>
              <a:rPr lang="en-US" dirty="0"/>
              <a:t>Listen for the results of indifference.</a:t>
            </a:r>
          </a:p>
        </p:txBody>
      </p:sp>
      <p:sp>
        <p:nvSpPr>
          <p:cNvPr id="3" name="Content Placeholder 2">
            <a:extLst>
              <a:ext uri="{FF2B5EF4-FFF2-40B4-BE49-F238E27FC236}">
                <a16:creationId xmlns:a16="http://schemas.microsoft.com/office/drawing/2014/main" id="{96267C11-85BC-49F2-B3CD-F7BEABA5C53A}"/>
              </a:ext>
            </a:extLst>
          </p:cNvPr>
          <p:cNvSpPr>
            <a:spLocks noGrp="1"/>
          </p:cNvSpPr>
          <p:nvPr>
            <p:ph idx="1"/>
          </p:nvPr>
        </p:nvSpPr>
        <p:spPr>
          <a:xfrm>
            <a:off x="1835793" y="1814050"/>
            <a:ext cx="8520413" cy="4351338"/>
          </a:xfrm>
        </p:spPr>
        <p:txBody>
          <a:bodyPr/>
          <a:lstStyle/>
          <a:p>
            <a:pPr marL="0" indent="0" algn="ctr">
              <a:buNone/>
            </a:pPr>
            <a:r>
              <a:rPr lang="en-US" dirty="0"/>
              <a:t>disaster, nor seize their wealth in the day of their disaster. 14  You should not wait at the crossroads to cut down their fugitives, nor hand over their survivors in the day of their trouble.</a:t>
            </a:r>
          </a:p>
        </p:txBody>
      </p:sp>
      <p:pic>
        <p:nvPicPr>
          <p:cNvPr id="4" name="Picture 3">
            <a:extLst>
              <a:ext uri="{FF2B5EF4-FFF2-40B4-BE49-F238E27FC236}">
                <a16:creationId xmlns:a16="http://schemas.microsoft.com/office/drawing/2014/main" id="{29A78C8A-63C6-4798-B094-3A286FA99198}"/>
              </a:ext>
            </a:extLst>
          </p:cNvPr>
          <p:cNvPicPr>
            <a:picLocks noChangeAspect="1"/>
          </p:cNvPicPr>
          <p:nvPr/>
        </p:nvPicPr>
        <p:blipFill>
          <a:blip r:embed="rId2"/>
          <a:stretch>
            <a:fillRect/>
          </a:stretch>
        </p:blipFill>
        <p:spPr>
          <a:xfrm>
            <a:off x="4863305" y="5007638"/>
            <a:ext cx="2076190"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324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0644-C3A0-415D-93A5-7937BC74497F}"/>
              </a:ext>
            </a:extLst>
          </p:cNvPr>
          <p:cNvSpPr>
            <a:spLocks noGrp="1"/>
          </p:cNvSpPr>
          <p:nvPr>
            <p:ph type="title"/>
          </p:nvPr>
        </p:nvSpPr>
        <p:spPr/>
        <p:txBody>
          <a:bodyPr/>
          <a:lstStyle/>
          <a:p>
            <a:r>
              <a:rPr lang="en-US" dirty="0"/>
              <a:t>The Sin of Indifference</a:t>
            </a:r>
          </a:p>
        </p:txBody>
      </p:sp>
      <p:sp>
        <p:nvSpPr>
          <p:cNvPr id="3" name="Content Placeholder 2">
            <a:extLst>
              <a:ext uri="{FF2B5EF4-FFF2-40B4-BE49-F238E27FC236}">
                <a16:creationId xmlns:a16="http://schemas.microsoft.com/office/drawing/2014/main" id="{F6599997-5276-4390-BA3F-47BA9537FBC2}"/>
              </a:ext>
            </a:extLst>
          </p:cNvPr>
          <p:cNvSpPr>
            <a:spLocks noGrp="1"/>
          </p:cNvSpPr>
          <p:nvPr>
            <p:ph idx="1"/>
          </p:nvPr>
        </p:nvSpPr>
        <p:spPr/>
        <p:txBody>
          <a:bodyPr/>
          <a:lstStyle/>
          <a:p>
            <a:r>
              <a:rPr lang="en-US" dirty="0"/>
              <a:t>What other complaints does the Lord have against Edom? </a:t>
            </a:r>
          </a:p>
          <a:p>
            <a:r>
              <a:rPr lang="en-US" dirty="0"/>
              <a:t>List the “should nots” in this passage.  </a:t>
            </a:r>
          </a:p>
          <a:p>
            <a:pPr lvl="1"/>
            <a:r>
              <a:rPr lang="en-US" dirty="0"/>
              <a:t>You should not …</a:t>
            </a:r>
          </a:p>
          <a:p>
            <a:r>
              <a:rPr lang="en-US" dirty="0"/>
              <a:t>What are some obstacles to overcoming injustice in our culture?</a:t>
            </a:r>
          </a:p>
        </p:txBody>
      </p:sp>
    </p:spTree>
    <p:extLst>
      <p:ext uri="{BB962C8B-B14F-4D97-AF65-F5344CB8AC3E}">
        <p14:creationId xmlns:p14="http://schemas.microsoft.com/office/powerpoint/2010/main" val="167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94DB-E081-4F59-85E1-AEF9DB5CCDE1}"/>
              </a:ext>
            </a:extLst>
          </p:cNvPr>
          <p:cNvSpPr>
            <a:spLocks noGrp="1"/>
          </p:cNvSpPr>
          <p:nvPr>
            <p:ph type="title"/>
          </p:nvPr>
        </p:nvSpPr>
        <p:spPr/>
        <p:txBody>
          <a:bodyPr/>
          <a:lstStyle/>
          <a:p>
            <a:r>
              <a:rPr lang="en-US" dirty="0"/>
              <a:t>The Sin of Indifference</a:t>
            </a:r>
          </a:p>
        </p:txBody>
      </p:sp>
      <p:sp>
        <p:nvSpPr>
          <p:cNvPr id="3" name="Content Placeholder 2">
            <a:extLst>
              <a:ext uri="{FF2B5EF4-FFF2-40B4-BE49-F238E27FC236}">
                <a16:creationId xmlns:a16="http://schemas.microsoft.com/office/drawing/2014/main" id="{ECD1E068-7912-41D7-86EF-76C78C898151}"/>
              </a:ext>
            </a:extLst>
          </p:cNvPr>
          <p:cNvSpPr>
            <a:spLocks noGrp="1"/>
          </p:cNvSpPr>
          <p:nvPr>
            <p:ph idx="1"/>
          </p:nvPr>
        </p:nvSpPr>
        <p:spPr/>
        <p:txBody>
          <a:bodyPr/>
          <a:lstStyle/>
          <a:p>
            <a:r>
              <a:rPr lang="en-US" dirty="0"/>
              <a:t>The Edomites were indifferent to Judah’s plight.  To what problems of our culture are we sometimes indifferent?</a:t>
            </a:r>
          </a:p>
          <a:p>
            <a:r>
              <a:rPr lang="en-US" dirty="0"/>
              <a:t>How can believers demonstrate value to lives that even believers sometimes devalue by this indifference?</a:t>
            </a:r>
          </a:p>
        </p:txBody>
      </p:sp>
    </p:spTree>
    <p:extLst>
      <p:ext uri="{BB962C8B-B14F-4D97-AF65-F5344CB8AC3E}">
        <p14:creationId xmlns:p14="http://schemas.microsoft.com/office/powerpoint/2010/main" val="11359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DB98-AE88-497C-B4D1-0EA87347AA73}"/>
              </a:ext>
            </a:extLst>
          </p:cNvPr>
          <p:cNvSpPr>
            <a:spLocks noGrp="1"/>
          </p:cNvSpPr>
          <p:nvPr>
            <p:ph type="title"/>
          </p:nvPr>
        </p:nvSpPr>
        <p:spPr/>
        <p:txBody>
          <a:bodyPr/>
          <a:lstStyle/>
          <a:p>
            <a:pPr algn="l"/>
            <a:r>
              <a:rPr lang="en-US" dirty="0"/>
              <a:t>Listen for God’s justice for the oppressed.</a:t>
            </a:r>
          </a:p>
        </p:txBody>
      </p:sp>
      <p:sp>
        <p:nvSpPr>
          <p:cNvPr id="3" name="Content Placeholder 2">
            <a:extLst>
              <a:ext uri="{FF2B5EF4-FFF2-40B4-BE49-F238E27FC236}">
                <a16:creationId xmlns:a16="http://schemas.microsoft.com/office/drawing/2014/main" id="{8761D406-CE7B-4CA4-AB0C-FDB290D37450}"/>
              </a:ext>
            </a:extLst>
          </p:cNvPr>
          <p:cNvSpPr>
            <a:spLocks noGrp="1"/>
          </p:cNvSpPr>
          <p:nvPr>
            <p:ph idx="1"/>
          </p:nvPr>
        </p:nvSpPr>
        <p:spPr>
          <a:xfrm>
            <a:off x="974685" y="1825625"/>
            <a:ext cx="10242630" cy="4351338"/>
          </a:xfrm>
        </p:spPr>
        <p:txBody>
          <a:bodyPr/>
          <a:lstStyle/>
          <a:p>
            <a:pPr marL="0" indent="0" algn="ctr">
              <a:buNone/>
            </a:pPr>
            <a:r>
              <a:rPr lang="en-US" dirty="0"/>
              <a:t>Obadiah 1:15-18, 21 (NIV)   "The day of the LORD is near for all nations. As you have done, it will be done to you; your deeds will return upon your own head. 16  Just as you drank on my holy hill, so all the nations will drink continually; they will drink and drink and be as if they had never been. 17  But on Mount Zion will be deliverance; it will be holy, and the house of Jacob </a:t>
            </a:r>
          </a:p>
        </p:txBody>
      </p:sp>
    </p:spTree>
    <p:extLst>
      <p:ext uri="{BB962C8B-B14F-4D97-AF65-F5344CB8AC3E}">
        <p14:creationId xmlns:p14="http://schemas.microsoft.com/office/powerpoint/2010/main" val="28670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DB98-AE88-497C-B4D1-0EA87347AA73}"/>
              </a:ext>
            </a:extLst>
          </p:cNvPr>
          <p:cNvSpPr>
            <a:spLocks noGrp="1"/>
          </p:cNvSpPr>
          <p:nvPr>
            <p:ph type="title"/>
          </p:nvPr>
        </p:nvSpPr>
        <p:spPr/>
        <p:txBody>
          <a:bodyPr/>
          <a:lstStyle/>
          <a:p>
            <a:pPr algn="l"/>
            <a:r>
              <a:rPr lang="en-US" dirty="0"/>
              <a:t>Listen for God’s justice for the oppressed.</a:t>
            </a:r>
          </a:p>
        </p:txBody>
      </p:sp>
      <p:sp>
        <p:nvSpPr>
          <p:cNvPr id="3" name="Content Placeholder 2">
            <a:extLst>
              <a:ext uri="{FF2B5EF4-FFF2-40B4-BE49-F238E27FC236}">
                <a16:creationId xmlns:a16="http://schemas.microsoft.com/office/drawing/2014/main" id="{8761D406-CE7B-4CA4-AB0C-FDB290D37450}"/>
              </a:ext>
            </a:extLst>
          </p:cNvPr>
          <p:cNvSpPr>
            <a:spLocks noGrp="1"/>
          </p:cNvSpPr>
          <p:nvPr>
            <p:ph idx="1"/>
          </p:nvPr>
        </p:nvSpPr>
        <p:spPr>
          <a:xfrm>
            <a:off x="1076446" y="1690688"/>
            <a:ext cx="10277354" cy="4351338"/>
          </a:xfrm>
        </p:spPr>
        <p:txBody>
          <a:bodyPr/>
          <a:lstStyle/>
          <a:p>
            <a:pPr marL="0" indent="0" algn="ctr">
              <a:buNone/>
            </a:pPr>
            <a:r>
              <a:rPr lang="en-US" dirty="0"/>
              <a:t>will possess its inheritance. 18 The house of Jacob will be a fire and the house of Joseph a flame; the house of Esau will be stubble, and they will set it on fire and consume it. There will be no survivors from the house of Esau." The Lord has spoken. … 21 Deliverers will go up on Mount Zion to govern the mountains of Esau. And the kingdom will be the Lord's. </a:t>
            </a:r>
          </a:p>
        </p:txBody>
      </p:sp>
      <p:pic>
        <p:nvPicPr>
          <p:cNvPr id="4" name="Picture 3">
            <a:extLst>
              <a:ext uri="{FF2B5EF4-FFF2-40B4-BE49-F238E27FC236}">
                <a16:creationId xmlns:a16="http://schemas.microsoft.com/office/drawing/2014/main" id="{5DF26F5A-728D-4448-B36F-2C922660A0C2}"/>
              </a:ext>
            </a:extLst>
          </p:cNvPr>
          <p:cNvPicPr>
            <a:picLocks noChangeAspect="1"/>
          </p:cNvPicPr>
          <p:nvPr/>
        </p:nvPicPr>
        <p:blipFill>
          <a:blip r:embed="rId2"/>
          <a:stretch>
            <a:fillRect/>
          </a:stretch>
        </p:blipFill>
        <p:spPr>
          <a:xfrm>
            <a:off x="4863305" y="5880121"/>
            <a:ext cx="2076190"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880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3031-D384-40C4-956C-746D69CC2E70}"/>
              </a:ext>
            </a:extLst>
          </p:cNvPr>
          <p:cNvSpPr>
            <a:spLocks noGrp="1"/>
          </p:cNvSpPr>
          <p:nvPr>
            <p:ph type="title"/>
          </p:nvPr>
        </p:nvSpPr>
        <p:spPr/>
        <p:txBody>
          <a:bodyPr/>
          <a:lstStyle/>
          <a:p>
            <a:r>
              <a:rPr lang="en-US" dirty="0"/>
              <a:t>Justice for the Oppressed</a:t>
            </a:r>
          </a:p>
        </p:txBody>
      </p:sp>
      <p:sp>
        <p:nvSpPr>
          <p:cNvPr id="3" name="Content Placeholder 2">
            <a:extLst>
              <a:ext uri="{FF2B5EF4-FFF2-40B4-BE49-F238E27FC236}">
                <a16:creationId xmlns:a16="http://schemas.microsoft.com/office/drawing/2014/main" id="{92491CC3-2790-4FCE-9AB7-75B87616E2CE}"/>
              </a:ext>
            </a:extLst>
          </p:cNvPr>
          <p:cNvSpPr>
            <a:spLocks noGrp="1"/>
          </p:cNvSpPr>
          <p:nvPr>
            <p:ph idx="1"/>
          </p:nvPr>
        </p:nvSpPr>
        <p:spPr/>
        <p:txBody>
          <a:bodyPr/>
          <a:lstStyle/>
          <a:p>
            <a:r>
              <a:rPr lang="en-US" dirty="0"/>
              <a:t>According to verses 15 and 16,  how would God judge all rebellious nations? What does the day of the Lord hold for the unjust and unfaithful? </a:t>
            </a:r>
          </a:p>
          <a:p>
            <a:r>
              <a:rPr lang="en-US" dirty="0"/>
              <a:t>What is the meaning of the references to “drinking”?</a:t>
            </a:r>
          </a:p>
          <a:p>
            <a:r>
              <a:rPr lang="en-US" dirty="0"/>
              <a:t>How would Israel be delivered? </a:t>
            </a:r>
          </a:p>
        </p:txBody>
      </p:sp>
    </p:spTree>
    <p:extLst>
      <p:ext uri="{BB962C8B-B14F-4D97-AF65-F5344CB8AC3E}">
        <p14:creationId xmlns:p14="http://schemas.microsoft.com/office/powerpoint/2010/main" val="5718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641E-0B9C-4BD4-BA11-9551AA74A3D1}"/>
              </a:ext>
            </a:extLst>
          </p:cNvPr>
          <p:cNvSpPr>
            <a:spLocks noGrp="1"/>
          </p:cNvSpPr>
          <p:nvPr>
            <p:ph type="title"/>
          </p:nvPr>
        </p:nvSpPr>
        <p:spPr/>
        <p:txBody>
          <a:bodyPr/>
          <a:lstStyle/>
          <a:p>
            <a:r>
              <a:rPr lang="en-US" dirty="0"/>
              <a:t>Justice for the Oppressed</a:t>
            </a:r>
          </a:p>
        </p:txBody>
      </p:sp>
      <p:sp>
        <p:nvSpPr>
          <p:cNvPr id="3" name="Content Placeholder 2">
            <a:extLst>
              <a:ext uri="{FF2B5EF4-FFF2-40B4-BE49-F238E27FC236}">
                <a16:creationId xmlns:a16="http://schemas.microsoft.com/office/drawing/2014/main" id="{E46606E8-EA29-4805-8F0C-4E6B90F98E14}"/>
              </a:ext>
            </a:extLst>
          </p:cNvPr>
          <p:cNvSpPr>
            <a:spLocks noGrp="1"/>
          </p:cNvSpPr>
          <p:nvPr>
            <p:ph idx="1"/>
          </p:nvPr>
        </p:nvSpPr>
        <p:spPr/>
        <p:txBody>
          <a:bodyPr/>
          <a:lstStyle/>
          <a:p>
            <a:r>
              <a:rPr lang="en-US" dirty="0"/>
              <a:t>What should these truths about God declare to people today … whether a victim or an arrogant rebel against God?</a:t>
            </a:r>
          </a:p>
          <a:p>
            <a:r>
              <a:rPr lang="en-US" dirty="0"/>
              <a:t>Suppose you take an active role in confronting injustice.  Why is it important to have an ongoing close relationship with God?</a:t>
            </a:r>
          </a:p>
        </p:txBody>
      </p:sp>
      <p:graphicFrame>
        <p:nvGraphicFramePr>
          <p:cNvPr id="4" name="Table 4">
            <a:extLst>
              <a:ext uri="{FF2B5EF4-FFF2-40B4-BE49-F238E27FC236}">
                <a16:creationId xmlns:a16="http://schemas.microsoft.com/office/drawing/2014/main" id="{3AF83E90-6097-4CA1-B07D-A2D22D057133}"/>
              </a:ext>
            </a:extLst>
          </p:cNvPr>
          <p:cNvGraphicFramePr>
            <a:graphicFrameLocks noGrp="1"/>
          </p:cNvGraphicFramePr>
          <p:nvPr>
            <p:extLst>
              <p:ext uri="{D42A27DB-BD31-4B8C-83A1-F6EECF244321}">
                <p14:modId xmlns:p14="http://schemas.microsoft.com/office/powerpoint/2010/main" val="3427629407"/>
              </p:ext>
            </p:extLst>
          </p:nvPr>
        </p:nvGraphicFramePr>
        <p:xfrm>
          <a:off x="1221772" y="3630454"/>
          <a:ext cx="10132028" cy="1645920"/>
        </p:xfrm>
        <a:graphic>
          <a:graphicData uri="http://schemas.openxmlformats.org/drawingml/2006/table">
            <a:tbl>
              <a:tblPr firstRow="1" bandRow="1">
                <a:tableStyleId>{5C22544A-7EE6-4342-B048-85BDC9FD1C3A}</a:tableStyleId>
              </a:tblPr>
              <a:tblGrid>
                <a:gridCol w="5066014">
                  <a:extLst>
                    <a:ext uri="{9D8B030D-6E8A-4147-A177-3AD203B41FA5}">
                      <a16:colId xmlns:a16="http://schemas.microsoft.com/office/drawing/2014/main" val="2995508382"/>
                    </a:ext>
                  </a:extLst>
                </a:gridCol>
                <a:gridCol w="5066014">
                  <a:extLst>
                    <a:ext uri="{9D8B030D-6E8A-4147-A177-3AD203B41FA5}">
                      <a16:colId xmlns:a16="http://schemas.microsoft.com/office/drawing/2014/main" val="3254043374"/>
                    </a:ext>
                  </a:extLst>
                </a:gridCol>
              </a:tblGrid>
              <a:tr h="370840">
                <a:tc>
                  <a:txBody>
                    <a:bodyPr/>
                    <a:lstStyle/>
                    <a:p>
                      <a:pPr algn="ctr"/>
                      <a:r>
                        <a:rPr lang="en-US" sz="3200" dirty="0"/>
                        <a:t>Victim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Arrogant Rebel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180785"/>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773717"/>
                  </a:ext>
                </a:extLst>
              </a:tr>
            </a:tbl>
          </a:graphicData>
        </a:graphic>
      </p:graphicFrame>
    </p:spTree>
    <p:extLst>
      <p:ext uri="{BB962C8B-B14F-4D97-AF65-F5344CB8AC3E}">
        <p14:creationId xmlns:p14="http://schemas.microsoft.com/office/powerpoint/2010/main" val="36493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038A-3139-4CDA-8BAE-275170EEB79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3CF8AA7-E273-43D7-A493-2069054D1629}"/>
              </a:ext>
            </a:extLst>
          </p:cNvPr>
          <p:cNvSpPr>
            <a:spLocks noGrp="1"/>
          </p:cNvSpPr>
          <p:nvPr>
            <p:ph idx="1"/>
          </p:nvPr>
        </p:nvSpPr>
        <p:spPr/>
        <p:txBody>
          <a:bodyPr>
            <a:normAutofit/>
          </a:bodyPr>
          <a:lstStyle/>
          <a:p>
            <a:r>
              <a:rPr lang="en-US" dirty="0"/>
              <a:t>Move from self-preservation to sacrifice. </a:t>
            </a:r>
          </a:p>
          <a:p>
            <a:pPr lvl="1"/>
            <a:r>
              <a:rPr lang="en-US" dirty="0"/>
              <a:t>Identify one area in your life where you are operating out of self-preservation instead of seeking the kingdom first. </a:t>
            </a:r>
          </a:p>
          <a:p>
            <a:pPr lvl="1"/>
            <a:r>
              <a:rPr lang="en-US" dirty="0"/>
              <a:t>Assess how you spend your time, your talent, and your treasure. </a:t>
            </a:r>
          </a:p>
          <a:p>
            <a:pPr lvl="1"/>
            <a:r>
              <a:rPr lang="en-US" dirty="0"/>
              <a:t>Choose one area to implement a change so that you are seeking God’s kingdom first and living sacrificially.</a:t>
            </a:r>
          </a:p>
          <a:p>
            <a:endParaRPr lang="en-US" dirty="0"/>
          </a:p>
        </p:txBody>
      </p:sp>
    </p:spTree>
    <p:extLst>
      <p:ext uri="{BB962C8B-B14F-4D97-AF65-F5344CB8AC3E}">
        <p14:creationId xmlns:p14="http://schemas.microsoft.com/office/powerpoint/2010/main" val="232984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038A-3139-4CDA-8BAE-275170EEB79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3CF8AA7-E273-43D7-A493-2069054D1629}"/>
              </a:ext>
            </a:extLst>
          </p:cNvPr>
          <p:cNvSpPr>
            <a:spLocks noGrp="1"/>
          </p:cNvSpPr>
          <p:nvPr>
            <p:ph idx="1"/>
          </p:nvPr>
        </p:nvSpPr>
        <p:spPr/>
        <p:txBody>
          <a:bodyPr/>
          <a:lstStyle/>
          <a:p>
            <a:r>
              <a:rPr lang="en-US" dirty="0"/>
              <a:t>Move from indifference to empathy. </a:t>
            </a:r>
          </a:p>
          <a:p>
            <a:pPr lvl="1"/>
            <a:r>
              <a:rPr lang="en-US" dirty="0"/>
              <a:t>Take some time to journal and write out responses to the following questions. </a:t>
            </a:r>
          </a:p>
          <a:p>
            <a:pPr lvl="1"/>
            <a:r>
              <a:rPr lang="en-US" dirty="0"/>
              <a:t>How do I struggle with indifference? </a:t>
            </a:r>
          </a:p>
          <a:p>
            <a:pPr lvl="1"/>
            <a:r>
              <a:rPr lang="en-US" dirty="0"/>
              <a:t>How have I been passively disobedient? </a:t>
            </a:r>
          </a:p>
          <a:p>
            <a:pPr lvl="1"/>
            <a:r>
              <a:rPr lang="en-US" dirty="0"/>
              <a:t>In what areas of my life do I live out of self-preservation instead of sacrificial service?</a:t>
            </a:r>
          </a:p>
          <a:p>
            <a:endParaRPr lang="en-US" dirty="0"/>
          </a:p>
        </p:txBody>
      </p:sp>
    </p:spTree>
    <p:extLst>
      <p:ext uri="{BB962C8B-B14F-4D97-AF65-F5344CB8AC3E}">
        <p14:creationId xmlns:p14="http://schemas.microsoft.com/office/powerpoint/2010/main" val="149196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0DB86C-5288-4066-9451-07D7F2D1EA3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B310E62C-F404-485F-BBB2-178D2A23FEED}"/>
              </a:ext>
            </a:extLst>
          </p:cNvPr>
          <p:cNvGrpSpPr/>
          <p:nvPr/>
        </p:nvGrpSpPr>
        <p:grpSpPr>
          <a:xfrm>
            <a:off x="2849598" y="1597152"/>
            <a:ext cx="6492803" cy="4255218"/>
            <a:chOff x="2849598" y="1597152"/>
            <a:chExt cx="6492803" cy="4255218"/>
          </a:xfrm>
        </p:grpSpPr>
        <p:pic>
          <p:nvPicPr>
            <p:cNvPr id="6" name="Picture 5" descr="A picture containing text&#10;&#10;Description automatically generated">
              <a:extLst>
                <a:ext uri="{FF2B5EF4-FFF2-40B4-BE49-F238E27FC236}">
                  <a16:creationId xmlns:a16="http://schemas.microsoft.com/office/drawing/2014/main" id="{500C9805-2387-43E0-B690-8BFB6EA18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85950"/>
              <a:ext cx="5715000" cy="308610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91E410AD-57F0-402C-BE41-54E83EDA9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7152"/>
              <a:ext cx="6492803" cy="4255218"/>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BB5B1B83-0D74-4A2F-B022-C0EB241122AD}"/>
              </a:ext>
            </a:extLst>
          </p:cNvPr>
          <p:cNvSpPr txBox="1"/>
          <p:nvPr/>
        </p:nvSpPr>
        <p:spPr>
          <a:xfrm>
            <a:off x="3633216" y="5898709"/>
            <a:ext cx="529132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16594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038A-3139-4CDA-8BAE-275170EEB79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3CF8AA7-E273-43D7-A493-2069054D1629}"/>
              </a:ext>
            </a:extLst>
          </p:cNvPr>
          <p:cNvSpPr>
            <a:spLocks noGrp="1"/>
          </p:cNvSpPr>
          <p:nvPr>
            <p:ph idx="1"/>
          </p:nvPr>
        </p:nvSpPr>
        <p:spPr/>
        <p:txBody>
          <a:bodyPr>
            <a:normAutofit/>
          </a:bodyPr>
          <a:lstStyle/>
          <a:p>
            <a:r>
              <a:rPr lang="en-US" dirty="0"/>
              <a:t>Move from passivity to action. </a:t>
            </a:r>
          </a:p>
          <a:p>
            <a:pPr lvl="1"/>
            <a:r>
              <a:rPr lang="en-US" dirty="0"/>
              <a:t>Somewhere in your community there is disparity. </a:t>
            </a:r>
          </a:p>
          <a:p>
            <a:pPr lvl="1"/>
            <a:r>
              <a:rPr lang="en-US" dirty="0"/>
              <a:t>Identify one tangible area of injustice and bring two others alongside you to formulate a plan to fight for justice in that area. </a:t>
            </a:r>
          </a:p>
          <a:p>
            <a:pPr lvl="1"/>
            <a:r>
              <a:rPr lang="en-US" dirty="0"/>
              <a:t>Make sure to bring others along who are different from you and can offer other perspectives on how to engage.</a:t>
            </a:r>
          </a:p>
          <a:p>
            <a:endParaRPr lang="en-US" dirty="0"/>
          </a:p>
        </p:txBody>
      </p:sp>
    </p:spTree>
    <p:extLst>
      <p:ext uri="{BB962C8B-B14F-4D97-AF65-F5344CB8AC3E}">
        <p14:creationId xmlns:p14="http://schemas.microsoft.com/office/powerpoint/2010/main" val="265434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1BE23-30B4-426B-A292-280D78851DE9}"/>
              </a:ext>
            </a:extLst>
          </p:cNvPr>
          <p:cNvSpPr>
            <a:spLocks noGrp="1"/>
          </p:cNvSpPr>
          <p:nvPr>
            <p:ph type="title"/>
          </p:nvPr>
        </p:nvSpPr>
        <p:spPr/>
        <p:txBody>
          <a:bodyPr/>
          <a:lstStyle/>
          <a:p>
            <a:r>
              <a:rPr lang="en-US" dirty="0"/>
              <a:t>Family Activities</a:t>
            </a:r>
          </a:p>
        </p:txBody>
      </p:sp>
      <p:pic>
        <p:nvPicPr>
          <p:cNvPr id="6" name="Picture 5" descr="A picture containing text, newspaper&#10;&#10;Description automatically generated">
            <a:extLst>
              <a:ext uri="{FF2B5EF4-FFF2-40B4-BE49-F238E27FC236}">
                <a16:creationId xmlns:a16="http://schemas.microsoft.com/office/drawing/2014/main" id="{BC37BBE7-C084-4725-A2A5-A70A006CC839}"/>
              </a:ext>
            </a:extLst>
          </p:cNvPr>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768" t="3172" r="2357" b="3452"/>
          <a:stretch/>
        </p:blipFill>
        <p:spPr>
          <a:xfrm>
            <a:off x="1030148" y="2013996"/>
            <a:ext cx="3927906" cy="3194612"/>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8" name="Picture 7">
            <a:extLst>
              <a:ext uri="{FF2B5EF4-FFF2-40B4-BE49-F238E27FC236}">
                <a16:creationId xmlns:a16="http://schemas.microsoft.com/office/drawing/2014/main" id="{8B2CB103-2B22-4E31-825B-44B8B5CA1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30733" y="2180502"/>
            <a:ext cx="2287327" cy="2287327"/>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66663309-79A1-4C73-BE20-8750C3F873C3}"/>
              </a:ext>
            </a:extLst>
          </p:cNvPr>
          <p:cNvSpPr/>
          <p:nvPr/>
        </p:nvSpPr>
        <p:spPr>
          <a:xfrm>
            <a:off x="8004132" y="2366150"/>
            <a:ext cx="4023199" cy="2719417"/>
          </a:xfrm>
          <a:prstGeom prst="wedgeRoundRectCallout">
            <a:avLst>
              <a:gd name="adj1" fmla="val -77110"/>
              <a:gd name="adj2" fmla="val -7576"/>
              <a:gd name="adj3" fmla="val 16667"/>
            </a:avLst>
          </a:prstGeom>
          <a:effectLst>
            <a:outerShdw blurRad="241300" dist="1905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There may be a secret message somewhere in this grid of letters.  The Word Search </a:t>
            </a:r>
            <a:r>
              <a:rPr lang="en-US">
                <a:latin typeface="Comic Sans MS" panose="030F0702030302020204" pitchFamily="66" charset="0"/>
              </a:rPr>
              <a:t>Lady might </a:t>
            </a:r>
            <a:r>
              <a:rPr lang="en-US" dirty="0">
                <a:latin typeface="Comic Sans MS" panose="030F0702030302020204" pitchFamily="66" charset="0"/>
              </a:rPr>
              <a:t>be hiding something.  Report back to me what you find!  Help is available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https://tinyurl.com/2p8bz6d5</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Y   </a:t>
            </a:r>
            <a:r>
              <a:rPr lang="en-US" dirty="0">
                <a:latin typeface="Comic Sans MS" panose="030F0702030302020204" pitchFamily="66" charset="0"/>
              </a:rPr>
              <a:t>You can also find other good stuff there.</a:t>
            </a:r>
          </a:p>
        </p:txBody>
      </p:sp>
    </p:spTree>
    <p:extLst>
      <p:ext uri="{BB962C8B-B14F-4D97-AF65-F5344CB8AC3E}">
        <p14:creationId xmlns:p14="http://schemas.microsoft.com/office/powerpoint/2010/main" val="3466697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09980"/>
            <a:ext cx="9144000" cy="2387600"/>
          </a:xfrm>
        </p:spPr>
        <p:txBody>
          <a:bodyPr/>
          <a:lstStyle/>
          <a:p>
            <a:r>
              <a:rPr lang="en-US" dirty="0"/>
              <a:t>Seeking Justice in an Unjust World</a:t>
            </a:r>
          </a:p>
        </p:txBody>
      </p:sp>
      <p:sp>
        <p:nvSpPr>
          <p:cNvPr id="3" name="Subtitle 2"/>
          <p:cNvSpPr>
            <a:spLocks noGrp="1"/>
          </p:cNvSpPr>
          <p:nvPr>
            <p:ph type="subTitle" idx="1"/>
          </p:nvPr>
        </p:nvSpPr>
        <p:spPr>
          <a:xfrm>
            <a:off x="1524000" y="3962400"/>
            <a:ext cx="9144000" cy="1295400"/>
          </a:xfrm>
        </p:spPr>
        <p:txBody>
          <a:bodyPr/>
          <a:lstStyle/>
          <a:p>
            <a:r>
              <a:rPr lang="en-US" dirty="0"/>
              <a:t>January 16</a:t>
            </a:r>
          </a:p>
        </p:txBody>
      </p:sp>
    </p:spTree>
    <p:extLst>
      <p:ext uri="{BB962C8B-B14F-4D97-AF65-F5344CB8AC3E}">
        <p14:creationId xmlns:p14="http://schemas.microsoft.com/office/powerpoint/2010/main" val="71404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2CE64-2A0A-4C5C-A90E-39A85AE6E8A1}"/>
              </a:ext>
            </a:extLst>
          </p:cNvPr>
          <p:cNvSpPr>
            <a:spLocks noGrp="1"/>
          </p:cNvSpPr>
          <p:nvPr>
            <p:ph type="title"/>
          </p:nvPr>
        </p:nvSpPr>
        <p:spPr/>
        <p:txBody>
          <a:bodyPr/>
          <a:lstStyle/>
          <a:p>
            <a:r>
              <a:rPr lang="en-US" dirty="0"/>
              <a:t>Remember these people?</a:t>
            </a:r>
          </a:p>
        </p:txBody>
      </p:sp>
      <p:sp>
        <p:nvSpPr>
          <p:cNvPr id="4" name="Content Placeholder 3">
            <a:extLst>
              <a:ext uri="{FF2B5EF4-FFF2-40B4-BE49-F238E27FC236}">
                <a16:creationId xmlns:a16="http://schemas.microsoft.com/office/drawing/2014/main" id="{73F253D8-8D8C-4E49-87FF-9689870645ED}"/>
              </a:ext>
            </a:extLst>
          </p:cNvPr>
          <p:cNvSpPr>
            <a:spLocks noGrp="1"/>
          </p:cNvSpPr>
          <p:nvPr>
            <p:ph idx="1"/>
          </p:nvPr>
        </p:nvSpPr>
        <p:spPr/>
        <p:txBody>
          <a:bodyPr>
            <a:normAutofit/>
          </a:bodyPr>
          <a:lstStyle/>
          <a:p>
            <a:r>
              <a:rPr lang="en-US" dirty="0"/>
              <a:t>Who are some heroes we admire because of their stand for justice and human rights?</a:t>
            </a:r>
          </a:p>
          <a:p>
            <a:r>
              <a:rPr lang="en-US" dirty="0">
                <a:solidFill>
                  <a:srgbClr val="C00000"/>
                </a:solidFill>
              </a:rPr>
              <a:t>Our God is a God of Justice</a:t>
            </a:r>
          </a:p>
          <a:p>
            <a:pPr lvl="1"/>
            <a:r>
              <a:rPr lang="en-US" dirty="0">
                <a:solidFill>
                  <a:srgbClr val="C00000"/>
                </a:solidFill>
              </a:rPr>
              <a:t>Today we study the prophecies of Obadiah which speak to the issue of justice</a:t>
            </a:r>
          </a:p>
          <a:p>
            <a:pPr lvl="1"/>
            <a:r>
              <a:rPr lang="en-US" dirty="0">
                <a:solidFill>
                  <a:srgbClr val="C00000"/>
                </a:solidFill>
              </a:rPr>
              <a:t>God calls us to join Him in pursuing justice in the face of indifference and oppression. </a:t>
            </a:r>
          </a:p>
        </p:txBody>
      </p:sp>
      <p:grpSp>
        <p:nvGrpSpPr>
          <p:cNvPr id="7" name="Group 6">
            <a:extLst>
              <a:ext uri="{FF2B5EF4-FFF2-40B4-BE49-F238E27FC236}">
                <a16:creationId xmlns:a16="http://schemas.microsoft.com/office/drawing/2014/main" id="{49B3B634-238D-41B4-85B1-46529EB0D1FD}"/>
              </a:ext>
            </a:extLst>
          </p:cNvPr>
          <p:cNvGrpSpPr/>
          <p:nvPr/>
        </p:nvGrpSpPr>
        <p:grpSpPr>
          <a:xfrm>
            <a:off x="1466469" y="3046146"/>
            <a:ext cx="9067269" cy="3265754"/>
            <a:chOff x="1466469" y="3046146"/>
            <a:chExt cx="9067269" cy="3265754"/>
          </a:xfrm>
        </p:grpSpPr>
        <p:pic>
          <p:nvPicPr>
            <p:cNvPr id="6" name="Picture 5" descr="A picture containing text&#10;&#10;Description automatically generated">
              <a:extLst>
                <a:ext uri="{FF2B5EF4-FFF2-40B4-BE49-F238E27FC236}">
                  <a16:creationId xmlns:a16="http://schemas.microsoft.com/office/drawing/2014/main" id="{86E3B042-116E-4357-A65B-79E5B92B9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8588" y="3429000"/>
              <a:ext cx="2555150" cy="2259711"/>
            </a:xfrm>
            <a:prstGeom prst="rect">
              <a:avLst/>
            </a:prstGeom>
            <a:ln>
              <a:noFill/>
            </a:ln>
            <a:effectLst>
              <a:outerShdw blurRad="292100" dist="139700" dir="2700000" algn="tl" rotWithShape="0">
                <a:srgbClr val="333333">
                  <a:alpha val="65000"/>
                </a:srgbClr>
              </a:outerShdw>
            </a:effectLst>
          </p:spPr>
        </p:pic>
        <p:pic>
          <p:nvPicPr>
            <p:cNvPr id="1026" name="Picture 2" descr="Abraham Abe Lincoln, President, Man, Person, America">
              <a:extLst>
                <a:ext uri="{FF2B5EF4-FFF2-40B4-BE49-F238E27FC236}">
                  <a16:creationId xmlns:a16="http://schemas.microsoft.com/office/drawing/2014/main" id="{B1DE728C-0562-4DCB-B025-8B70ED09D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469" y="3378899"/>
              <a:ext cx="2106320" cy="2798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atman clipart">
              <a:extLst>
                <a:ext uri="{FF2B5EF4-FFF2-40B4-BE49-F238E27FC236}">
                  <a16:creationId xmlns:a16="http://schemas.microsoft.com/office/drawing/2014/main" id="{5F3DDC08-A160-4F16-A79A-91DF88F81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8113" y="3046146"/>
              <a:ext cx="2555150" cy="3265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697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26E7-6CD5-44F6-A93A-493293D350EA}"/>
              </a:ext>
            </a:extLst>
          </p:cNvPr>
          <p:cNvSpPr>
            <a:spLocks noGrp="1"/>
          </p:cNvSpPr>
          <p:nvPr>
            <p:ph type="title"/>
          </p:nvPr>
        </p:nvSpPr>
        <p:spPr/>
        <p:txBody>
          <a:bodyPr/>
          <a:lstStyle/>
          <a:p>
            <a:pPr algn="l"/>
            <a:r>
              <a:rPr lang="en-US" dirty="0"/>
              <a:t>Listen for coming punishment.</a:t>
            </a:r>
          </a:p>
        </p:txBody>
      </p:sp>
      <p:sp>
        <p:nvSpPr>
          <p:cNvPr id="3" name="Content Placeholder 2">
            <a:extLst>
              <a:ext uri="{FF2B5EF4-FFF2-40B4-BE49-F238E27FC236}">
                <a16:creationId xmlns:a16="http://schemas.microsoft.com/office/drawing/2014/main" id="{700B89EC-E520-478D-A38A-F9B86323000F}"/>
              </a:ext>
            </a:extLst>
          </p:cNvPr>
          <p:cNvSpPr>
            <a:spLocks noGrp="1"/>
          </p:cNvSpPr>
          <p:nvPr>
            <p:ph idx="1"/>
          </p:nvPr>
        </p:nvSpPr>
        <p:spPr>
          <a:xfrm>
            <a:off x="1207770" y="1814195"/>
            <a:ext cx="9776460" cy="4351338"/>
          </a:xfrm>
        </p:spPr>
        <p:txBody>
          <a:bodyPr/>
          <a:lstStyle/>
          <a:p>
            <a:pPr marL="0" indent="0" algn="ctr">
              <a:buNone/>
            </a:pPr>
            <a:r>
              <a:rPr lang="en-US" dirty="0"/>
              <a:t>Obadiah 1:1-4 (NIV)   The vision of Obadiah. This is what the Sovereign LORD says about Edom-- We have heard a message from the LORD: An envoy was sent to the nations to say, "Rise, and let us go against her for battle"-- 2  "See, I will make you small among the nations; you will be utterly despised. </a:t>
            </a:r>
          </a:p>
        </p:txBody>
      </p:sp>
    </p:spTree>
    <p:extLst>
      <p:ext uri="{BB962C8B-B14F-4D97-AF65-F5344CB8AC3E}">
        <p14:creationId xmlns:p14="http://schemas.microsoft.com/office/powerpoint/2010/main" val="26145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26E7-6CD5-44F6-A93A-493293D350EA}"/>
              </a:ext>
            </a:extLst>
          </p:cNvPr>
          <p:cNvSpPr>
            <a:spLocks noGrp="1"/>
          </p:cNvSpPr>
          <p:nvPr>
            <p:ph type="title"/>
          </p:nvPr>
        </p:nvSpPr>
        <p:spPr/>
        <p:txBody>
          <a:bodyPr/>
          <a:lstStyle/>
          <a:p>
            <a:pPr algn="l"/>
            <a:r>
              <a:rPr lang="en-US" dirty="0"/>
              <a:t>Listen for coming punishment.</a:t>
            </a:r>
          </a:p>
        </p:txBody>
      </p:sp>
      <p:sp>
        <p:nvSpPr>
          <p:cNvPr id="3" name="Content Placeholder 2">
            <a:extLst>
              <a:ext uri="{FF2B5EF4-FFF2-40B4-BE49-F238E27FC236}">
                <a16:creationId xmlns:a16="http://schemas.microsoft.com/office/drawing/2014/main" id="{700B89EC-E520-478D-A38A-F9B86323000F}"/>
              </a:ext>
            </a:extLst>
          </p:cNvPr>
          <p:cNvSpPr>
            <a:spLocks noGrp="1"/>
          </p:cNvSpPr>
          <p:nvPr>
            <p:ph idx="1"/>
          </p:nvPr>
        </p:nvSpPr>
        <p:spPr>
          <a:xfrm>
            <a:off x="1207770" y="1814195"/>
            <a:ext cx="9776460" cy="4351338"/>
          </a:xfrm>
        </p:spPr>
        <p:txBody>
          <a:bodyPr/>
          <a:lstStyle/>
          <a:p>
            <a:pPr marL="0" indent="0" algn="ctr">
              <a:buNone/>
            </a:pPr>
            <a:r>
              <a:rPr lang="en-US" dirty="0"/>
              <a:t>The pride of your heart has deceived you, you who live in the clefts of the rocks and make your home on the heights, you who say to yourself, 'Who can bring me down to the ground?' 4  Though you soar like the eagle and make your nest among the stars, from there I will bring you down," declares the LORD.</a:t>
            </a:r>
          </a:p>
        </p:txBody>
      </p:sp>
      <p:pic>
        <p:nvPicPr>
          <p:cNvPr id="5" name="Picture 4">
            <a:extLst>
              <a:ext uri="{FF2B5EF4-FFF2-40B4-BE49-F238E27FC236}">
                <a16:creationId xmlns:a16="http://schemas.microsoft.com/office/drawing/2014/main" id="{64F34807-ECF4-4373-8844-A6046EB55C0A}"/>
              </a:ext>
            </a:extLst>
          </p:cNvPr>
          <p:cNvPicPr>
            <a:picLocks noChangeAspect="1"/>
          </p:cNvPicPr>
          <p:nvPr/>
        </p:nvPicPr>
        <p:blipFill>
          <a:blip r:embed="rId2"/>
          <a:stretch>
            <a:fillRect/>
          </a:stretch>
        </p:blipFill>
        <p:spPr>
          <a:xfrm>
            <a:off x="4886455" y="5667395"/>
            <a:ext cx="2076190"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065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032F-543C-4DE3-B0FD-6C7A1C07E781}"/>
              </a:ext>
            </a:extLst>
          </p:cNvPr>
          <p:cNvSpPr>
            <a:spLocks noGrp="1"/>
          </p:cNvSpPr>
          <p:nvPr>
            <p:ph type="title"/>
          </p:nvPr>
        </p:nvSpPr>
        <p:spPr/>
        <p:txBody>
          <a:bodyPr/>
          <a:lstStyle/>
          <a:p>
            <a:r>
              <a:rPr lang="en-US" dirty="0"/>
              <a:t>Dangers of Arrogance</a:t>
            </a:r>
          </a:p>
        </p:txBody>
      </p:sp>
      <p:sp>
        <p:nvSpPr>
          <p:cNvPr id="3" name="Content Placeholder 2">
            <a:extLst>
              <a:ext uri="{FF2B5EF4-FFF2-40B4-BE49-F238E27FC236}">
                <a16:creationId xmlns:a16="http://schemas.microsoft.com/office/drawing/2014/main" id="{C9EAAAAB-98F1-4253-B77C-DA4EE0CC8514}"/>
              </a:ext>
            </a:extLst>
          </p:cNvPr>
          <p:cNvSpPr>
            <a:spLocks noGrp="1"/>
          </p:cNvSpPr>
          <p:nvPr>
            <p:ph idx="1"/>
          </p:nvPr>
        </p:nvSpPr>
        <p:spPr/>
        <p:txBody>
          <a:bodyPr/>
          <a:lstStyle/>
          <a:p>
            <a:r>
              <a:rPr lang="en-US" dirty="0"/>
              <a:t>What do we learn about the man Obadiah either directly or indirectly in these verses? </a:t>
            </a:r>
            <a:br>
              <a:rPr lang="en-US" dirty="0"/>
            </a:br>
            <a:endParaRPr lang="en-US" dirty="0"/>
          </a:p>
          <a:p>
            <a:r>
              <a:rPr lang="en-US" dirty="0"/>
              <a:t>What is the Lord’s complaint </a:t>
            </a:r>
            <a:br>
              <a:rPr lang="en-US" dirty="0"/>
            </a:br>
            <a:r>
              <a:rPr lang="en-US" dirty="0"/>
              <a:t>about Edom? </a:t>
            </a:r>
          </a:p>
        </p:txBody>
      </p:sp>
      <p:pic>
        <p:nvPicPr>
          <p:cNvPr id="4" name="Picture 3" descr="Map&#10;&#10;Description automatically generated">
            <a:extLst>
              <a:ext uri="{FF2B5EF4-FFF2-40B4-BE49-F238E27FC236}">
                <a16:creationId xmlns:a16="http://schemas.microsoft.com/office/drawing/2014/main" id="{477FB1AE-5EFF-4B4C-99E5-1BABF35C2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20417" y="2924156"/>
            <a:ext cx="2779348" cy="35687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1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6348-5BD0-45A8-B9D1-7143DF552C14}"/>
              </a:ext>
            </a:extLst>
          </p:cNvPr>
          <p:cNvSpPr>
            <a:spLocks noGrp="1"/>
          </p:cNvSpPr>
          <p:nvPr>
            <p:ph type="title"/>
          </p:nvPr>
        </p:nvSpPr>
        <p:spPr/>
        <p:txBody>
          <a:bodyPr/>
          <a:lstStyle/>
          <a:p>
            <a:r>
              <a:rPr lang="en-US" dirty="0"/>
              <a:t>Dangers of Arrogance</a:t>
            </a:r>
          </a:p>
        </p:txBody>
      </p:sp>
      <p:sp>
        <p:nvSpPr>
          <p:cNvPr id="3" name="Content Placeholder 2">
            <a:extLst>
              <a:ext uri="{FF2B5EF4-FFF2-40B4-BE49-F238E27FC236}">
                <a16:creationId xmlns:a16="http://schemas.microsoft.com/office/drawing/2014/main" id="{E9365268-FB2A-47A2-8F0A-E01E9B4CEC22}"/>
              </a:ext>
            </a:extLst>
          </p:cNvPr>
          <p:cNvSpPr>
            <a:spLocks noGrp="1"/>
          </p:cNvSpPr>
          <p:nvPr>
            <p:ph idx="1"/>
          </p:nvPr>
        </p:nvSpPr>
        <p:spPr/>
        <p:txBody>
          <a:bodyPr/>
          <a:lstStyle/>
          <a:p>
            <a:r>
              <a:rPr lang="en-US" dirty="0">
                <a:solidFill>
                  <a:srgbClr val="C00000"/>
                </a:solidFill>
              </a:rPr>
              <a:t>The Edomites and the Israelites shared an old, negative family history. </a:t>
            </a:r>
          </a:p>
          <a:p>
            <a:pPr lvl="1"/>
            <a:r>
              <a:rPr lang="en-US" dirty="0">
                <a:solidFill>
                  <a:srgbClr val="C00000"/>
                </a:solidFill>
              </a:rPr>
              <a:t>Jacob cheated Esau out of his heritage</a:t>
            </a:r>
          </a:p>
          <a:p>
            <a:pPr lvl="1"/>
            <a:r>
              <a:rPr lang="en-US" dirty="0">
                <a:solidFill>
                  <a:srgbClr val="C00000"/>
                </a:solidFill>
              </a:rPr>
              <a:t>Jacob had to run away for many years</a:t>
            </a:r>
          </a:p>
          <a:p>
            <a:pPr lvl="1"/>
            <a:r>
              <a:rPr lang="en-US" dirty="0">
                <a:solidFill>
                  <a:srgbClr val="C00000"/>
                </a:solidFill>
              </a:rPr>
              <a:t>Jacob feared his brother when he eventually returned with his family</a:t>
            </a:r>
          </a:p>
          <a:p>
            <a:pPr lvl="1"/>
            <a:r>
              <a:rPr lang="en-US" dirty="0">
                <a:solidFill>
                  <a:srgbClr val="C00000"/>
                </a:solidFill>
              </a:rPr>
              <a:t>Edomites were the descendants of Esau</a:t>
            </a:r>
          </a:p>
          <a:p>
            <a:endParaRPr lang="en-US" dirty="0"/>
          </a:p>
        </p:txBody>
      </p:sp>
    </p:spTree>
    <p:extLst>
      <p:ext uri="{BB962C8B-B14F-4D97-AF65-F5344CB8AC3E}">
        <p14:creationId xmlns:p14="http://schemas.microsoft.com/office/powerpoint/2010/main" val="170192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C8DA-4468-4422-8865-EAFB44CE59F1}"/>
              </a:ext>
            </a:extLst>
          </p:cNvPr>
          <p:cNvSpPr>
            <a:spLocks noGrp="1"/>
          </p:cNvSpPr>
          <p:nvPr>
            <p:ph type="title"/>
          </p:nvPr>
        </p:nvSpPr>
        <p:spPr/>
        <p:txBody>
          <a:bodyPr/>
          <a:lstStyle/>
          <a:p>
            <a:r>
              <a:rPr lang="en-US" dirty="0"/>
              <a:t>Dangers of Arrogance</a:t>
            </a:r>
          </a:p>
        </p:txBody>
      </p:sp>
      <p:sp>
        <p:nvSpPr>
          <p:cNvPr id="3" name="Content Placeholder 2">
            <a:extLst>
              <a:ext uri="{FF2B5EF4-FFF2-40B4-BE49-F238E27FC236}">
                <a16:creationId xmlns:a16="http://schemas.microsoft.com/office/drawing/2014/main" id="{5A5B3879-EE43-4B8C-B196-ED53FD71E097}"/>
              </a:ext>
            </a:extLst>
          </p:cNvPr>
          <p:cNvSpPr>
            <a:spLocks noGrp="1"/>
          </p:cNvSpPr>
          <p:nvPr>
            <p:ph idx="1"/>
          </p:nvPr>
        </p:nvSpPr>
        <p:spPr>
          <a:xfrm>
            <a:off x="838200" y="1825625"/>
            <a:ext cx="10515600" cy="4667250"/>
          </a:xfrm>
        </p:spPr>
        <p:txBody>
          <a:bodyPr>
            <a:normAutofit/>
          </a:bodyPr>
          <a:lstStyle/>
          <a:p>
            <a:r>
              <a:rPr lang="en-US" dirty="0"/>
              <a:t>How do longtime family problems affect the spiritual health of the Christian church?</a:t>
            </a:r>
          </a:p>
          <a:p>
            <a:r>
              <a:rPr lang="en-US" dirty="0"/>
              <a:t>How do churches sometimes show pride and arrogance with regard to </a:t>
            </a:r>
            <a:r>
              <a:rPr lang="en-US" i="1" dirty="0"/>
              <a:t>other churches</a:t>
            </a:r>
            <a:r>
              <a:rPr lang="en-US" dirty="0"/>
              <a:t>.</a:t>
            </a:r>
          </a:p>
          <a:p>
            <a:r>
              <a:rPr lang="en-US" dirty="0"/>
              <a:t>How do churches sometimes show pride and arrogance </a:t>
            </a:r>
            <a:r>
              <a:rPr lang="en-US" i="1" dirty="0"/>
              <a:t>with regard to culture</a:t>
            </a:r>
            <a:r>
              <a:rPr lang="en-US" dirty="0"/>
              <a:t>?</a:t>
            </a:r>
          </a:p>
          <a:p>
            <a:r>
              <a:rPr lang="en-US" dirty="0"/>
              <a:t>What can we do as individuals to avoid these kinds of arrogance?</a:t>
            </a:r>
          </a:p>
        </p:txBody>
      </p:sp>
    </p:spTree>
    <p:extLst>
      <p:ext uri="{BB962C8B-B14F-4D97-AF65-F5344CB8AC3E}">
        <p14:creationId xmlns:p14="http://schemas.microsoft.com/office/powerpoint/2010/main" val="23262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FB32-6F58-40C3-A3A7-8921F0062166}"/>
              </a:ext>
            </a:extLst>
          </p:cNvPr>
          <p:cNvSpPr>
            <a:spLocks noGrp="1"/>
          </p:cNvSpPr>
          <p:nvPr>
            <p:ph type="title"/>
          </p:nvPr>
        </p:nvSpPr>
        <p:spPr/>
        <p:txBody>
          <a:bodyPr/>
          <a:lstStyle/>
          <a:p>
            <a:pPr algn="l"/>
            <a:r>
              <a:rPr lang="en-US" dirty="0"/>
              <a:t>Listen for the results of indifference.</a:t>
            </a:r>
          </a:p>
        </p:txBody>
      </p:sp>
      <p:sp>
        <p:nvSpPr>
          <p:cNvPr id="3" name="Content Placeholder 2">
            <a:extLst>
              <a:ext uri="{FF2B5EF4-FFF2-40B4-BE49-F238E27FC236}">
                <a16:creationId xmlns:a16="http://schemas.microsoft.com/office/drawing/2014/main" id="{96267C11-85BC-49F2-B3CD-F7BEABA5C53A}"/>
              </a:ext>
            </a:extLst>
          </p:cNvPr>
          <p:cNvSpPr>
            <a:spLocks noGrp="1"/>
          </p:cNvSpPr>
          <p:nvPr>
            <p:ph idx="1"/>
          </p:nvPr>
        </p:nvSpPr>
        <p:spPr>
          <a:xfrm>
            <a:off x="1388961" y="1814050"/>
            <a:ext cx="9710195" cy="4351338"/>
          </a:xfrm>
        </p:spPr>
        <p:txBody>
          <a:bodyPr/>
          <a:lstStyle/>
          <a:p>
            <a:pPr marL="0" indent="0" algn="ctr">
              <a:buNone/>
            </a:pPr>
            <a:r>
              <a:rPr lang="en-US" dirty="0"/>
              <a:t>Obadiah 1:10-14 (NIV)  Because of the violence against your brother Jacob, you will be covered with shame; you will be destroyed forever. 11  On the day you stood aloof while strangers carried off his wealth and foreigners entered his gates and cast lots for Jerusalem, you were like one of them. </a:t>
            </a:r>
          </a:p>
        </p:txBody>
      </p:sp>
    </p:spTree>
    <p:extLst>
      <p:ext uri="{BB962C8B-B14F-4D97-AF65-F5344CB8AC3E}">
        <p14:creationId xmlns:p14="http://schemas.microsoft.com/office/powerpoint/2010/main" val="35686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57</TotalTime>
  <Words>1141</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Seeking Justice in an Unjust World</vt:lpstr>
      <vt:lpstr>Video Introduction</vt:lpstr>
      <vt:lpstr>Remember these people?</vt:lpstr>
      <vt:lpstr>Listen for coming punishment.</vt:lpstr>
      <vt:lpstr>Listen for coming punishment.</vt:lpstr>
      <vt:lpstr>Dangers of Arrogance</vt:lpstr>
      <vt:lpstr>Dangers of Arrogance</vt:lpstr>
      <vt:lpstr>Dangers of Arrogance</vt:lpstr>
      <vt:lpstr>Listen for the results of indifference.</vt:lpstr>
      <vt:lpstr>Listen for the results of indifference.</vt:lpstr>
      <vt:lpstr>Listen for the results of indifference.</vt:lpstr>
      <vt:lpstr>The Sin of Indifference</vt:lpstr>
      <vt:lpstr>The Sin of Indifference</vt:lpstr>
      <vt:lpstr>Listen for God’s justice for the oppressed.</vt:lpstr>
      <vt:lpstr>Listen for God’s justice for the oppressed.</vt:lpstr>
      <vt:lpstr>Justice for the Oppressed</vt:lpstr>
      <vt:lpstr>Justice for the Oppressed</vt:lpstr>
      <vt:lpstr>Application</vt:lpstr>
      <vt:lpstr>Application</vt:lpstr>
      <vt:lpstr>Application</vt:lpstr>
      <vt:lpstr>Family Activities</vt:lpstr>
      <vt:lpstr>Seeking Justice in an Unjust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4</cp:revision>
  <dcterms:created xsi:type="dcterms:W3CDTF">2021-12-31T15:32:07Z</dcterms:created>
  <dcterms:modified xsi:type="dcterms:W3CDTF">2021-12-31T16:29:44Z</dcterms:modified>
</cp:coreProperties>
</file>