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6BCBC-26A4-489D-BC8D-4608AB7BF6BE}" v="88" dt="2022-11-25T21:08:48.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v5zucek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bdzjan3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in Place</a:t>
            </a:r>
            <a:br>
              <a:rPr lang="en-US" dirty="0"/>
            </a:br>
            <a:r>
              <a:rPr lang="en-US" dirty="0"/>
              <a:t>of Fear</a:t>
            </a:r>
          </a:p>
        </p:txBody>
      </p:sp>
      <p:sp>
        <p:nvSpPr>
          <p:cNvPr id="3" name="Subtitle 2"/>
          <p:cNvSpPr>
            <a:spLocks noGrp="1"/>
          </p:cNvSpPr>
          <p:nvPr>
            <p:ph type="subTitle" idx="1"/>
          </p:nvPr>
        </p:nvSpPr>
        <p:spPr>
          <a:xfrm>
            <a:off x="1524000" y="3898232"/>
            <a:ext cx="9144000" cy="1359568"/>
          </a:xfrm>
        </p:spPr>
        <p:txBody>
          <a:bodyPr/>
          <a:lstStyle/>
          <a:p>
            <a:r>
              <a:rPr lang="en-US" dirty="0"/>
              <a:t>December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A035-805B-AB3F-F8C5-2AC86E6B1656}"/>
              </a:ext>
            </a:extLst>
          </p:cNvPr>
          <p:cNvSpPr>
            <a:spLocks noGrp="1"/>
          </p:cNvSpPr>
          <p:nvPr>
            <p:ph type="title"/>
          </p:nvPr>
        </p:nvSpPr>
        <p:spPr/>
        <p:txBody>
          <a:bodyPr/>
          <a:lstStyle/>
          <a:p>
            <a:pPr algn="l"/>
            <a:r>
              <a:rPr lang="en-US" dirty="0"/>
              <a:t>Listen for how God is for us.</a:t>
            </a:r>
          </a:p>
        </p:txBody>
      </p:sp>
      <p:sp>
        <p:nvSpPr>
          <p:cNvPr id="3" name="Content Placeholder 2">
            <a:extLst>
              <a:ext uri="{FF2B5EF4-FFF2-40B4-BE49-F238E27FC236}">
                <a16:creationId xmlns:a16="http://schemas.microsoft.com/office/drawing/2014/main" id="{6A2E1C8D-9F06-4588-6E3D-9D9DD95CE8A1}"/>
              </a:ext>
            </a:extLst>
          </p:cNvPr>
          <p:cNvSpPr>
            <a:spLocks noGrp="1"/>
          </p:cNvSpPr>
          <p:nvPr>
            <p:ph idx="1"/>
          </p:nvPr>
        </p:nvSpPr>
        <p:spPr>
          <a:xfrm>
            <a:off x="1159879" y="2314937"/>
            <a:ext cx="9872241" cy="3862026"/>
          </a:xfrm>
        </p:spPr>
        <p:txBody>
          <a:bodyPr/>
          <a:lstStyle/>
          <a:p>
            <a:pPr marL="0" indent="0" algn="ctr">
              <a:buNone/>
            </a:pPr>
            <a:r>
              <a:rPr lang="en-US" dirty="0"/>
              <a:t>It is God who justifies. 34  Who is he that condemns? Christ Jesus, who died--more than that, who was raised to life--is at the right hand of God and is also interceding for us.</a:t>
            </a:r>
          </a:p>
        </p:txBody>
      </p:sp>
      <p:pic>
        <p:nvPicPr>
          <p:cNvPr id="4" name="Picture 3">
            <a:extLst>
              <a:ext uri="{FF2B5EF4-FFF2-40B4-BE49-F238E27FC236}">
                <a16:creationId xmlns:a16="http://schemas.microsoft.com/office/drawing/2014/main" id="{20C9FB8D-E5F5-64A8-F448-687573AD841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310285" y="5110840"/>
            <a:ext cx="1571429"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491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B129-E2A2-2957-D196-F25DBEFF87A0}"/>
              </a:ext>
            </a:extLst>
          </p:cNvPr>
          <p:cNvSpPr>
            <a:spLocks noGrp="1"/>
          </p:cNvSpPr>
          <p:nvPr>
            <p:ph type="title"/>
          </p:nvPr>
        </p:nvSpPr>
        <p:spPr/>
        <p:txBody>
          <a:bodyPr/>
          <a:lstStyle/>
          <a:p>
            <a:r>
              <a:rPr lang="en-US" dirty="0"/>
              <a:t>Not Condemned before God </a:t>
            </a:r>
          </a:p>
        </p:txBody>
      </p:sp>
      <p:sp>
        <p:nvSpPr>
          <p:cNvPr id="3" name="Content Placeholder 2">
            <a:extLst>
              <a:ext uri="{FF2B5EF4-FFF2-40B4-BE49-F238E27FC236}">
                <a16:creationId xmlns:a16="http://schemas.microsoft.com/office/drawing/2014/main" id="{E58DDBF4-DEAB-1E93-3B56-D7EDB026E258}"/>
              </a:ext>
            </a:extLst>
          </p:cNvPr>
          <p:cNvSpPr>
            <a:spLocks noGrp="1"/>
          </p:cNvSpPr>
          <p:nvPr>
            <p:ph idx="1"/>
          </p:nvPr>
        </p:nvSpPr>
        <p:spPr/>
        <p:txBody>
          <a:bodyPr/>
          <a:lstStyle/>
          <a:p>
            <a:r>
              <a:rPr lang="en-US" dirty="0">
                <a:solidFill>
                  <a:srgbClr val="C00000"/>
                </a:solidFill>
              </a:rPr>
              <a:t>Note the words and phrases which tell us what God continues to do for us? </a:t>
            </a:r>
          </a:p>
          <a:p>
            <a:pPr lvl="1"/>
            <a:r>
              <a:rPr lang="en-US" dirty="0">
                <a:solidFill>
                  <a:srgbClr val="C00000"/>
                </a:solidFill>
              </a:rPr>
              <a:t>Work in our behalf … He is “for us”</a:t>
            </a:r>
          </a:p>
          <a:p>
            <a:pPr lvl="1"/>
            <a:r>
              <a:rPr lang="en-US" dirty="0">
                <a:solidFill>
                  <a:srgbClr val="C00000"/>
                </a:solidFill>
              </a:rPr>
              <a:t>Graciously gives us all things</a:t>
            </a:r>
          </a:p>
          <a:p>
            <a:pPr lvl="1"/>
            <a:r>
              <a:rPr lang="en-US" dirty="0">
                <a:solidFill>
                  <a:srgbClr val="C00000"/>
                </a:solidFill>
              </a:rPr>
              <a:t>Declares us justified – “just as if we had never sinned”</a:t>
            </a:r>
          </a:p>
          <a:p>
            <a:pPr lvl="1"/>
            <a:r>
              <a:rPr lang="en-US" dirty="0">
                <a:solidFill>
                  <a:srgbClr val="C00000"/>
                </a:solidFill>
              </a:rPr>
              <a:t>Intercedes for us</a:t>
            </a:r>
          </a:p>
          <a:p>
            <a:endParaRPr lang="en-US" dirty="0"/>
          </a:p>
        </p:txBody>
      </p:sp>
    </p:spTree>
    <p:extLst>
      <p:ext uri="{BB962C8B-B14F-4D97-AF65-F5344CB8AC3E}">
        <p14:creationId xmlns:p14="http://schemas.microsoft.com/office/powerpoint/2010/main" val="186698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0CCC-ECEA-0F99-FAA5-71C71EC2D384}"/>
              </a:ext>
            </a:extLst>
          </p:cNvPr>
          <p:cNvSpPr>
            <a:spLocks noGrp="1"/>
          </p:cNvSpPr>
          <p:nvPr>
            <p:ph type="title"/>
          </p:nvPr>
        </p:nvSpPr>
        <p:spPr/>
        <p:txBody>
          <a:bodyPr/>
          <a:lstStyle/>
          <a:p>
            <a:r>
              <a:rPr lang="en-US" dirty="0"/>
              <a:t>Not Condemned before God </a:t>
            </a:r>
          </a:p>
        </p:txBody>
      </p:sp>
      <p:sp>
        <p:nvSpPr>
          <p:cNvPr id="3" name="Content Placeholder 2">
            <a:extLst>
              <a:ext uri="{FF2B5EF4-FFF2-40B4-BE49-F238E27FC236}">
                <a16:creationId xmlns:a16="http://schemas.microsoft.com/office/drawing/2014/main" id="{C8E3E678-B07F-1D02-B5F7-D52AC741050C}"/>
              </a:ext>
            </a:extLst>
          </p:cNvPr>
          <p:cNvSpPr>
            <a:spLocks noGrp="1"/>
          </p:cNvSpPr>
          <p:nvPr>
            <p:ph idx="1"/>
          </p:nvPr>
        </p:nvSpPr>
        <p:spPr/>
        <p:txBody>
          <a:bodyPr/>
          <a:lstStyle/>
          <a:p>
            <a:r>
              <a:rPr lang="en-US" dirty="0"/>
              <a:t>Look through the first verses of the chapter to see what Paul is referring to when he asks, “what do we say in response to this?”.  What benefits do we receive because of Christ’s saving work for us?</a:t>
            </a:r>
          </a:p>
          <a:p>
            <a:r>
              <a:rPr lang="en-US" dirty="0"/>
              <a:t>Who might Paul mean when he mentions those who might be “against us”?</a:t>
            </a:r>
          </a:p>
        </p:txBody>
      </p:sp>
    </p:spTree>
    <p:extLst>
      <p:ext uri="{BB962C8B-B14F-4D97-AF65-F5344CB8AC3E}">
        <p14:creationId xmlns:p14="http://schemas.microsoft.com/office/powerpoint/2010/main" val="223482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575F-F8BE-1AE7-C6FC-6A8327B5880B}"/>
              </a:ext>
            </a:extLst>
          </p:cNvPr>
          <p:cNvSpPr>
            <a:spLocks noGrp="1"/>
          </p:cNvSpPr>
          <p:nvPr>
            <p:ph type="title"/>
          </p:nvPr>
        </p:nvSpPr>
        <p:spPr/>
        <p:txBody>
          <a:bodyPr/>
          <a:lstStyle/>
          <a:p>
            <a:r>
              <a:rPr lang="en-US" dirty="0"/>
              <a:t>Not Condemned before God </a:t>
            </a:r>
          </a:p>
        </p:txBody>
      </p:sp>
      <p:sp>
        <p:nvSpPr>
          <p:cNvPr id="3" name="Content Placeholder 2">
            <a:extLst>
              <a:ext uri="{FF2B5EF4-FFF2-40B4-BE49-F238E27FC236}">
                <a16:creationId xmlns:a16="http://schemas.microsoft.com/office/drawing/2014/main" id="{04D5FF29-402C-11B9-975F-ED28D548E649}"/>
              </a:ext>
            </a:extLst>
          </p:cNvPr>
          <p:cNvSpPr>
            <a:spLocks noGrp="1"/>
          </p:cNvSpPr>
          <p:nvPr>
            <p:ph idx="1"/>
          </p:nvPr>
        </p:nvSpPr>
        <p:spPr/>
        <p:txBody>
          <a:bodyPr/>
          <a:lstStyle/>
          <a:p>
            <a:r>
              <a:rPr lang="en-US" dirty="0"/>
              <a:t>When has it been obvious that God is for you?</a:t>
            </a:r>
            <a:br>
              <a:rPr lang="en-US" dirty="0"/>
            </a:br>
            <a:endParaRPr lang="en-US" dirty="0"/>
          </a:p>
          <a:p>
            <a:r>
              <a:rPr lang="en-US" dirty="0">
                <a:solidFill>
                  <a:srgbClr val="C00000"/>
                </a:solidFill>
              </a:rPr>
              <a:t>Paul tells us where Jesus Christ is right now, and what He is doing.</a:t>
            </a:r>
          </a:p>
          <a:p>
            <a:pPr lvl="1"/>
            <a:r>
              <a:rPr lang="en-US" dirty="0">
                <a:solidFill>
                  <a:srgbClr val="C00000"/>
                </a:solidFill>
              </a:rPr>
              <a:t>Jesus is in heaven</a:t>
            </a:r>
          </a:p>
          <a:p>
            <a:pPr lvl="1"/>
            <a:r>
              <a:rPr lang="en-US" dirty="0">
                <a:solidFill>
                  <a:srgbClr val="C00000"/>
                </a:solidFill>
              </a:rPr>
              <a:t>He is at the right hand of  God the Father</a:t>
            </a:r>
          </a:p>
          <a:p>
            <a:pPr lvl="1"/>
            <a:r>
              <a:rPr lang="en-US" dirty="0">
                <a:solidFill>
                  <a:srgbClr val="C00000"/>
                </a:solidFill>
              </a:rPr>
              <a:t>He is interceding for us</a:t>
            </a:r>
          </a:p>
          <a:p>
            <a:endParaRPr lang="en-US" dirty="0"/>
          </a:p>
        </p:txBody>
      </p:sp>
    </p:spTree>
    <p:extLst>
      <p:ext uri="{BB962C8B-B14F-4D97-AF65-F5344CB8AC3E}">
        <p14:creationId xmlns:p14="http://schemas.microsoft.com/office/powerpoint/2010/main" val="274845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2894-AF31-46D9-1D13-F73D97646E32}"/>
              </a:ext>
            </a:extLst>
          </p:cNvPr>
          <p:cNvSpPr>
            <a:spLocks noGrp="1"/>
          </p:cNvSpPr>
          <p:nvPr>
            <p:ph type="title"/>
          </p:nvPr>
        </p:nvSpPr>
        <p:spPr/>
        <p:txBody>
          <a:bodyPr/>
          <a:lstStyle/>
          <a:p>
            <a:r>
              <a:rPr lang="en-US" dirty="0"/>
              <a:t>Not Condemned before God </a:t>
            </a:r>
          </a:p>
        </p:txBody>
      </p:sp>
      <p:sp>
        <p:nvSpPr>
          <p:cNvPr id="3" name="Content Placeholder 2">
            <a:extLst>
              <a:ext uri="{FF2B5EF4-FFF2-40B4-BE49-F238E27FC236}">
                <a16:creationId xmlns:a16="http://schemas.microsoft.com/office/drawing/2014/main" id="{E6F7687F-B350-28D5-656C-17752854C9EE}"/>
              </a:ext>
            </a:extLst>
          </p:cNvPr>
          <p:cNvSpPr>
            <a:spLocks noGrp="1"/>
          </p:cNvSpPr>
          <p:nvPr>
            <p:ph idx="1"/>
          </p:nvPr>
        </p:nvSpPr>
        <p:spPr/>
        <p:txBody>
          <a:bodyPr/>
          <a:lstStyle/>
          <a:p>
            <a:r>
              <a:rPr lang="en-US" dirty="0"/>
              <a:t>How does it affect your walk with the Lord to know that Christ is interceding for you? </a:t>
            </a:r>
          </a:p>
        </p:txBody>
      </p:sp>
      <p:pic>
        <p:nvPicPr>
          <p:cNvPr id="4098" name="Picture 2" descr="God The Father, St -Salvator Cathedral, Bruges, Belgium">
            <a:extLst>
              <a:ext uri="{FF2B5EF4-FFF2-40B4-BE49-F238E27FC236}">
                <a16:creationId xmlns:a16="http://schemas.microsoft.com/office/drawing/2014/main" id="{7DAF4D0A-3571-7FD7-B2E5-EB9708553D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1958" y="3563873"/>
            <a:ext cx="3628084" cy="2154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1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C528-C2AC-37C1-B35B-CC3CA6A4DD0E}"/>
              </a:ext>
            </a:extLst>
          </p:cNvPr>
          <p:cNvSpPr>
            <a:spLocks noGrp="1"/>
          </p:cNvSpPr>
          <p:nvPr>
            <p:ph type="title"/>
          </p:nvPr>
        </p:nvSpPr>
        <p:spPr/>
        <p:txBody>
          <a:bodyPr/>
          <a:lstStyle/>
          <a:p>
            <a:pPr algn="l"/>
            <a:r>
              <a:rPr lang="en-US" dirty="0"/>
              <a:t>Listen for what </a:t>
            </a:r>
            <a:r>
              <a:rPr lang="en-US" i="1" dirty="0"/>
              <a:t>cannot</a:t>
            </a:r>
            <a:r>
              <a:rPr lang="en-US" dirty="0"/>
              <a:t> separate us from God’s love.</a:t>
            </a:r>
          </a:p>
        </p:txBody>
      </p:sp>
      <p:sp>
        <p:nvSpPr>
          <p:cNvPr id="3" name="Content Placeholder 2">
            <a:extLst>
              <a:ext uri="{FF2B5EF4-FFF2-40B4-BE49-F238E27FC236}">
                <a16:creationId xmlns:a16="http://schemas.microsoft.com/office/drawing/2014/main" id="{DBC6BEB2-F70E-4133-BA57-2920C944E759}"/>
              </a:ext>
            </a:extLst>
          </p:cNvPr>
          <p:cNvSpPr>
            <a:spLocks noGrp="1"/>
          </p:cNvSpPr>
          <p:nvPr>
            <p:ph idx="1"/>
          </p:nvPr>
        </p:nvSpPr>
        <p:spPr>
          <a:xfrm>
            <a:off x="838200" y="1950719"/>
            <a:ext cx="10515600" cy="4226243"/>
          </a:xfrm>
        </p:spPr>
        <p:txBody>
          <a:bodyPr/>
          <a:lstStyle/>
          <a:p>
            <a:pPr marL="0" indent="0" algn="ctr">
              <a:buNone/>
            </a:pPr>
            <a:r>
              <a:rPr lang="en-US" dirty="0"/>
              <a:t>Romans 8:35-39 (NIV)  Who shall separate us from the love of Christ? Shall trouble or hardship or persecution or famine or nakedness or danger or sword? 36  As it is written: "For your sake we face death all day long; we are considered as sheep to be slaughtered</a:t>
            </a:r>
          </a:p>
        </p:txBody>
      </p:sp>
    </p:spTree>
    <p:extLst>
      <p:ext uri="{BB962C8B-B14F-4D97-AF65-F5344CB8AC3E}">
        <p14:creationId xmlns:p14="http://schemas.microsoft.com/office/powerpoint/2010/main" val="42431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C528-C2AC-37C1-B35B-CC3CA6A4DD0E}"/>
              </a:ext>
            </a:extLst>
          </p:cNvPr>
          <p:cNvSpPr>
            <a:spLocks noGrp="1"/>
          </p:cNvSpPr>
          <p:nvPr>
            <p:ph type="title"/>
          </p:nvPr>
        </p:nvSpPr>
        <p:spPr/>
        <p:txBody>
          <a:bodyPr/>
          <a:lstStyle/>
          <a:p>
            <a:pPr algn="l"/>
            <a:r>
              <a:rPr lang="en-US" dirty="0"/>
              <a:t>Listen for what </a:t>
            </a:r>
            <a:r>
              <a:rPr lang="en-US" i="1" dirty="0"/>
              <a:t>cannot</a:t>
            </a:r>
            <a:r>
              <a:rPr lang="en-US" dirty="0"/>
              <a:t> separate us from God’s love.</a:t>
            </a:r>
          </a:p>
        </p:txBody>
      </p:sp>
      <p:sp>
        <p:nvSpPr>
          <p:cNvPr id="3" name="Content Placeholder 2">
            <a:extLst>
              <a:ext uri="{FF2B5EF4-FFF2-40B4-BE49-F238E27FC236}">
                <a16:creationId xmlns:a16="http://schemas.microsoft.com/office/drawing/2014/main" id="{DBC6BEB2-F70E-4133-BA57-2920C944E759}"/>
              </a:ext>
            </a:extLst>
          </p:cNvPr>
          <p:cNvSpPr>
            <a:spLocks noGrp="1"/>
          </p:cNvSpPr>
          <p:nvPr>
            <p:ph idx="1"/>
          </p:nvPr>
        </p:nvSpPr>
        <p:spPr>
          <a:xfrm>
            <a:off x="2037143" y="2129742"/>
            <a:ext cx="8587451" cy="4058795"/>
          </a:xfrm>
        </p:spPr>
        <p:txBody>
          <a:bodyPr/>
          <a:lstStyle/>
          <a:p>
            <a:pPr marL="0" indent="0" algn="ctr">
              <a:buNone/>
            </a:pPr>
            <a:r>
              <a:rPr lang="en-US" dirty="0"/>
              <a:t>37  No, in all these things we are more than conquerors through him who loved us. 38  For I am convinced that neither death nor life, neither angels nor demons, neither the present nor the </a:t>
            </a:r>
          </a:p>
        </p:txBody>
      </p:sp>
    </p:spTree>
    <p:extLst>
      <p:ext uri="{BB962C8B-B14F-4D97-AF65-F5344CB8AC3E}">
        <p14:creationId xmlns:p14="http://schemas.microsoft.com/office/powerpoint/2010/main" val="119453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C528-C2AC-37C1-B35B-CC3CA6A4DD0E}"/>
              </a:ext>
            </a:extLst>
          </p:cNvPr>
          <p:cNvSpPr>
            <a:spLocks noGrp="1"/>
          </p:cNvSpPr>
          <p:nvPr>
            <p:ph type="title"/>
          </p:nvPr>
        </p:nvSpPr>
        <p:spPr/>
        <p:txBody>
          <a:bodyPr/>
          <a:lstStyle/>
          <a:p>
            <a:pPr algn="l"/>
            <a:r>
              <a:rPr lang="en-US" dirty="0"/>
              <a:t>Listen for what </a:t>
            </a:r>
            <a:r>
              <a:rPr lang="en-US" i="1" dirty="0"/>
              <a:t>cannot</a:t>
            </a:r>
            <a:r>
              <a:rPr lang="en-US" dirty="0"/>
              <a:t> separate us from God’s love.</a:t>
            </a:r>
          </a:p>
        </p:txBody>
      </p:sp>
      <p:sp>
        <p:nvSpPr>
          <p:cNvPr id="3" name="Content Placeholder 2">
            <a:extLst>
              <a:ext uri="{FF2B5EF4-FFF2-40B4-BE49-F238E27FC236}">
                <a16:creationId xmlns:a16="http://schemas.microsoft.com/office/drawing/2014/main" id="{DBC6BEB2-F70E-4133-BA57-2920C944E759}"/>
              </a:ext>
            </a:extLst>
          </p:cNvPr>
          <p:cNvSpPr>
            <a:spLocks noGrp="1"/>
          </p:cNvSpPr>
          <p:nvPr>
            <p:ph idx="1"/>
          </p:nvPr>
        </p:nvSpPr>
        <p:spPr>
          <a:xfrm>
            <a:off x="1759353" y="2129742"/>
            <a:ext cx="8865242" cy="4058795"/>
          </a:xfrm>
        </p:spPr>
        <p:txBody>
          <a:bodyPr/>
          <a:lstStyle/>
          <a:p>
            <a:pPr marL="0" indent="0" algn="ctr">
              <a:buNone/>
            </a:pPr>
            <a:r>
              <a:rPr lang="en-US" dirty="0"/>
              <a:t>future, nor any powers, 39  neither height nor depth, nor anything else in all creation, will be able to separate us from the love of God that is in Christ Jesus our Lord.</a:t>
            </a:r>
          </a:p>
        </p:txBody>
      </p:sp>
      <p:pic>
        <p:nvPicPr>
          <p:cNvPr id="4" name="Picture 3">
            <a:extLst>
              <a:ext uri="{FF2B5EF4-FFF2-40B4-BE49-F238E27FC236}">
                <a16:creationId xmlns:a16="http://schemas.microsoft.com/office/drawing/2014/main" id="{B18B17D5-188C-FFEF-968D-68D8E2CA52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310285" y="4844622"/>
            <a:ext cx="1571429"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1744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A86A-FF49-699D-192F-26B8F65D45A8}"/>
              </a:ext>
            </a:extLst>
          </p:cNvPr>
          <p:cNvSpPr>
            <a:spLocks noGrp="1"/>
          </p:cNvSpPr>
          <p:nvPr>
            <p:ph type="title"/>
          </p:nvPr>
        </p:nvSpPr>
        <p:spPr>
          <a:xfrm>
            <a:off x="740780" y="330401"/>
            <a:ext cx="10879238" cy="1325563"/>
          </a:xfrm>
        </p:spPr>
        <p:txBody>
          <a:bodyPr/>
          <a:lstStyle/>
          <a:p>
            <a:r>
              <a:rPr lang="en-US" dirty="0"/>
              <a:t>Nothing Can Separate Us from God’s Love</a:t>
            </a:r>
          </a:p>
        </p:txBody>
      </p:sp>
      <p:sp>
        <p:nvSpPr>
          <p:cNvPr id="3" name="Content Placeholder 2">
            <a:extLst>
              <a:ext uri="{FF2B5EF4-FFF2-40B4-BE49-F238E27FC236}">
                <a16:creationId xmlns:a16="http://schemas.microsoft.com/office/drawing/2014/main" id="{8A30FF31-D248-9DE8-570D-B92C559D4430}"/>
              </a:ext>
            </a:extLst>
          </p:cNvPr>
          <p:cNvSpPr>
            <a:spLocks noGrp="1"/>
          </p:cNvSpPr>
          <p:nvPr>
            <p:ph idx="1"/>
          </p:nvPr>
        </p:nvSpPr>
        <p:spPr/>
        <p:txBody>
          <a:bodyPr/>
          <a:lstStyle/>
          <a:p>
            <a:r>
              <a:rPr lang="en-US" dirty="0">
                <a:solidFill>
                  <a:srgbClr val="C00000"/>
                </a:solidFill>
              </a:rPr>
              <a:t>Note the list of life-threatening experiences Paul mentions that we may think have potential to separate us from Christ’s love?</a:t>
            </a:r>
          </a:p>
        </p:txBody>
      </p:sp>
      <p:pic>
        <p:nvPicPr>
          <p:cNvPr id="7" name="Picture 6">
            <a:extLst>
              <a:ext uri="{FF2B5EF4-FFF2-40B4-BE49-F238E27FC236}">
                <a16:creationId xmlns:a16="http://schemas.microsoft.com/office/drawing/2014/main" id="{9AB54616-2B84-B400-F78D-22F94F2E57F7}"/>
              </a:ext>
            </a:extLst>
          </p:cNvPr>
          <p:cNvPicPr>
            <a:picLocks noChangeAspect="1"/>
          </p:cNvPicPr>
          <p:nvPr/>
        </p:nvPicPr>
        <p:blipFill>
          <a:blip r:embed="rId2"/>
          <a:stretch>
            <a:fillRect/>
          </a:stretch>
        </p:blipFill>
        <p:spPr>
          <a:xfrm>
            <a:off x="940882" y="3574821"/>
            <a:ext cx="10310235" cy="2281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220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A86A-FF49-699D-192F-26B8F65D45A8}"/>
              </a:ext>
            </a:extLst>
          </p:cNvPr>
          <p:cNvSpPr>
            <a:spLocks noGrp="1"/>
          </p:cNvSpPr>
          <p:nvPr>
            <p:ph type="title"/>
          </p:nvPr>
        </p:nvSpPr>
        <p:spPr>
          <a:xfrm>
            <a:off x="740780" y="330401"/>
            <a:ext cx="10879238" cy="1325563"/>
          </a:xfrm>
        </p:spPr>
        <p:txBody>
          <a:bodyPr/>
          <a:lstStyle/>
          <a:p>
            <a:r>
              <a:rPr lang="en-US" dirty="0"/>
              <a:t>Nothing Can Separate Us from God’s Love</a:t>
            </a:r>
          </a:p>
        </p:txBody>
      </p:sp>
      <p:sp>
        <p:nvSpPr>
          <p:cNvPr id="3" name="Content Placeholder 2">
            <a:extLst>
              <a:ext uri="{FF2B5EF4-FFF2-40B4-BE49-F238E27FC236}">
                <a16:creationId xmlns:a16="http://schemas.microsoft.com/office/drawing/2014/main" id="{8A30FF31-D248-9DE8-570D-B92C559D4430}"/>
              </a:ext>
            </a:extLst>
          </p:cNvPr>
          <p:cNvSpPr>
            <a:spLocks noGrp="1"/>
          </p:cNvSpPr>
          <p:nvPr>
            <p:ph idx="1"/>
          </p:nvPr>
        </p:nvSpPr>
        <p:spPr/>
        <p:txBody>
          <a:bodyPr/>
          <a:lstStyle/>
          <a:p>
            <a:r>
              <a:rPr lang="en-US" dirty="0"/>
              <a:t>What might be examples of some of these things in today’s world, in our culture?</a:t>
            </a:r>
          </a:p>
          <a:p>
            <a:pPr lvl="1"/>
            <a:r>
              <a:rPr lang="en-US" dirty="0"/>
              <a:t>Troubles</a:t>
            </a:r>
          </a:p>
          <a:p>
            <a:pPr lvl="1"/>
            <a:r>
              <a:rPr lang="en-US" dirty="0"/>
              <a:t>Danger</a:t>
            </a:r>
          </a:p>
          <a:p>
            <a:pPr lvl="1"/>
            <a:r>
              <a:rPr lang="en-US" dirty="0"/>
              <a:t>Demons</a:t>
            </a:r>
          </a:p>
          <a:p>
            <a:pPr lvl="1"/>
            <a:r>
              <a:rPr lang="en-US" dirty="0"/>
              <a:t>Future</a:t>
            </a:r>
          </a:p>
          <a:p>
            <a:pPr lvl="1"/>
            <a:r>
              <a:rPr lang="en-US" dirty="0"/>
              <a:t>Sword</a:t>
            </a:r>
          </a:p>
          <a:p>
            <a:pPr lvl="1"/>
            <a:r>
              <a:rPr lang="en-US" dirty="0"/>
              <a:t>Famine, Nakedness</a:t>
            </a:r>
          </a:p>
        </p:txBody>
      </p:sp>
    </p:spTree>
    <p:extLst>
      <p:ext uri="{BB962C8B-B14F-4D97-AF65-F5344CB8AC3E}">
        <p14:creationId xmlns:p14="http://schemas.microsoft.com/office/powerpoint/2010/main" val="96840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78654A-4DC8-2C20-1B57-DF01E9C1760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D060BBD5-312A-A4E6-C083-8946B834FB77}"/>
              </a:ext>
            </a:extLst>
          </p:cNvPr>
          <p:cNvGrpSpPr/>
          <p:nvPr/>
        </p:nvGrpSpPr>
        <p:grpSpPr>
          <a:xfrm>
            <a:off x="2849598" y="1690688"/>
            <a:ext cx="6492803" cy="4161682"/>
            <a:chOff x="2849598" y="1690688"/>
            <a:chExt cx="6492803" cy="4161682"/>
          </a:xfrm>
        </p:grpSpPr>
        <p:pic>
          <p:nvPicPr>
            <p:cNvPr id="6" name="Picture 5" descr="A hand holding a cd&#10;&#10;Description automatically generated with low confidence">
              <a:extLst>
                <a:ext uri="{FF2B5EF4-FFF2-40B4-BE49-F238E27FC236}">
                  <a16:creationId xmlns:a16="http://schemas.microsoft.com/office/drawing/2014/main" id="{F9934B54-232A-5C20-7AB7-31184709C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52625"/>
              <a:ext cx="5715000" cy="2952750"/>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1C63156B-03EC-B339-47AF-983F8CD0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2E1AC9EA-D4F2-A8B5-961A-178DB5694299}"/>
              </a:ext>
            </a:extLst>
          </p:cNvPr>
          <p:cNvSpPr txBox="1"/>
          <p:nvPr/>
        </p:nvSpPr>
        <p:spPr>
          <a:xfrm>
            <a:off x="4704347" y="5852370"/>
            <a:ext cx="299586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63004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A86A-FF49-699D-192F-26B8F65D45A8}"/>
              </a:ext>
            </a:extLst>
          </p:cNvPr>
          <p:cNvSpPr>
            <a:spLocks noGrp="1"/>
          </p:cNvSpPr>
          <p:nvPr>
            <p:ph type="title"/>
          </p:nvPr>
        </p:nvSpPr>
        <p:spPr>
          <a:xfrm>
            <a:off x="740780" y="330401"/>
            <a:ext cx="10879238" cy="1325563"/>
          </a:xfrm>
        </p:spPr>
        <p:txBody>
          <a:bodyPr/>
          <a:lstStyle/>
          <a:p>
            <a:r>
              <a:rPr lang="en-US" dirty="0"/>
              <a:t>Nothing Can Separate Us from God’s Love</a:t>
            </a:r>
          </a:p>
        </p:txBody>
      </p:sp>
      <p:sp>
        <p:nvSpPr>
          <p:cNvPr id="3" name="Content Placeholder 2">
            <a:extLst>
              <a:ext uri="{FF2B5EF4-FFF2-40B4-BE49-F238E27FC236}">
                <a16:creationId xmlns:a16="http://schemas.microsoft.com/office/drawing/2014/main" id="{8A30FF31-D248-9DE8-570D-B92C559D4430}"/>
              </a:ext>
            </a:extLst>
          </p:cNvPr>
          <p:cNvSpPr>
            <a:spLocks noGrp="1"/>
          </p:cNvSpPr>
          <p:nvPr>
            <p:ph idx="1"/>
          </p:nvPr>
        </p:nvSpPr>
        <p:spPr/>
        <p:txBody>
          <a:bodyPr/>
          <a:lstStyle/>
          <a:p>
            <a:r>
              <a:rPr lang="en-US" dirty="0"/>
              <a:t>Why might these things tempt us to believe that we had been separated from Christ?</a:t>
            </a:r>
          </a:p>
          <a:p>
            <a:r>
              <a:rPr lang="en-US" dirty="0"/>
              <a:t>What do you think that means, to be “more than a conqueror?”</a:t>
            </a:r>
          </a:p>
          <a:p>
            <a:r>
              <a:rPr lang="en-US" dirty="0"/>
              <a:t>In light of these verses, how should we respond when we feel that God is not for us?</a:t>
            </a:r>
          </a:p>
        </p:txBody>
      </p:sp>
    </p:spTree>
    <p:extLst>
      <p:ext uri="{BB962C8B-B14F-4D97-AF65-F5344CB8AC3E}">
        <p14:creationId xmlns:p14="http://schemas.microsoft.com/office/powerpoint/2010/main" val="20457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775B-4787-CEEF-484C-77485EDA501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7F5B404-AC6A-E803-BE9F-773632AD509B}"/>
              </a:ext>
            </a:extLst>
          </p:cNvPr>
          <p:cNvSpPr>
            <a:spLocks noGrp="1"/>
          </p:cNvSpPr>
          <p:nvPr>
            <p:ph idx="1"/>
          </p:nvPr>
        </p:nvSpPr>
        <p:spPr/>
        <p:txBody>
          <a:bodyPr>
            <a:normAutofit fontScale="92500" lnSpcReduction="20000"/>
          </a:bodyPr>
          <a:lstStyle/>
          <a:p>
            <a:r>
              <a:rPr lang="en-US" dirty="0"/>
              <a:t>Memorize. </a:t>
            </a:r>
          </a:p>
          <a:p>
            <a:r>
              <a:rPr lang="en-US" dirty="0"/>
              <a:t>Get your security in Christ ingrained in your mind. </a:t>
            </a:r>
          </a:p>
          <a:p>
            <a:pPr lvl="1"/>
            <a:r>
              <a:rPr lang="en-US" sz="2800" dirty="0"/>
              <a:t>Memorize Romans 8:37-39: “No, in all these things we are more than conquerors through him who loved us. For I am persuaded that neither death nor life, nor angels nor rulers, nor things present nor things to come, nor powers, nor height nor depth, nor any other created thing will be able to separate us from the love of God that is in Christ Jesus our Lord.” </a:t>
            </a:r>
          </a:p>
          <a:p>
            <a:r>
              <a:rPr lang="en-US" dirty="0"/>
              <a:t>Recite it daily. </a:t>
            </a:r>
          </a:p>
          <a:p>
            <a:r>
              <a:rPr lang="en-US" dirty="0"/>
              <a:t>Post it on your bathroom mirror. </a:t>
            </a:r>
          </a:p>
          <a:p>
            <a:r>
              <a:rPr lang="en-US" dirty="0"/>
              <a:t>Keep it before your eyes and fresh on your tongue.</a:t>
            </a:r>
          </a:p>
          <a:p>
            <a:endParaRPr lang="en-US" dirty="0"/>
          </a:p>
          <a:p>
            <a:endParaRPr lang="en-US" dirty="0"/>
          </a:p>
        </p:txBody>
      </p:sp>
    </p:spTree>
    <p:extLst>
      <p:ext uri="{BB962C8B-B14F-4D97-AF65-F5344CB8AC3E}">
        <p14:creationId xmlns:p14="http://schemas.microsoft.com/office/powerpoint/2010/main" val="397671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775B-4787-CEEF-484C-77485EDA501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7F5B404-AC6A-E803-BE9F-773632AD509B}"/>
              </a:ext>
            </a:extLst>
          </p:cNvPr>
          <p:cNvSpPr>
            <a:spLocks noGrp="1"/>
          </p:cNvSpPr>
          <p:nvPr>
            <p:ph idx="1"/>
          </p:nvPr>
        </p:nvSpPr>
        <p:spPr>
          <a:xfrm>
            <a:off x="838200" y="2013995"/>
            <a:ext cx="10515600" cy="4162968"/>
          </a:xfrm>
        </p:spPr>
        <p:txBody>
          <a:bodyPr/>
          <a:lstStyle/>
          <a:p>
            <a:r>
              <a:rPr lang="en-US" dirty="0"/>
              <a:t>Encourage. </a:t>
            </a:r>
          </a:p>
          <a:p>
            <a:pPr lvl="1"/>
            <a:r>
              <a:rPr lang="en-US" dirty="0"/>
              <a:t>Write an encouraging note to someone who may be struggling with insecurity in their relationship with Christ. </a:t>
            </a:r>
          </a:p>
          <a:p>
            <a:pPr lvl="1"/>
            <a:r>
              <a:rPr lang="en-US" dirty="0"/>
              <a:t>Use what we’ve studied as a template to encourage this person.</a:t>
            </a:r>
          </a:p>
          <a:p>
            <a:endParaRPr lang="en-US" dirty="0"/>
          </a:p>
        </p:txBody>
      </p:sp>
    </p:spTree>
    <p:extLst>
      <p:ext uri="{BB962C8B-B14F-4D97-AF65-F5344CB8AC3E}">
        <p14:creationId xmlns:p14="http://schemas.microsoft.com/office/powerpoint/2010/main" val="2167440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775B-4787-CEEF-484C-77485EDA501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7F5B404-AC6A-E803-BE9F-773632AD509B}"/>
              </a:ext>
            </a:extLst>
          </p:cNvPr>
          <p:cNvSpPr>
            <a:spLocks noGrp="1"/>
          </p:cNvSpPr>
          <p:nvPr>
            <p:ph idx="1"/>
          </p:nvPr>
        </p:nvSpPr>
        <p:spPr>
          <a:xfrm>
            <a:off x="838200" y="1932971"/>
            <a:ext cx="10515600" cy="4243991"/>
          </a:xfrm>
        </p:spPr>
        <p:txBody>
          <a:bodyPr>
            <a:normAutofit/>
          </a:bodyPr>
          <a:lstStyle/>
          <a:p>
            <a:r>
              <a:rPr lang="en-US" dirty="0"/>
              <a:t>Minister. </a:t>
            </a:r>
          </a:p>
          <a:p>
            <a:pPr lvl="1"/>
            <a:r>
              <a:rPr lang="en-US" dirty="0"/>
              <a:t>You may be sensing God calling you to serve in some way, but a fear of failure makes you hesitant. </a:t>
            </a:r>
          </a:p>
          <a:p>
            <a:pPr lvl="1"/>
            <a:r>
              <a:rPr lang="en-US" dirty="0"/>
              <a:t>Rest on your foundation in Christ and step out in trustful obedience. </a:t>
            </a:r>
          </a:p>
          <a:p>
            <a:pPr lvl="1"/>
            <a:r>
              <a:rPr lang="en-US" dirty="0"/>
              <a:t>Trust Him to work in you and through you for your own good. </a:t>
            </a:r>
          </a:p>
          <a:p>
            <a:endParaRPr lang="en-US" dirty="0"/>
          </a:p>
        </p:txBody>
      </p:sp>
    </p:spTree>
    <p:extLst>
      <p:ext uri="{BB962C8B-B14F-4D97-AF65-F5344CB8AC3E}">
        <p14:creationId xmlns:p14="http://schemas.microsoft.com/office/powerpoint/2010/main" val="44886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576FF6-E367-5DC8-073C-F5FB55A1C362}"/>
              </a:ext>
            </a:extLst>
          </p:cNvPr>
          <p:cNvSpPr>
            <a:spLocks noGrp="1"/>
          </p:cNvSpPr>
          <p:nvPr>
            <p:ph type="title"/>
          </p:nvPr>
        </p:nvSpPr>
        <p:spPr/>
        <p:txBody>
          <a:bodyPr/>
          <a:lstStyle/>
          <a:p>
            <a:r>
              <a:rPr lang="en-US" dirty="0"/>
              <a:t>Family Activities</a:t>
            </a:r>
          </a:p>
        </p:txBody>
      </p:sp>
      <p:pic>
        <p:nvPicPr>
          <p:cNvPr id="6" name="Picture 5" descr="Logo&#10;&#10;Description automatically generated">
            <a:extLst>
              <a:ext uri="{FF2B5EF4-FFF2-40B4-BE49-F238E27FC236}">
                <a16:creationId xmlns:a16="http://schemas.microsoft.com/office/drawing/2014/main" id="{17408ED1-F68B-358E-80F1-A132CF400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980" y="3107506"/>
            <a:ext cx="3377580" cy="317175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D40B4A6-49AD-A7C5-DACF-AB24DA51D2C8}"/>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98711" y="1743280"/>
            <a:ext cx="8042175" cy="99381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9" name="Speech Bubble: Rectangle with Corners Rounded 8">
            <a:extLst>
              <a:ext uri="{FF2B5EF4-FFF2-40B4-BE49-F238E27FC236}">
                <a16:creationId xmlns:a16="http://schemas.microsoft.com/office/drawing/2014/main" id="{59F1E45C-9C57-748A-EDAC-F9AF895D960E}"/>
              </a:ext>
            </a:extLst>
          </p:cNvPr>
          <p:cNvSpPr/>
          <p:nvPr/>
        </p:nvSpPr>
        <p:spPr>
          <a:xfrm>
            <a:off x="2245489" y="3429000"/>
            <a:ext cx="4375230" cy="2231020"/>
          </a:xfrm>
          <a:prstGeom prst="wedgeRoundRectCallout">
            <a:avLst>
              <a:gd name="adj1" fmla="val 74934"/>
              <a:gd name="adj2" fmla="val -282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Ah HA!  There you are.  We need your help.  There’s the key, you’ll have the encrypted message.   Spiros the Spy has explained how it works.  Secret Agent helps are at </a:t>
            </a:r>
            <a:r>
              <a:rPr lang="en-US" dirty="0">
                <a:latin typeface="Comic Sans MS" panose="030F0702030302020204" pitchFamily="66" charset="0"/>
                <a:hlinkClick r:id="rId4"/>
              </a:rPr>
              <a:t>https://tinyurl.com/bdzjan37</a:t>
            </a:r>
            <a:r>
              <a:rPr lang="en-US" dirty="0">
                <a:latin typeface="Comic Sans MS" panose="030F0702030302020204" pitchFamily="66" charset="0"/>
              </a:rPr>
              <a:t> </a:t>
            </a:r>
            <a:r>
              <a:rPr lang="en-US" dirty="0">
                <a:solidFill>
                  <a:schemeClr val="tx1"/>
                </a:solidFill>
                <a:latin typeface="Comic Sans MS" panose="030F0702030302020204" pitchFamily="66" charset="0"/>
              </a:rPr>
              <a:t>And there’s more intrigue there as well.</a:t>
            </a:r>
            <a:r>
              <a:rPr lang="en-US" dirty="0">
                <a:latin typeface="Comic Sans MS" panose="030F0702030302020204" pitchFamily="66" charset="0"/>
              </a:rPr>
              <a:t> </a:t>
            </a:r>
          </a:p>
        </p:txBody>
      </p:sp>
    </p:spTree>
    <p:extLst>
      <p:ext uri="{BB962C8B-B14F-4D97-AF65-F5344CB8AC3E}">
        <p14:creationId xmlns:p14="http://schemas.microsoft.com/office/powerpoint/2010/main" val="275550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in Place</a:t>
            </a:r>
            <a:br>
              <a:rPr lang="en-US" dirty="0"/>
            </a:br>
            <a:r>
              <a:rPr lang="en-US" dirty="0"/>
              <a:t>of Fear</a:t>
            </a:r>
          </a:p>
        </p:txBody>
      </p:sp>
      <p:sp>
        <p:nvSpPr>
          <p:cNvPr id="3" name="Subtitle 2"/>
          <p:cNvSpPr>
            <a:spLocks noGrp="1"/>
          </p:cNvSpPr>
          <p:nvPr>
            <p:ph type="subTitle" idx="1"/>
          </p:nvPr>
        </p:nvSpPr>
        <p:spPr>
          <a:xfrm>
            <a:off x="1524000" y="3898232"/>
            <a:ext cx="9144000" cy="1359568"/>
          </a:xfrm>
        </p:spPr>
        <p:txBody>
          <a:bodyPr/>
          <a:lstStyle/>
          <a:p>
            <a:r>
              <a:rPr lang="en-US" dirty="0"/>
              <a:t>December 11</a:t>
            </a:r>
          </a:p>
        </p:txBody>
      </p:sp>
    </p:spTree>
    <p:extLst>
      <p:ext uri="{BB962C8B-B14F-4D97-AF65-F5344CB8AC3E}">
        <p14:creationId xmlns:p14="http://schemas.microsoft.com/office/powerpoint/2010/main" val="1891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C40FF-7A65-AC2C-0DFC-D7B6BD3A7C6E}"/>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D7506DB1-B0F0-DCCB-1032-C5B6FEF25AB9}"/>
              </a:ext>
            </a:extLst>
          </p:cNvPr>
          <p:cNvSpPr>
            <a:spLocks noGrp="1"/>
          </p:cNvSpPr>
          <p:nvPr>
            <p:ph idx="1"/>
          </p:nvPr>
        </p:nvSpPr>
        <p:spPr/>
        <p:txBody>
          <a:bodyPr/>
          <a:lstStyle/>
          <a:p>
            <a:r>
              <a:rPr lang="en-US" dirty="0"/>
              <a:t>What are some fears you have outgrown?</a:t>
            </a:r>
          </a:p>
          <a:p>
            <a:endParaRPr lang="en-US" dirty="0"/>
          </a:p>
          <a:p>
            <a:r>
              <a:rPr lang="en-US" dirty="0">
                <a:solidFill>
                  <a:srgbClr val="C00000"/>
                </a:solidFill>
              </a:rPr>
              <a:t>Some people might somehow fear being separated from God’s loving care.</a:t>
            </a:r>
          </a:p>
          <a:p>
            <a:pPr lvl="1"/>
            <a:r>
              <a:rPr lang="en-US" dirty="0">
                <a:solidFill>
                  <a:srgbClr val="C00000"/>
                </a:solidFill>
              </a:rPr>
              <a:t>Today we will study what Paul said about this</a:t>
            </a:r>
          </a:p>
          <a:p>
            <a:pPr lvl="1"/>
            <a:r>
              <a:rPr lang="en-US" dirty="0">
                <a:solidFill>
                  <a:srgbClr val="C00000"/>
                </a:solidFill>
              </a:rPr>
              <a:t>Because of Christ, nothing will keep us from God and His work in our lives.</a:t>
            </a:r>
          </a:p>
          <a:p>
            <a:endParaRPr lang="en-US" dirty="0"/>
          </a:p>
        </p:txBody>
      </p:sp>
      <p:grpSp>
        <p:nvGrpSpPr>
          <p:cNvPr id="9" name="Group 8">
            <a:extLst>
              <a:ext uri="{FF2B5EF4-FFF2-40B4-BE49-F238E27FC236}">
                <a16:creationId xmlns:a16="http://schemas.microsoft.com/office/drawing/2014/main" id="{31E3700B-8B3A-7A89-6B3A-A14257A8DE2F}"/>
              </a:ext>
            </a:extLst>
          </p:cNvPr>
          <p:cNvGrpSpPr/>
          <p:nvPr/>
        </p:nvGrpSpPr>
        <p:grpSpPr>
          <a:xfrm>
            <a:off x="1179295" y="2789498"/>
            <a:ext cx="9631035" cy="2237874"/>
            <a:chOff x="1551817" y="2882357"/>
            <a:chExt cx="9631035" cy="2237874"/>
          </a:xfrm>
        </p:grpSpPr>
        <p:pic>
          <p:nvPicPr>
            <p:cNvPr id="1026" name="Picture 2" descr="Halloween, Cat, Silhouette, Animal, Pet, Black Cat">
              <a:extLst>
                <a:ext uri="{FF2B5EF4-FFF2-40B4-BE49-F238E27FC236}">
                  <a16:creationId xmlns:a16="http://schemas.microsoft.com/office/drawing/2014/main" id="{78BA4EE5-13C6-5CD5-2C60-0F8C7019E2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715" y="2882357"/>
              <a:ext cx="2467878" cy="22378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descr="House, Castle, Haunted, Drawing, Silhouette, Trees">
              <a:extLst>
                <a:ext uri="{FF2B5EF4-FFF2-40B4-BE49-F238E27FC236}">
                  <a16:creationId xmlns:a16="http://schemas.microsoft.com/office/drawing/2014/main" id="{4ABA3C38-B14B-C54A-610E-B778972110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7252" y="3036094"/>
              <a:ext cx="2895600" cy="193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0" name="Picture 6" descr="Car Flat Tire clipart">
              <a:extLst>
                <a:ext uri="{FF2B5EF4-FFF2-40B4-BE49-F238E27FC236}">
                  <a16:creationId xmlns:a16="http://schemas.microsoft.com/office/drawing/2014/main" id="{B25EB89F-8C41-8F55-87DF-36D1F43254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51817" y="3157495"/>
              <a:ext cx="2684971" cy="18089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Tree>
    <p:extLst>
      <p:ext uri="{BB962C8B-B14F-4D97-AF65-F5344CB8AC3E}">
        <p14:creationId xmlns:p14="http://schemas.microsoft.com/office/powerpoint/2010/main" val="8039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6484-FD3D-4370-0FFF-EC9571EDBED9}"/>
              </a:ext>
            </a:extLst>
          </p:cNvPr>
          <p:cNvSpPr>
            <a:spLocks noGrp="1"/>
          </p:cNvSpPr>
          <p:nvPr>
            <p:ph type="title"/>
          </p:nvPr>
        </p:nvSpPr>
        <p:spPr/>
        <p:txBody>
          <a:bodyPr/>
          <a:lstStyle/>
          <a:p>
            <a:pPr algn="l"/>
            <a:r>
              <a:rPr lang="en-US" dirty="0"/>
              <a:t>Listen for all God does for us.</a:t>
            </a:r>
          </a:p>
        </p:txBody>
      </p:sp>
      <p:sp>
        <p:nvSpPr>
          <p:cNvPr id="3" name="Content Placeholder 2">
            <a:extLst>
              <a:ext uri="{FF2B5EF4-FFF2-40B4-BE49-F238E27FC236}">
                <a16:creationId xmlns:a16="http://schemas.microsoft.com/office/drawing/2014/main" id="{93F12245-93A0-B47C-6818-D72076909C15}"/>
              </a:ext>
            </a:extLst>
          </p:cNvPr>
          <p:cNvSpPr>
            <a:spLocks noGrp="1"/>
          </p:cNvSpPr>
          <p:nvPr>
            <p:ph idx="1"/>
          </p:nvPr>
        </p:nvSpPr>
        <p:spPr>
          <a:xfrm>
            <a:off x="1775026" y="1883498"/>
            <a:ext cx="8641948" cy="4351338"/>
          </a:xfrm>
        </p:spPr>
        <p:txBody>
          <a:bodyPr/>
          <a:lstStyle/>
          <a:p>
            <a:pPr marL="0" indent="0" algn="ctr">
              <a:buNone/>
            </a:pPr>
            <a:r>
              <a:rPr lang="en-US" dirty="0"/>
              <a:t>Romans 8:28-30 (NIV)  And we know that in all things God works for the good of those who love him, who have been called according to his purpose. 29  For those God foreknew he also predestined to be conformed to the </a:t>
            </a:r>
          </a:p>
        </p:txBody>
      </p:sp>
    </p:spTree>
    <p:extLst>
      <p:ext uri="{BB962C8B-B14F-4D97-AF65-F5344CB8AC3E}">
        <p14:creationId xmlns:p14="http://schemas.microsoft.com/office/powerpoint/2010/main" val="17608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6484-FD3D-4370-0FFF-EC9571EDBED9}"/>
              </a:ext>
            </a:extLst>
          </p:cNvPr>
          <p:cNvSpPr>
            <a:spLocks noGrp="1"/>
          </p:cNvSpPr>
          <p:nvPr>
            <p:ph type="title"/>
          </p:nvPr>
        </p:nvSpPr>
        <p:spPr/>
        <p:txBody>
          <a:bodyPr/>
          <a:lstStyle/>
          <a:p>
            <a:pPr algn="l"/>
            <a:r>
              <a:rPr lang="en-US" dirty="0"/>
              <a:t>Listen for all God does for us.</a:t>
            </a:r>
          </a:p>
        </p:txBody>
      </p:sp>
      <p:sp>
        <p:nvSpPr>
          <p:cNvPr id="3" name="Content Placeholder 2">
            <a:extLst>
              <a:ext uri="{FF2B5EF4-FFF2-40B4-BE49-F238E27FC236}">
                <a16:creationId xmlns:a16="http://schemas.microsoft.com/office/drawing/2014/main" id="{93F12245-93A0-B47C-6818-D72076909C15}"/>
              </a:ext>
            </a:extLst>
          </p:cNvPr>
          <p:cNvSpPr>
            <a:spLocks noGrp="1"/>
          </p:cNvSpPr>
          <p:nvPr>
            <p:ph idx="1"/>
          </p:nvPr>
        </p:nvSpPr>
        <p:spPr>
          <a:xfrm>
            <a:off x="1775026" y="1883498"/>
            <a:ext cx="8641948" cy="4351338"/>
          </a:xfrm>
        </p:spPr>
        <p:txBody>
          <a:bodyPr/>
          <a:lstStyle/>
          <a:p>
            <a:pPr marL="0" indent="0" algn="ctr">
              <a:buNone/>
            </a:pPr>
            <a:r>
              <a:rPr lang="en-US" dirty="0"/>
              <a:t>likeness of his Son, that he might be the firstborn among many brothers. 30  And those he predestined, he also called; those he called, he also justified; those he justified, he also glorified.</a:t>
            </a:r>
          </a:p>
        </p:txBody>
      </p:sp>
      <p:pic>
        <p:nvPicPr>
          <p:cNvPr id="5" name="Picture 4">
            <a:extLst>
              <a:ext uri="{FF2B5EF4-FFF2-40B4-BE49-F238E27FC236}">
                <a16:creationId xmlns:a16="http://schemas.microsoft.com/office/drawing/2014/main" id="{371DB6FD-5545-0F7E-672B-9A07E99727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310285" y="5110840"/>
            <a:ext cx="1571429"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79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4AE7-81DB-B188-534E-377CC293EFDD}"/>
              </a:ext>
            </a:extLst>
          </p:cNvPr>
          <p:cNvSpPr>
            <a:spLocks noGrp="1"/>
          </p:cNvSpPr>
          <p:nvPr>
            <p:ph type="title"/>
          </p:nvPr>
        </p:nvSpPr>
        <p:spPr/>
        <p:txBody>
          <a:bodyPr/>
          <a:lstStyle/>
          <a:p>
            <a:r>
              <a:rPr lang="en-US" dirty="0"/>
              <a:t>God Works for Our Good</a:t>
            </a:r>
          </a:p>
        </p:txBody>
      </p:sp>
      <p:sp>
        <p:nvSpPr>
          <p:cNvPr id="3" name="Content Placeholder 2">
            <a:extLst>
              <a:ext uri="{FF2B5EF4-FFF2-40B4-BE49-F238E27FC236}">
                <a16:creationId xmlns:a16="http://schemas.microsoft.com/office/drawing/2014/main" id="{8FED0416-A910-9FA3-2560-CE389FEAC615}"/>
              </a:ext>
            </a:extLst>
          </p:cNvPr>
          <p:cNvSpPr>
            <a:spLocks noGrp="1"/>
          </p:cNvSpPr>
          <p:nvPr>
            <p:ph idx="1"/>
          </p:nvPr>
        </p:nvSpPr>
        <p:spPr>
          <a:xfrm>
            <a:off x="838200" y="2060293"/>
            <a:ext cx="10515600" cy="4116669"/>
          </a:xfrm>
        </p:spPr>
        <p:txBody>
          <a:bodyPr/>
          <a:lstStyle/>
          <a:p>
            <a:r>
              <a:rPr lang="en-US" dirty="0">
                <a:solidFill>
                  <a:srgbClr val="C00000"/>
                </a:solidFill>
              </a:rPr>
              <a:t>Sometimes the King James version of these verses are misquoted or misinterpreted. </a:t>
            </a:r>
          </a:p>
          <a:p>
            <a:pPr lvl="1"/>
            <a:r>
              <a:rPr lang="en-US" dirty="0">
                <a:solidFill>
                  <a:srgbClr val="C00000"/>
                </a:solidFill>
              </a:rPr>
              <a:t>“We know all things work together for good …”  </a:t>
            </a:r>
          </a:p>
          <a:p>
            <a:pPr lvl="1"/>
            <a:r>
              <a:rPr lang="en-US" dirty="0">
                <a:solidFill>
                  <a:srgbClr val="C00000"/>
                </a:solidFill>
              </a:rPr>
              <a:t>Leaving off the qualifying phrase of who this is for.</a:t>
            </a:r>
          </a:p>
          <a:p>
            <a:pPr lvl="1"/>
            <a:r>
              <a:rPr lang="en-US" dirty="0">
                <a:solidFill>
                  <a:srgbClr val="C00000"/>
                </a:solidFill>
              </a:rPr>
              <a:t>The assurance is given to “those who love God,” those “Called according to His purpose”</a:t>
            </a:r>
          </a:p>
          <a:p>
            <a:endParaRPr lang="en-US" dirty="0"/>
          </a:p>
        </p:txBody>
      </p:sp>
    </p:spTree>
    <p:extLst>
      <p:ext uri="{BB962C8B-B14F-4D97-AF65-F5344CB8AC3E}">
        <p14:creationId xmlns:p14="http://schemas.microsoft.com/office/powerpoint/2010/main" val="417024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0FE6-E27E-A079-546C-03D1B0DD0E20}"/>
              </a:ext>
            </a:extLst>
          </p:cNvPr>
          <p:cNvSpPr>
            <a:spLocks noGrp="1"/>
          </p:cNvSpPr>
          <p:nvPr>
            <p:ph type="title"/>
          </p:nvPr>
        </p:nvSpPr>
        <p:spPr/>
        <p:txBody>
          <a:bodyPr/>
          <a:lstStyle/>
          <a:p>
            <a:r>
              <a:rPr lang="en-US" dirty="0"/>
              <a:t>God Works for Our Good</a:t>
            </a:r>
          </a:p>
        </p:txBody>
      </p:sp>
      <p:sp>
        <p:nvSpPr>
          <p:cNvPr id="3" name="Content Placeholder 2">
            <a:extLst>
              <a:ext uri="{FF2B5EF4-FFF2-40B4-BE49-F238E27FC236}">
                <a16:creationId xmlns:a16="http://schemas.microsoft.com/office/drawing/2014/main" id="{BC4F0E1F-E418-B2C1-72C9-9082D9F67E90}"/>
              </a:ext>
            </a:extLst>
          </p:cNvPr>
          <p:cNvSpPr>
            <a:spLocks noGrp="1"/>
          </p:cNvSpPr>
          <p:nvPr>
            <p:ph idx="1"/>
          </p:nvPr>
        </p:nvSpPr>
        <p:spPr/>
        <p:txBody>
          <a:bodyPr/>
          <a:lstStyle/>
          <a:p>
            <a:r>
              <a:rPr lang="en-US" dirty="0"/>
              <a:t>How has God been at work in the past (Bible history), the present, and the future on behalf of those who believe?</a:t>
            </a:r>
          </a:p>
          <a:p>
            <a:r>
              <a:rPr lang="en-US" dirty="0"/>
              <a:t>In your life, when has a God worked in a difficult situation and accomplished good?</a:t>
            </a:r>
          </a:p>
          <a:p>
            <a:r>
              <a:rPr lang="en-US" dirty="0"/>
              <a:t>Since God is working for our good, why do we still struggle when life is hard?</a:t>
            </a:r>
          </a:p>
        </p:txBody>
      </p:sp>
    </p:spTree>
    <p:extLst>
      <p:ext uri="{BB962C8B-B14F-4D97-AF65-F5344CB8AC3E}">
        <p14:creationId xmlns:p14="http://schemas.microsoft.com/office/powerpoint/2010/main" val="70068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D811-FF88-51EF-B055-2E8EB098AC4B}"/>
              </a:ext>
            </a:extLst>
          </p:cNvPr>
          <p:cNvSpPr>
            <a:spLocks noGrp="1"/>
          </p:cNvSpPr>
          <p:nvPr>
            <p:ph type="title"/>
          </p:nvPr>
        </p:nvSpPr>
        <p:spPr/>
        <p:txBody>
          <a:bodyPr/>
          <a:lstStyle/>
          <a:p>
            <a:r>
              <a:rPr lang="en-US" dirty="0"/>
              <a:t>God Works for Our Good</a:t>
            </a:r>
          </a:p>
        </p:txBody>
      </p:sp>
      <p:sp>
        <p:nvSpPr>
          <p:cNvPr id="3" name="Content Placeholder 2">
            <a:extLst>
              <a:ext uri="{FF2B5EF4-FFF2-40B4-BE49-F238E27FC236}">
                <a16:creationId xmlns:a16="http://schemas.microsoft.com/office/drawing/2014/main" id="{9FAA8577-0051-B179-0D7F-0BC3B1F84758}"/>
              </a:ext>
            </a:extLst>
          </p:cNvPr>
          <p:cNvSpPr>
            <a:spLocks noGrp="1"/>
          </p:cNvSpPr>
          <p:nvPr>
            <p:ph idx="1"/>
          </p:nvPr>
        </p:nvSpPr>
        <p:spPr/>
        <p:txBody>
          <a:bodyPr/>
          <a:lstStyle/>
          <a:p>
            <a:r>
              <a:rPr lang="en-US" dirty="0"/>
              <a:t>How might you explain to a child or grandchild that can God produce good results out of bad situations?</a:t>
            </a:r>
          </a:p>
        </p:txBody>
      </p:sp>
      <p:pic>
        <p:nvPicPr>
          <p:cNvPr id="3074" name="Picture 2" descr="Boy with the grandfather clipart">
            <a:extLst>
              <a:ext uri="{FF2B5EF4-FFF2-40B4-BE49-F238E27FC236}">
                <a16:creationId xmlns:a16="http://schemas.microsoft.com/office/drawing/2014/main" id="{287C03CF-A4F5-3AFA-129D-E0AA3AE18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967" y="3238514"/>
            <a:ext cx="3536066" cy="2621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0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A035-805B-AB3F-F8C5-2AC86E6B1656}"/>
              </a:ext>
            </a:extLst>
          </p:cNvPr>
          <p:cNvSpPr>
            <a:spLocks noGrp="1"/>
          </p:cNvSpPr>
          <p:nvPr>
            <p:ph type="title"/>
          </p:nvPr>
        </p:nvSpPr>
        <p:spPr/>
        <p:txBody>
          <a:bodyPr/>
          <a:lstStyle/>
          <a:p>
            <a:pPr algn="l"/>
            <a:r>
              <a:rPr lang="en-US" dirty="0"/>
              <a:t>Listen for how God is for us.</a:t>
            </a:r>
          </a:p>
        </p:txBody>
      </p:sp>
      <p:sp>
        <p:nvSpPr>
          <p:cNvPr id="3" name="Content Placeholder 2">
            <a:extLst>
              <a:ext uri="{FF2B5EF4-FFF2-40B4-BE49-F238E27FC236}">
                <a16:creationId xmlns:a16="http://schemas.microsoft.com/office/drawing/2014/main" id="{6A2E1C8D-9F06-4588-6E3D-9D9DD95CE8A1}"/>
              </a:ext>
            </a:extLst>
          </p:cNvPr>
          <p:cNvSpPr>
            <a:spLocks noGrp="1"/>
          </p:cNvSpPr>
          <p:nvPr>
            <p:ph idx="1"/>
          </p:nvPr>
        </p:nvSpPr>
        <p:spPr>
          <a:xfrm>
            <a:off x="1331087" y="1825625"/>
            <a:ext cx="9872241" cy="4351338"/>
          </a:xfrm>
        </p:spPr>
        <p:txBody>
          <a:bodyPr/>
          <a:lstStyle/>
          <a:p>
            <a:pPr marL="0" indent="0" algn="ctr">
              <a:buNone/>
            </a:pPr>
            <a:r>
              <a:rPr lang="en-US" dirty="0"/>
              <a:t>Romans 8:31-34 (NIV)   What, then, shall we say in response to this? If God is for us, who can be against us? 32  He who did not spare his own Son, but gave him up for us all--how will he not also, along with him, graciously give us all things? 33  Who will bring any charge against those whom God has chosen? </a:t>
            </a:r>
          </a:p>
        </p:txBody>
      </p:sp>
    </p:spTree>
    <p:extLst>
      <p:ext uri="{BB962C8B-B14F-4D97-AF65-F5344CB8AC3E}">
        <p14:creationId xmlns:p14="http://schemas.microsoft.com/office/powerpoint/2010/main" val="42933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74</TotalTime>
  <Words>1173</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Security in Place of Fear</vt:lpstr>
      <vt:lpstr>Video Introduction</vt:lpstr>
      <vt:lpstr>Admit it, now …</vt:lpstr>
      <vt:lpstr>Listen for all God does for us.</vt:lpstr>
      <vt:lpstr>Listen for all God does for us.</vt:lpstr>
      <vt:lpstr>God Works for Our Good</vt:lpstr>
      <vt:lpstr>God Works for Our Good</vt:lpstr>
      <vt:lpstr>God Works for Our Good</vt:lpstr>
      <vt:lpstr>Listen for how God is for us.</vt:lpstr>
      <vt:lpstr>Listen for how God is for us.</vt:lpstr>
      <vt:lpstr>Not Condemned before God </vt:lpstr>
      <vt:lpstr>Not Condemned before God </vt:lpstr>
      <vt:lpstr>Not Condemned before God </vt:lpstr>
      <vt:lpstr>Not Condemned before God </vt:lpstr>
      <vt:lpstr>Listen for what cannot separate us from God’s love.</vt:lpstr>
      <vt:lpstr>Listen for what cannot separate us from God’s love.</vt:lpstr>
      <vt:lpstr>Listen for what cannot separate us from God’s love.</vt:lpstr>
      <vt:lpstr>Nothing Can Separate Us from God’s Love</vt:lpstr>
      <vt:lpstr>Nothing Can Separate Us from God’s Love</vt:lpstr>
      <vt:lpstr>Nothing Can Separate Us from God’s Love</vt:lpstr>
      <vt:lpstr>Application</vt:lpstr>
      <vt:lpstr>Application</vt:lpstr>
      <vt:lpstr>Application</vt:lpstr>
      <vt:lpstr>Family Activities</vt:lpstr>
      <vt:lpstr>Security in Place of Fear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in Place of Fear</dc:title>
  <dc:creator>Steve Armstrong</dc:creator>
  <cp:lastModifiedBy>Steve Armstrong</cp:lastModifiedBy>
  <cp:revision>2</cp:revision>
  <dcterms:created xsi:type="dcterms:W3CDTF">2022-11-25T19:54:38Z</dcterms:created>
  <dcterms:modified xsi:type="dcterms:W3CDTF">2022-11-27T21:53:26Z</dcterms:modified>
</cp:coreProperties>
</file>