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6" d="100"/>
          <a:sy n="86" d="100"/>
        </p:scale>
        <p:origin x="120"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D3EC0C-D973-4240-BF21-13D918BC7DA9}" type="datetimeFigureOut">
              <a:rPr lang="en-US" smtClean="0"/>
              <a:t>6/21/2019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D3EC0C-D973-4240-BF21-13D918BC7DA9}" type="datetimeFigureOut">
              <a:rPr lang="en-US" smtClean="0"/>
              <a:t>6/21/2019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D3EC0C-D973-4240-BF21-13D918BC7DA9}" type="datetimeFigureOut">
              <a:rPr lang="en-US" smtClean="0"/>
              <a:t>6/21/2019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6/21/2019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6/21/2019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6/21/2019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3000"/>
                </a:schemeClr>
              </a:gs>
              <a:gs pos="64000">
                <a:schemeClr val="accent1">
                  <a:lumMod val="45000"/>
                  <a:lumOff val="55000"/>
                  <a:alpha val="82000"/>
                </a:schemeClr>
              </a:gs>
              <a:gs pos="83000">
                <a:schemeClr val="accent1">
                  <a:lumMod val="45000"/>
                  <a:lumOff val="55000"/>
                  <a:alpha val="84000"/>
                </a:schemeClr>
              </a:gs>
              <a:gs pos="100000">
                <a:schemeClr val="accent1">
                  <a:lumMod val="30000"/>
                  <a:lumOff val="70000"/>
                  <a:alpha val="84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6/21/2019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atch.liberty.edu/my-media"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Samaritan Woman:</a:t>
            </a:r>
            <a:br>
              <a:rPr lang="en-US" dirty="0" smtClean="0"/>
            </a:br>
            <a:r>
              <a:rPr lang="en-US" dirty="0" smtClean="0"/>
              <a:t>Faith Worth Sharing</a:t>
            </a:r>
            <a:endParaRPr lang="en-US" dirty="0"/>
          </a:p>
        </p:txBody>
      </p:sp>
      <p:sp>
        <p:nvSpPr>
          <p:cNvPr id="3" name="Subtitle 2"/>
          <p:cNvSpPr>
            <a:spLocks noGrp="1"/>
          </p:cNvSpPr>
          <p:nvPr>
            <p:ph type="subTitle" idx="1"/>
          </p:nvPr>
        </p:nvSpPr>
        <p:spPr>
          <a:xfrm>
            <a:off x="1524000" y="3918856"/>
            <a:ext cx="9144000" cy="1338943"/>
          </a:xfrm>
        </p:spPr>
        <p:txBody>
          <a:bodyPr>
            <a:normAutofit/>
          </a:bodyPr>
          <a:lstStyle/>
          <a:p>
            <a:r>
              <a:rPr lang="en-US" sz="3200" dirty="0" smtClean="0"/>
              <a:t>July 7</a:t>
            </a:r>
            <a:endParaRPr lang="en-US" sz="3200" dirty="0"/>
          </a:p>
        </p:txBody>
      </p:sp>
    </p:spTree>
    <p:extLst>
      <p:ext uri="{BB962C8B-B14F-4D97-AF65-F5344CB8AC3E}">
        <p14:creationId xmlns:p14="http://schemas.microsoft.com/office/powerpoint/2010/main" val="2752842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the response to Jesus knowledge about her</a:t>
            </a:r>
            <a:r>
              <a:rPr lang="en-US" dirty="0" smtClean="0"/>
              <a:t>.</a:t>
            </a:r>
            <a:endParaRPr lang="en-US" dirty="0"/>
          </a:p>
        </p:txBody>
      </p:sp>
      <p:sp>
        <p:nvSpPr>
          <p:cNvPr id="3" name="Content Placeholder 2"/>
          <p:cNvSpPr>
            <a:spLocks noGrp="1"/>
          </p:cNvSpPr>
          <p:nvPr>
            <p:ph idx="1"/>
          </p:nvPr>
        </p:nvSpPr>
        <p:spPr>
          <a:xfrm>
            <a:off x="1405054" y="2026347"/>
            <a:ext cx="9346579" cy="4351338"/>
          </a:xfrm>
        </p:spPr>
        <p:txBody>
          <a:bodyPr/>
          <a:lstStyle/>
          <a:p>
            <a:pPr marL="0" indent="0" algn="ctr">
              <a:buNone/>
            </a:pPr>
            <a:r>
              <a:rPr lang="en-US" dirty="0"/>
              <a:t>replied. Jesus said to her, "You are right when you say you have no husband. 18  The fact is, you have had five husbands, and the man you now have is not your husband. What you have just said is quite true."</a:t>
            </a:r>
            <a:endParaRPr lang="en-US" dirty="0"/>
          </a:p>
        </p:txBody>
      </p:sp>
      <p:pic>
        <p:nvPicPr>
          <p:cNvPr id="4" name="Picture 3"/>
          <p:cNvPicPr>
            <a:picLocks noChangeAspect="1"/>
          </p:cNvPicPr>
          <p:nvPr/>
        </p:nvPicPr>
        <p:blipFill>
          <a:blip r:embed="rId2"/>
          <a:stretch>
            <a:fillRect/>
          </a:stretch>
        </p:blipFill>
        <p:spPr>
          <a:xfrm>
            <a:off x="4679125" y="5118410"/>
            <a:ext cx="2468806" cy="3441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305312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Confront Your Sin</a:t>
            </a:r>
            <a:endParaRPr lang="en-US" dirty="0"/>
          </a:p>
        </p:txBody>
      </p:sp>
      <p:sp>
        <p:nvSpPr>
          <p:cNvPr id="3" name="Content Placeholder 2"/>
          <p:cNvSpPr>
            <a:spLocks noGrp="1"/>
          </p:cNvSpPr>
          <p:nvPr>
            <p:ph idx="1"/>
          </p:nvPr>
        </p:nvSpPr>
        <p:spPr/>
        <p:txBody>
          <a:bodyPr/>
          <a:lstStyle/>
          <a:p>
            <a:r>
              <a:rPr lang="en-US" dirty="0"/>
              <a:t>What indicates the woman still did not have a spiritual understanding of what Jesus was saying to her? </a:t>
            </a:r>
          </a:p>
          <a:p>
            <a:r>
              <a:rPr lang="en-US" dirty="0"/>
              <a:t>Why do you think Jesus asked her to call her husband?</a:t>
            </a:r>
          </a:p>
          <a:p>
            <a:r>
              <a:rPr lang="en-US" dirty="0"/>
              <a:t>Why is it difficult to confront people about sin in their lives?</a:t>
            </a:r>
          </a:p>
          <a:p>
            <a:endParaRPr lang="en-US" dirty="0"/>
          </a:p>
        </p:txBody>
      </p:sp>
    </p:spTree>
    <p:extLst>
      <p:ext uri="{BB962C8B-B14F-4D97-AF65-F5344CB8AC3E}">
        <p14:creationId xmlns:p14="http://schemas.microsoft.com/office/powerpoint/2010/main" val="22934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Confront Your Sin</a:t>
            </a:r>
          </a:p>
        </p:txBody>
      </p:sp>
      <p:sp>
        <p:nvSpPr>
          <p:cNvPr id="3" name="Content Placeholder 2"/>
          <p:cNvSpPr>
            <a:spLocks noGrp="1"/>
          </p:cNvSpPr>
          <p:nvPr>
            <p:ph idx="1"/>
          </p:nvPr>
        </p:nvSpPr>
        <p:spPr/>
        <p:txBody>
          <a:bodyPr/>
          <a:lstStyle/>
          <a:p>
            <a:r>
              <a:rPr lang="en-US" dirty="0"/>
              <a:t>Certainly Jesus has the right to go directly to our sore spots, but how are we to follow His example when we witness or counsel?</a:t>
            </a:r>
          </a:p>
          <a:p>
            <a:r>
              <a:rPr lang="en-US" dirty="0"/>
              <a:t>What are some “wells” that people “drink” from in efforts to satisfy their “thirst”?</a:t>
            </a:r>
          </a:p>
          <a:p>
            <a:r>
              <a:rPr lang="en-US" dirty="0"/>
              <a:t>Why would sharing your own testimony of how Jesus forgave your sins ease the transition into confronting sin?</a:t>
            </a:r>
          </a:p>
          <a:p>
            <a:endParaRPr lang="en-US" dirty="0"/>
          </a:p>
        </p:txBody>
      </p:sp>
    </p:spTree>
    <p:extLst>
      <p:ext uri="{BB962C8B-B14F-4D97-AF65-F5344CB8AC3E}">
        <p14:creationId xmlns:p14="http://schemas.microsoft.com/office/powerpoint/2010/main" val="200493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a sudden realization</a:t>
            </a:r>
            <a:r>
              <a:rPr lang="en-US" dirty="0" smtClean="0"/>
              <a:t>.</a:t>
            </a:r>
            <a:endParaRPr lang="en-US" dirty="0"/>
          </a:p>
        </p:txBody>
      </p:sp>
      <p:sp>
        <p:nvSpPr>
          <p:cNvPr id="3" name="Content Placeholder 2"/>
          <p:cNvSpPr>
            <a:spLocks noGrp="1"/>
          </p:cNvSpPr>
          <p:nvPr>
            <p:ph idx="1"/>
          </p:nvPr>
        </p:nvSpPr>
        <p:spPr>
          <a:xfrm>
            <a:off x="1538867" y="1914835"/>
            <a:ext cx="9313127" cy="4351338"/>
          </a:xfrm>
        </p:spPr>
        <p:txBody>
          <a:bodyPr/>
          <a:lstStyle/>
          <a:p>
            <a:pPr marL="0" indent="0" algn="ctr">
              <a:buNone/>
            </a:pPr>
            <a:r>
              <a:rPr lang="en-US" dirty="0"/>
              <a:t>John 4:28-30 (NIV)  Then, leaving her water jar, the woman went back to the town and said to the people, 29  "Come, see a man who told me everything I ever did. Could this be the Christ?" 30  They came out of the town and made their way toward him.</a:t>
            </a:r>
          </a:p>
          <a:p>
            <a:pPr marL="0" indent="0" algn="ctr">
              <a:buNone/>
            </a:pPr>
            <a:endParaRPr lang="en-US" dirty="0"/>
          </a:p>
        </p:txBody>
      </p:sp>
      <p:pic>
        <p:nvPicPr>
          <p:cNvPr id="4" name="Picture 3"/>
          <p:cNvPicPr>
            <a:picLocks noChangeAspect="1"/>
          </p:cNvPicPr>
          <p:nvPr/>
        </p:nvPicPr>
        <p:blipFill>
          <a:blip r:embed="rId2"/>
          <a:stretch>
            <a:fillRect/>
          </a:stretch>
        </p:blipFill>
        <p:spPr>
          <a:xfrm>
            <a:off x="4634521" y="5363736"/>
            <a:ext cx="2468806" cy="3441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2989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 Christ</a:t>
            </a:r>
            <a:endParaRPr lang="en-US" dirty="0"/>
          </a:p>
        </p:txBody>
      </p:sp>
      <p:sp>
        <p:nvSpPr>
          <p:cNvPr id="3" name="Content Placeholder 2"/>
          <p:cNvSpPr>
            <a:spLocks noGrp="1"/>
          </p:cNvSpPr>
          <p:nvPr>
            <p:ph idx="1"/>
          </p:nvPr>
        </p:nvSpPr>
        <p:spPr/>
        <p:txBody>
          <a:bodyPr/>
          <a:lstStyle/>
          <a:p>
            <a:r>
              <a:rPr lang="en-US" dirty="0"/>
              <a:t>What conclusion did the woman apparently come to because of her conversation with Jesus? </a:t>
            </a:r>
          </a:p>
          <a:p>
            <a:r>
              <a:rPr lang="en-US" dirty="0"/>
              <a:t>What did she do with what she believed to be true?</a:t>
            </a:r>
          </a:p>
          <a:p>
            <a:r>
              <a:rPr lang="en-US" dirty="0"/>
              <a:t>What was her testimony? </a:t>
            </a:r>
          </a:p>
          <a:p>
            <a:endParaRPr lang="en-US" dirty="0"/>
          </a:p>
        </p:txBody>
      </p:sp>
    </p:spTree>
    <p:extLst>
      <p:ext uri="{BB962C8B-B14F-4D97-AF65-F5344CB8AC3E}">
        <p14:creationId xmlns:p14="http://schemas.microsoft.com/office/powerpoint/2010/main" val="41679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 Christ</a:t>
            </a:r>
          </a:p>
        </p:txBody>
      </p:sp>
      <p:sp>
        <p:nvSpPr>
          <p:cNvPr id="3" name="Content Placeholder 2"/>
          <p:cNvSpPr>
            <a:spLocks noGrp="1"/>
          </p:cNvSpPr>
          <p:nvPr>
            <p:ph idx="1"/>
          </p:nvPr>
        </p:nvSpPr>
        <p:spPr/>
        <p:txBody>
          <a:bodyPr/>
          <a:lstStyle/>
          <a:p>
            <a:r>
              <a:rPr lang="en-US" dirty="0"/>
              <a:t>What barriers keep us from talking to other people about Christ? </a:t>
            </a:r>
          </a:p>
          <a:p>
            <a:r>
              <a:rPr lang="en-US" dirty="0"/>
              <a:t>How does spending time talking to Jesus affect your life?</a:t>
            </a:r>
          </a:p>
          <a:p>
            <a:endParaRPr lang="en-US" dirty="0"/>
          </a:p>
        </p:txBody>
      </p:sp>
    </p:spTree>
    <p:extLst>
      <p:ext uri="{BB962C8B-B14F-4D97-AF65-F5344CB8AC3E}">
        <p14:creationId xmlns:p14="http://schemas.microsoft.com/office/powerpoint/2010/main" val="74841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Ten Pointers</a:t>
            </a:r>
            <a:endParaRPr lang="en-US" dirty="0"/>
          </a:p>
        </p:txBody>
      </p:sp>
      <p:sp>
        <p:nvSpPr>
          <p:cNvPr id="3" name="Content Placeholder 2"/>
          <p:cNvSpPr>
            <a:spLocks noGrp="1"/>
          </p:cNvSpPr>
          <p:nvPr>
            <p:ph idx="1"/>
          </p:nvPr>
        </p:nvSpPr>
        <p:spPr/>
        <p:txBody>
          <a:bodyPr/>
          <a:lstStyle/>
          <a:p>
            <a:pPr marL="0" indent="0">
              <a:buNone/>
            </a:pPr>
            <a:r>
              <a:rPr lang="en-US" dirty="0" smtClean="0"/>
              <a:t>10. </a:t>
            </a:r>
            <a:r>
              <a:rPr lang="en-US" dirty="0"/>
              <a:t>Go where lost people are</a:t>
            </a:r>
            <a:r>
              <a:rPr lang="en-US" dirty="0" smtClean="0"/>
              <a:t>.</a:t>
            </a:r>
          </a:p>
          <a:p>
            <a:pPr marL="0" indent="0">
              <a:buNone/>
            </a:pPr>
            <a:r>
              <a:rPr lang="en-US" dirty="0" smtClean="0"/>
              <a:t>  9. </a:t>
            </a:r>
            <a:r>
              <a:rPr lang="en-US" dirty="0"/>
              <a:t>Create interest by what you are saying</a:t>
            </a:r>
            <a:r>
              <a:rPr lang="en-US" dirty="0" smtClean="0"/>
              <a:t>.</a:t>
            </a:r>
          </a:p>
          <a:p>
            <a:pPr marL="0" indent="0">
              <a:buNone/>
            </a:pPr>
            <a:r>
              <a:rPr lang="en-US" dirty="0"/>
              <a:t> </a:t>
            </a:r>
            <a:r>
              <a:rPr lang="en-US" dirty="0" smtClean="0"/>
              <a:t> 8. </a:t>
            </a:r>
            <a:r>
              <a:rPr lang="en-US" dirty="0"/>
              <a:t>Meet lost people at their immediate point of </a:t>
            </a:r>
            <a:r>
              <a:rPr lang="en-US" dirty="0"/>
              <a:t/>
            </a:r>
            <a:br>
              <a:rPr lang="en-US" dirty="0"/>
            </a:br>
            <a:r>
              <a:rPr lang="en-US" dirty="0" smtClean="0"/>
              <a:t>      need.</a:t>
            </a:r>
          </a:p>
          <a:p>
            <a:pPr marL="0" indent="0">
              <a:buNone/>
            </a:pPr>
            <a:r>
              <a:rPr lang="en-US" dirty="0"/>
              <a:t> </a:t>
            </a:r>
            <a:r>
              <a:rPr lang="en-US" dirty="0" smtClean="0"/>
              <a:t> 7. </a:t>
            </a:r>
            <a:r>
              <a:rPr lang="en-US" dirty="0"/>
              <a:t>Ignore barriers to talking with them</a:t>
            </a:r>
            <a:r>
              <a:rPr lang="en-US" dirty="0" smtClean="0"/>
              <a:t>.</a:t>
            </a:r>
          </a:p>
          <a:p>
            <a:pPr marL="0" indent="0">
              <a:buNone/>
            </a:pPr>
            <a:r>
              <a:rPr lang="en-US" dirty="0"/>
              <a:t> </a:t>
            </a:r>
            <a:r>
              <a:rPr lang="en-US" dirty="0" smtClean="0"/>
              <a:t> 6. </a:t>
            </a:r>
            <a:r>
              <a:rPr lang="en-US" dirty="0"/>
              <a:t>Use a different approach if the first one doesn’t </a:t>
            </a:r>
            <a:r>
              <a:rPr lang="en-US" dirty="0" smtClean="0"/>
              <a:t/>
            </a:r>
            <a:br>
              <a:rPr lang="en-US" dirty="0" smtClean="0"/>
            </a:br>
            <a:r>
              <a:rPr lang="en-US" dirty="0" smtClean="0"/>
              <a:t>      work </a:t>
            </a:r>
            <a:r>
              <a:rPr lang="en-US" dirty="0"/>
              <a:t>well.</a:t>
            </a:r>
            <a:endParaRPr lang="en-US" dirty="0"/>
          </a:p>
        </p:txBody>
      </p:sp>
    </p:spTree>
    <p:extLst>
      <p:ext uri="{BB962C8B-B14F-4D97-AF65-F5344CB8AC3E}">
        <p14:creationId xmlns:p14="http://schemas.microsoft.com/office/powerpoint/2010/main" val="217084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Ten Pointers</a:t>
            </a:r>
          </a:p>
        </p:txBody>
      </p:sp>
      <p:sp>
        <p:nvSpPr>
          <p:cNvPr id="3" name="Content Placeholder 2"/>
          <p:cNvSpPr>
            <a:spLocks noGrp="1"/>
          </p:cNvSpPr>
          <p:nvPr>
            <p:ph idx="1"/>
          </p:nvPr>
        </p:nvSpPr>
        <p:spPr>
          <a:xfrm>
            <a:off x="838200" y="1683834"/>
            <a:ext cx="10515600" cy="4493129"/>
          </a:xfrm>
        </p:spPr>
        <p:txBody>
          <a:bodyPr/>
          <a:lstStyle/>
          <a:p>
            <a:pPr marL="0" indent="0">
              <a:buNone/>
            </a:pPr>
            <a:r>
              <a:rPr lang="en-US" dirty="0" smtClean="0"/>
              <a:t>5. </a:t>
            </a:r>
            <a:r>
              <a:rPr lang="en-US" dirty="0"/>
              <a:t>Refuse to be side-tracked in religious </a:t>
            </a:r>
            <a:r>
              <a:rPr lang="en-US" dirty="0" smtClean="0"/>
              <a:t>arguments</a:t>
            </a:r>
          </a:p>
          <a:p>
            <a:pPr marL="0" indent="0">
              <a:buNone/>
            </a:pPr>
            <a:r>
              <a:rPr lang="en-US" dirty="0" smtClean="0"/>
              <a:t>4. </a:t>
            </a:r>
            <a:r>
              <a:rPr lang="en-US" dirty="0"/>
              <a:t>Keep your focus on who Jesus is and what He </a:t>
            </a:r>
            <a:r>
              <a:rPr lang="en-US" dirty="0" smtClean="0"/>
              <a:t/>
            </a:r>
            <a:br>
              <a:rPr lang="en-US" dirty="0" smtClean="0"/>
            </a:br>
            <a:r>
              <a:rPr lang="en-US" dirty="0" smtClean="0"/>
              <a:t>    has </a:t>
            </a:r>
            <a:r>
              <a:rPr lang="en-US" dirty="0"/>
              <a:t>done</a:t>
            </a:r>
            <a:r>
              <a:rPr lang="en-US" dirty="0" smtClean="0"/>
              <a:t>.</a:t>
            </a:r>
          </a:p>
          <a:p>
            <a:pPr marL="0" indent="0">
              <a:buNone/>
            </a:pPr>
            <a:r>
              <a:rPr lang="en-US" dirty="0" smtClean="0"/>
              <a:t>3. </a:t>
            </a:r>
            <a:r>
              <a:rPr lang="en-US" dirty="0"/>
              <a:t>Encourage new believers to share their faith </a:t>
            </a:r>
            <a:r>
              <a:rPr lang="en-US" dirty="0" smtClean="0"/>
              <a:t/>
            </a:r>
            <a:br>
              <a:rPr lang="en-US" dirty="0" smtClean="0"/>
            </a:br>
            <a:r>
              <a:rPr lang="en-US" dirty="0" smtClean="0"/>
              <a:t>    with </a:t>
            </a:r>
            <a:r>
              <a:rPr lang="en-US" dirty="0"/>
              <a:t>others</a:t>
            </a:r>
            <a:r>
              <a:rPr lang="en-US" dirty="0" smtClean="0"/>
              <a:t>.</a:t>
            </a:r>
          </a:p>
          <a:p>
            <a:pPr marL="0" indent="0">
              <a:buNone/>
            </a:pPr>
            <a:r>
              <a:rPr lang="en-US" dirty="0" smtClean="0"/>
              <a:t>2. </a:t>
            </a:r>
            <a:r>
              <a:rPr lang="en-US" dirty="0"/>
              <a:t>Disciple new believers by spending time with </a:t>
            </a:r>
            <a:r>
              <a:rPr lang="en-US" dirty="0" smtClean="0"/>
              <a:t/>
            </a:r>
            <a:br>
              <a:rPr lang="en-US" dirty="0" smtClean="0"/>
            </a:br>
            <a:r>
              <a:rPr lang="en-US" dirty="0" smtClean="0"/>
              <a:t>    them.</a:t>
            </a:r>
          </a:p>
          <a:p>
            <a:pPr marL="0" indent="0">
              <a:buNone/>
            </a:pPr>
            <a:r>
              <a:rPr lang="en-US" dirty="0" smtClean="0"/>
              <a:t>1. </a:t>
            </a:r>
            <a:r>
              <a:rPr lang="en-US" dirty="0"/>
              <a:t>Look for more lost people.</a:t>
            </a:r>
          </a:p>
          <a:p>
            <a:pPr marL="0" indent="0">
              <a:buNone/>
            </a:pPr>
            <a:endParaRPr lang="en-US" dirty="0"/>
          </a:p>
        </p:txBody>
      </p:sp>
    </p:spTree>
    <p:extLst>
      <p:ext uri="{BB962C8B-B14F-4D97-AF65-F5344CB8AC3E}">
        <p14:creationId xmlns:p14="http://schemas.microsoft.com/office/powerpoint/2010/main" val="261191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Video</a:t>
            </a:r>
            <a:endParaRPr lang="en-US" dirty="0"/>
          </a:p>
        </p:txBody>
      </p:sp>
      <p:pic>
        <p:nvPicPr>
          <p:cNvPr id="5" name="Picture 4">
            <a:hlinkClick r:id="rId2"/>
          </p:cNvPr>
          <p:cNvPicPr>
            <a:picLocks noChangeAspect="1"/>
          </p:cNvPicPr>
          <p:nvPr/>
        </p:nvPicPr>
        <p:blipFill>
          <a:blip r:embed="rId3"/>
          <a:stretch>
            <a:fillRect/>
          </a:stretch>
        </p:blipFill>
        <p:spPr>
          <a:xfrm>
            <a:off x="2525535" y="1604766"/>
            <a:ext cx="6841490" cy="3828179"/>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189249" y="5754030"/>
            <a:ext cx="5006897" cy="523220"/>
          </a:xfrm>
          <a:prstGeom prst="rect">
            <a:avLst/>
          </a:prstGeom>
          <a:noFill/>
        </p:spPr>
        <p:txBody>
          <a:bodyPr wrap="square" rtlCol="0">
            <a:spAutoFit/>
          </a:bodyPr>
          <a:lstStyle/>
          <a:p>
            <a:pPr algn="ctr"/>
            <a:r>
              <a:rPr lang="en-US" sz="2800" dirty="0" smtClean="0">
                <a:hlinkClick r:id="rId2"/>
              </a:rPr>
              <a:t>View the Video</a:t>
            </a:r>
            <a:endParaRPr lang="en-US" sz="2800" dirty="0"/>
          </a:p>
        </p:txBody>
      </p:sp>
    </p:spTree>
    <p:extLst>
      <p:ext uri="{BB962C8B-B14F-4D97-AF65-F5344CB8AC3E}">
        <p14:creationId xmlns:p14="http://schemas.microsoft.com/office/powerpoint/2010/main" val="32986790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a:xfrm>
            <a:off x="838200" y="1962615"/>
            <a:ext cx="10515600" cy="4214348"/>
          </a:xfrm>
        </p:spPr>
        <p:txBody>
          <a:bodyPr/>
          <a:lstStyle/>
          <a:p>
            <a:r>
              <a:rPr lang="en-US" dirty="0"/>
              <a:t>Write. </a:t>
            </a:r>
          </a:p>
          <a:p>
            <a:pPr lvl="1"/>
            <a:r>
              <a:rPr lang="en-US" dirty="0"/>
              <a:t>Contemplate your personal faith story. </a:t>
            </a:r>
          </a:p>
          <a:p>
            <a:pPr lvl="1"/>
            <a:r>
              <a:rPr lang="en-US" dirty="0"/>
              <a:t>Write it down and pray for the Lord to open the door for you to share it with someone this week. </a:t>
            </a:r>
          </a:p>
          <a:p>
            <a:pPr lvl="1"/>
            <a:r>
              <a:rPr lang="en-US" dirty="0"/>
              <a:t>Post your written testimony online.</a:t>
            </a:r>
          </a:p>
          <a:p>
            <a:endParaRPr lang="en-US" dirty="0"/>
          </a:p>
        </p:txBody>
      </p:sp>
    </p:spTree>
    <p:extLst>
      <p:ext uri="{BB962C8B-B14F-4D97-AF65-F5344CB8AC3E}">
        <p14:creationId xmlns:p14="http://schemas.microsoft.com/office/powerpoint/2010/main" val="3568900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about it …</a:t>
            </a:r>
            <a:endParaRPr lang="en-US" dirty="0"/>
          </a:p>
        </p:txBody>
      </p:sp>
      <p:sp>
        <p:nvSpPr>
          <p:cNvPr id="3" name="Content Placeholder 2"/>
          <p:cNvSpPr>
            <a:spLocks noGrp="1"/>
          </p:cNvSpPr>
          <p:nvPr>
            <p:ph idx="1"/>
          </p:nvPr>
        </p:nvSpPr>
        <p:spPr/>
        <p:txBody>
          <a:bodyPr/>
          <a:lstStyle/>
          <a:p>
            <a:r>
              <a:rPr lang="en-US" dirty="0"/>
              <a:t>What are some unique ways people share exciting personal announcements?</a:t>
            </a:r>
          </a:p>
          <a:p>
            <a:endParaRPr lang="en-US" dirty="0"/>
          </a:p>
        </p:txBody>
      </p:sp>
      <p:grpSp>
        <p:nvGrpSpPr>
          <p:cNvPr id="7" name="Group 6"/>
          <p:cNvGrpSpPr/>
          <p:nvPr/>
        </p:nvGrpSpPr>
        <p:grpSpPr>
          <a:xfrm>
            <a:off x="1175657" y="3195126"/>
            <a:ext cx="9630887" cy="2516906"/>
            <a:chOff x="1175657" y="3195126"/>
            <a:chExt cx="9630887" cy="2516906"/>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456804">
              <a:off x="9151876" y="3201009"/>
              <a:ext cx="1654668" cy="2485886"/>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5113" y="3195126"/>
              <a:ext cx="4476685" cy="2516906"/>
            </a:xfrm>
            <a:prstGeom prst="rect">
              <a:avLst/>
            </a:prstGeom>
            <a:ln>
              <a:noFill/>
            </a:ln>
            <a:effectLst>
              <a:outerShdw blurRad="292100" dist="139700" dir="2700000" algn="tl" rotWithShape="0">
                <a:srgbClr val="333333">
                  <a:alpha val="65000"/>
                </a:srgbClr>
              </a:outerShdw>
            </a:effectLst>
          </p:spPr>
        </p:pic>
        <p:pic>
          <p:nvPicPr>
            <p:cNvPr id="1026" name="Picture 2" descr="http://www.redkid.net/generator/cake/newsign.php?line1=IT%27S&amp;line2=A&amp;line3=GIRL&amp;Icing=Ic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73222">
              <a:off x="1175657" y="3351078"/>
              <a:ext cx="2487592" cy="22869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768146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a:p>
        </p:txBody>
      </p:sp>
      <p:sp>
        <p:nvSpPr>
          <p:cNvPr id="3" name="Content Placeholder 2"/>
          <p:cNvSpPr>
            <a:spLocks noGrp="1"/>
          </p:cNvSpPr>
          <p:nvPr>
            <p:ph idx="1"/>
          </p:nvPr>
        </p:nvSpPr>
        <p:spPr>
          <a:xfrm>
            <a:off x="838200" y="2018371"/>
            <a:ext cx="10515600" cy="4158592"/>
          </a:xfrm>
        </p:spPr>
        <p:txBody>
          <a:bodyPr/>
          <a:lstStyle/>
          <a:p>
            <a:r>
              <a:rPr lang="en-US" dirty="0"/>
              <a:t>Pray. </a:t>
            </a:r>
          </a:p>
          <a:p>
            <a:pPr lvl="1"/>
            <a:r>
              <a:rPr lang="en-US" dirty="0"/>
              <a:t>Begin a list of people you know who need to accept Christ as their personal Savior. </a:t>
            </a:r>
          </a:p>
          <a:p>
            <a:pPr lvl="1"/>
            <a:r>
              <a:rPr lang="en-US" dirty="0"/>
              <a:t>As a group, begin consistently praying for them. </a:t>
            </a:r>
          </a:p>
          <a:p>
            <a:pPr lvl="1"/>
            <a:r>
              <a:rPr lang="en-US" dirty="0"/>
              <a:t>Consider </a:t>
            </a:r>
            <a:r>
              <a:rPr lang="en-US" dirty="0" err="1"/>
              <a:t>prayerwalking</a:t>
            </a:r>
            <a:r>
              <a:rPr lang="en-US" dirty="0"/>
              <a:t> as a group in an area close to your church or in your neighborhood.</a:t>
            </a:r>
          </a:p>
          <a:p>
            <a:endParaRPr lang="en-US" dirty="0"/>
          </a:p>
        </p:txBody>
      </p:sp>
    </p:spTree>
    <p:extLst>
      <p:ext uri="{BB962C8B-B14F-4D97-AF65-F5344CB8AC3E}">
        <p14:creationId xmlns:p14="http://schemas.microsoft.com/office/powerpoint/2010/main" val="23886454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a:p>
        </p:txBody>
      </p:sp>
      <p:sp>
        <p:nvSpPr>
          <p:cNvPr id="3" name="Content Placeholder 2"/>
          <p:cNvSpPr>
            <a:spLocks noGrp="1"/>
          </p:cNvSpPr>
          <p:nvPr>
            <p:ph idx="1"/>
          </p:nvPr>
        </p:nvSpPr>
        <p:spPr>
          <a:xfrm>
            <a:off x="838200" y="2029521"/>
            <a:ext cx="10515600" cy="4147441"/>
          </a:xfrm>
        </p:spPr>
        <p:txBody>
          <a:bodyPr/>
          <a:lstStyle/>
          <a:p>
            <a:r>
              <a:rPr lang="en-US" dirty="0"/>
              <a:t>Share. </a:t>
            </a:r>
          </a:p>
          <a:p>
            <a:pPr lvl="1"/>
            <a:r>
              <a:rPr lang="en-US" dirty="0"/>
              <a:t>Learn a simple evangelistic presentation, or review tools that you have learned in the past that you can use when you begin gospel conversations.</a:t>
            </a:r>
          </a:p>
          <a:p>
            <a:pPr lvl="1"/>
            <a:r>
              <a:rPr lang="en-US" dirty="0"/>
              <a:t>Incorporate this presentation with your own personal testimony of a changed life in Christ.</a:t>
            </a:r>
          </a:p>
          <a:p>
            <a:endParaRPr lang="en-US" dirty="0"/>
          </a:p>
        </p:txBody>
      </p:sp>
    </p:spTree>
    <p:extLst>
      <p:ext uri="{BB962C8B-B14F-4D97-AF65-F5344CB8AC3E}">
        <p14:creationId xmlns:p14="http://schemas.microsoft.com/office/powerpoint/2010/main" val="11252266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Activities</a:t>
            </a:r>
            <a:endParaRPr lang="en-US" dirty="0"/>
          </a:p>
        </p:txBody>
      </p:sp>
      <p:pic>
        <p:nvPicPr>
          <p:cNvPr id="2050" name="Picture 2" descr="y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415019" y="2810107"/>
            <a:ext cx="3015088" cy="30150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05326">
            <a:off x="1096082" y="2172148"/>
            <a:ext cx="3746875" cy="16484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5307980" y="1628078"/>
            <a:ext cx="4917687" cy="1070518"/>
          </a:xfrm>
          <a:prstGeom prst="wedgeRoundRectCallout">
            <a:avLst>
              <a:gd name="adj1" fmla="val 22931"/>
              <a:gd name="adj2" fmla="val 8750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Comic Sans MS" panose="030F0702030302020204" pitchFamily="66" charset="0"/>
              </a:rPr>
              <a:t>It’s fun!  It’s cool!  It’ll involve your family in what we studied.  Get everyone to help.  Grab the QR code so you know where to go.</a:t>
            </a:r>
            <a:endParaRPr lang="en-US" dirty="0">
              <a:latin typeface="Comic Sans MS" panose="030F0702030302020204" pitchFamily="66"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0848" y="3756102"/>
            <a:ext cx="2443976" cy="24439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003482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Samaritan Woman:</a:t>
            </a:r>
            <a:br>
              <a:rPr lang="en-US" dirty="0" smtClean="0"/>
            </a:br>
            <a:r>
              <a:rPr lang="en-US" dirty="0" smtClean="0"/>
              <a:t>Faith Worth Sharing</a:t>
            </a:r>
            <a:endParaRPr lang="en-US" dirty="0"/>
          </a:p>
        </p:txBody>
      </p:sp>
      <p:sp>
        <p:nvSpPr>
          <p:cNvPr id="3" name="Subtitle 2"/>
          <p:cNvSpPr>
            <a:spLocks noGrp="1"/>
          </p:cNvSpPr>
          <p:nvPr>
            <p:ph type="subTitle" idx="1"/>
          </p:nvPr>
        </p:nvSpPr>
        <p:spPr>
          <a:xfrm>
            <a:off x="1524000" y="3918856"/>
            <a:ext cx="9144000" cy="1338943"/>
          </a:xfrm>
        </p:spPr>
        <p:txBody>
          <a:bodyPr>
            <a:normAutofit/>
          </a:bodyPr>
          <a:lstStyle/>
          <a:p>
            <a:r>
              <a:rPr lang="en-US" sz="3200" dirty="0" smtClean="0"/>
              <a:t>July 7</a:t>
            </a:r>
            <a:endParaRPr lang="en-US" sz="3200" dirty="0"/>
          </a:p>
        </p:txBody>
      </p:sp>
    </p:spTree>
    <p:extLst>
      <p:ext uri="{BB962C8B-B14F-4D97-AF65-F5344CB8AC3E}">
        <p14:creationId xmlns:p14="http://schemas.microsoft.com/office/powerpoint/2010/main" val="369125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a:t>
            </a:r>
            <a:endParaRPr lang="en-US" dirty="0"/>
          </a:p>
        </p:txBody>
      </p:sp>
      <p:sp>
        <p:nvSpPr>
          <p:cNvPr id="3" name="Content Placeholder 2"/>
          <p:cNvSpPr>
            <a:spLocks noGrp="1"/>
          </p:cNvSpPr>
          <p:nvPr>
            <p:ph idx="1"/>
          </p:nvPr>
        </p:nvSpPr>
        <p:spPr/>
        <p:txBody>
          <a:bodyPr/>
          <a:lstStyle/>
          <a:p>
            <a:r>
              <a:rPr lang="en-US" dirty="0">
                <a:solidFill>
                  <a:srgbClr val="C00000"/>
                </a:solidFill>
              </a:rPr>
              <a:t>Today we study a woman who was confronted by Christ personally.</a:t>
            </a:r>
          </a:p>
          <a:p>
            <a:pPr lvl="1"/>
            <a:r>
              <a:rPr lang="en-US" dirty="0">
                <a:solidFill>
                  <a:srgbClr val="C00000"/>
                </a:solidFill>
              </a:rPr>
              <a:t>Jesus modeled good ways to engage with others</a:t>
            </a:r>
          </a:p>
          <a:p>
            <a:pPr lvl="1"/>
            <a:r>
              <a:rPr lang="en-US" dirty="0">
                <a:solidFill>
                  <a:srgbClr val="C00000"/>
                </a:solidFill>
              </a:rPr>
              <a:t>We also see how the woman was quick to tell others what had happened.</a:t>
            </a:r>
          </a:p>
          <a:p>
            <a:pPr lvl="1"/>
            <a:r>
              <a:rPr lang="en-US" dirty="0">
                <a:solidFill>
                  <a:srgbClr val="C00000"/>
                </a:solidFill>
              </a:rPr>
              <a:t>Likewise, your life-changing encounter with Christ should be shared with others.</a:t>
            </a:r>
          </a:p>
          <a:p>
            <a:endParaRPr lang="en-US" dirty="0"/>
          </a:p>
          <a:p>
            <a:endParaRPr lang="en-US" dirty="0"/>
          </a:p>
        </p:txBody>
      </p:sp>
    </p:spTree>
    <p:extLst>
      <p:ext uri="{BB962C8B-B14F-4D97-AF65-F5344CB8AC3E}">
        <p14:creationId xmlns:p14="http://schemas.microsoft.com/office/powerpoint/2010/main" val="3805128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how Jesus grabs attention</a:t>
            </a:r>
            <a:r>
              <a:rPr lang="en-US" dirty="0" smtClean="0"/>
              <a:t>.</a:t>
            </a:r>
            <a:endParaRPr lang="en-US" dirty="0"/>
          </a:p>
        </p:txBody>
      </p:sp>
      <p:sp>
        <p:nvSpPr>
          <p:cNvPr id="3" name="Content Placeholder 2"/>
          <p:cNvSpPr>
            <a:spLocks noGrp="1"/>
          </p:cNvSpPr>
          <p:nvPr>
            <p:ph idx="1"/>
          </p:nvPr>
        </p:nvSpPr>
        <p:spPr>
          <a:xfrm>
            <a:off x="1175657" y="1599994"/>
            <a:ext cx="9940636" cy="4351338"/>
          </a:xfrm>
        </p:spPr>
        <p:txBody>
          <a:bodyPr>
            <a:noAutofit/>
          </a:bodyPr>
          <a:lstStyle/>
          <a:p>
            <a:pPr marL="0" indent="0" algn="ctr">
              <a:buNone/>
            </a:pPr>
            <a:r>
              <a:rPr lang="en-US" sz="3400" dirty="0"/>
              <a:t>John 4:9-14 (NIV)  The Samaritan woman said to him, "You are a Jew and I am a Samaritan woman. How can you ask me for a drink?" (For Jews do not associate with Samaritans.)  10  Jesus answered her, "If you knew the gift of God and who it is that asks you for a drink, you would have asked him and he would have given you living water." 11  "Sir," the woman said, "you have nothing to draw with and the well </a:t>
            </a:r>
            <a:endParaRPr lang="en-US" sz="3400" dirty="0"/>
          </a:p>
        </p:txBody>
      </p:sp>
    </p:spTree>
    <p:extLst>
      <p:ext uri="{BB962C8B-B14F-4D97-AF65-F5344CB8AC3E}">
        <p14:creationId xmlns:p14="http://schemas.microsoft.com/office/powerpoint/2010/main" val="335886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how Jesus grabs attention</a:t>
            </a:r>
            <a:r>
              <a:rPr lang="en-US" dirty="0" smtClean="0"/>
              <a:t>.</a:t>
            </a:r>
            <a:endParaRPr lang="en-US" dirty="0"/>
          </a:p>
        </p:txBody>
      </p:sp>
      <p:sp>
        <p:nvSpPr>
          <p:cNvPr id="3" name="Content Placeholder 2"/>
          <p:cNvSpPr>
            <a:spLocks noGrp="1"/>
          </p:cNvSpPr>
          <p:nvPr>
            <p:ph idx="1"/>
          </p:nvPr>
        </p:nvSpPr>
        <p:spPr>
          <a:xfrm>
            <a:off x="1175657" y="1599994"/>
            <a:ext cx="9940636" cy="4351338"/>
          </a:xfrm>
        </p:spPr>
        <p:txBody>
          <a:bodyPr>
            <a:noAutofit/>
          </a:bodyPr>
          <a:lstStyle/>
          <a:p>
            <a:pPr marL="0" indent="0" algn="ctr">
              <a:buNone/>
            </a:pPr>
            <a:r>
              <a:rPr lang="en-US" sz="3200" dirty="0"/>
              <a:t>is deep. Where can you get this living water? 12  Are you greater than our father Jacob, who gave us the well and drank from it himself, as did also his sons and his flocks and herds?"  13  Jesus answered, "Everyone who drinks this water will be thirsty again,  14  but whoever drinks the water I give him will never thirst. Indeed, the water I give him will become in him a spring of water welling up to eternal life."</a:t>
            </a:r>
            <a:endParaRPr lang="en-US" sz="3400" dirty="0"/>
          </a:p>
        </p:txBody>
      </p:sp>
      <p:pic>
        <p:nvPicPr>
          <p:cNvPr id="4" name="Picture 3"/>
          <p:cNvPicPr>
            <a:picLocks noChangeAspect="1"/>
          </p:cNvPicPr>
          <p:nvPr/>
        </p:nvPicPr>
        <p:blipFill>
          <a:blip r:embed="rId2"/>
          <a:stretch>
            <a:fillRect/>
          </a:stretch>
        </p:blipFill>
        <p:spPr>
          <a:xfrm>
            <a:off x="4723730" y="5586761"/>
            <a:ext cx="2468806" cy="3441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66536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See Your Need</a:t>
            </a:r>
            <a:endParaRPr lang="en-US" dirty="0"/>
          </a:p>
        </p:txBody>
      </p:sp>
      <p:sp>
        <p:nvSpPr>
          <p:cNvPr id="3" name="Content Placeholder 2"/>
          <p:cNvSpPr>
            <a:spLocks noGrp="1"/>
          </p:cNvSpPr>
          <p:nvPr>
            <p:ph idx="1"/>
          </p:nvPr>
        </p:nvSpPr>
        <p:spPr/>
        <p:txBody>
          <a:bodyPr/>
          <a:lstStyle/>
          <a:p>
            <a:r>
              <a:rPr lang="en-US" dirty="0"/>
              <a:t>How would you describe the Samaritan woman’s initial attitude upon meeting Jesus at the well? </a:t>
            </a:r>
          </a:p>
          <a:p>
            <a:r>
              <a:rPr lang="en-US" dirty="0"/>
              <a:t>How can prejudice affect a Christian’s witness? How can social differences keep us from engaging with others in order to share the gospel?</a:t>
            </a:r>
          </a:p>
          <a:p>
            <a:r>
              <a:rPr lang="en-US" dirty="0"/>
              <a:t>How did Jesus answer the Samaritan woman’s question? </a:t>
            </a:r>
          </a:p>
          <a:p>
            <a:endParaRPr lang="en-US" dirty="0"/>
          </a:p>
        </p:txBody>
      </p:sp>
    </p:spTree>
    <p:extLst>
      <p:ext uri="{BB962C8B-B14F-4D97-AF65-F5344CB8AC3E}">
        <p14:creationId xmlns:p14="http://schemas.microsoft.com/office/powerpoint/2010/main" val="364972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See Your Need</a:t>
            </a:r>
          </a:p>
        </p:txBody>
      </p:sp>
      <p:sp>
        <p:nvSpPr>
          <p:cNvPr id="3" name="Content Placeholder 2"/>
          <p:cNvSpPr>
            <a:spLocks noGrp="1"/>
          </p:cNvSpPr>
          <p:nvPr>
            <p:ph idx="1"/>
          </p:nvPr>
        </p:nvSpPr>
        <p:spPr/>
        <p:txBody>
          <a:bodyPr/>
          <a:lstStyle/>
          <a:p>
            <a:r>
              <a:rPr lang="en-US" dirty="0"/>
              <a:t>How is the world’s need for salvation and eternal life like thirst? </a:t>
            </a:r>
          </a:p>
          <a:p>
            <a:r>
              <a:rPr lang="en-US" dirty="0"/>
              <a:t>What did the Samaritan woman think Jesus was talking about? </a:t>
            </a:r>
          </a:p>
          <a:p>
            <a:r>
              <a:rPr lang="en-US" dirty="0"/>
              <a:t>How can confusion about spiritual things open the door for more discussion?</a:t>
            </a:r>
          </a:p>
          <a:p>
            <a:endParaRPr lang="en-US" dirty="0"/>
          </a:p>
        </p:txBody>
      </p:sp>
      <p:sp>
        <p:nvSpPr>
          <p:cNvPr id="4" name="TextBox 3"/>
          <p:cNvSpPr txBox="1"/>
          <p:nvPr/>
        </p:nvSpPr>
        <p:spPr>
          <a:xfrm rot="21296248">
            <a:off x="2174488" y="2186975"/>
            <a:ext cx="7437863" cy="286232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3600" dirty="0" smtClean="0"/>
              <a:t>Note </a:t>
            </a:r>
            <a:r>
              <a:rPr lang="en-US" sz="3600" dirty="0"/>
              <a:t>Jesus’ use of water as a metaphor to teach about salvation.  He also used bread, light, and breath.  </a:t>
            </a:r>
            <a:r>
              <a:rPr lang="en-US" sz="3600" dirty="0">
                <a:sym typeface="Wingdings" panose="05000000000000000000" pitchFamily="2" charset="2"/>
              </a:rPr>
              <a:t></a:t>
            </a:r>
            <a:r>
              <a:rPr lang="en-US" sz="3600" dirty="0"/>
              <a:t> Jesus provides all that is needed to sustain (spiritual) life</a:t>
            </a:r>
            <a:r>
              <a:rPr lang="en-US" sz="3600" dirty="0" smtClean="0"/>
              <a:t>.</a:t>
            </a:r>
            <a:endParaRPr lang="en-US" sz="3600" dirty="0"/>
          </a:p>
        </p:txBody>
      </p:sp>
    </p:spTree>
    <p:extLst>
      <p:ext uri="{BB962C8B-B14F-4D97-AF65-F5344CB8AC3E}">
        <p14:creationId xmlns:p14="http://schemas.microsoft.com/office/powerpoint/2010/main" val="68695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See Your Need</a:t>
            </a:r>
          </a:p>
        </p:txBody>
      </p:sp>
      <p:sp>
        <p:nvSpPr>
          <p:cNvPr id="3" name="Content Placeholder 2"/>
          <p:cNvSpPr>
            <a:spLocks noGrp="1"/>
          </p:cNvSpPr>
          <p:nvPr>
            <p:ph idx="1"/>
          </p:nvPr>
        </p:nvSpPr>
        <p:spPr/>
        <p:txBody>
          <a:bodyPr/>
          <a:lstStyle/>
          <a:p>
            <a:r>
              <a:rPr lang="en-US" dirty="0"/>
              <a:t>Think about some everyday objects – how might we use these to communicate a truth or confront people with a need in their lives?</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944934714"/>
              </p:ext>
            </p:extLst>
          </p:nvPr>
        </p:nvGraphicFramePr>
        <p:xfrm>
          <a:off x="1485590" y="3518623"/>
          <a:ext cx="9721386" cy="2743200"/>
        </p:xfrm>
        <a:graphic>
          <a:graphicData uri="http://schemas.openxmlformats.org/drawingml/2006/table">
            <a:tbl>
              <a:tblPr firstRow="1" bandRow="1">
                <a:tableStyleId>{5C22544A-7EE6-4342-B048-85BDC9FD1C3A}</a:tableStyleId>
              </a:tblPr>
              <a:tblGrid>
                <a:gridCol w="3365191"/>
                <a:gridCol w="6356195"/>
              </a:tblGrid>
              <a:tr h="370840">
                <a:tc>
                  <a:txBody>
                    <a:bodyPr/>
                    <a:lstStyle/>
                    <a:p>
                      <a:pPr algn="ctr"/>
                      <a:r>
                        <a:rPr lang="en-US" sz="2800" dirty="0" smtClean="0"/>
                        <a:t>Every Day Object</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Jesus meets a need</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457200" indent="-457200">
                        <a:buFont typeface="Arial" panose="020B0604020202020204" pitchFamily="34" charset="0"/>
                        <a:buChar char="•"/>
                      </a:pPr>
                      <a:r>
                        <a:rPr lang="en-US" sz="2800" dirty="0" smtClean="0"/>
                        <a:t>Car</a:t>
                      </a:r>
                    </a:p>
                    <a:p>
                      <a:pPr marL="457200" indent="-457200">
                        <a:buFont typeface="Arial" panose="020B0604020202020204" pitchFamily="34" charset="0"/>
                        <a:buChar char="•"/>
                      </a:pPr>
                      <a:r>
                        <a:rPr lang="en-US" sz="2800" dirty="0" smtClean="0"/>
                        <a:t>Garden</a:t>
                      </a:r>
                    </a:p>
                    <a:p>
                      <a:pPr marL="457200" indent="-457200">
                        <a:buFont typeface="Arial" panose="020B0604020202020204" pitchFamily="34" charset="0"/>
                        <a:buChar char="•"/>
                      </a:pPr>
                      <a:r>
                        <a:rPr lang="en-US" sz="2800" dirty="0" smtClean="0"/>
                        <a:t>Road</a:t>
                      </a:r>
                      <a:r>
                        <a:rPr lang="en-US" sz="2800" baseline="0" dirty="0" smtClean="0"/>
                        <a:t> Detour</a:t>
                      </a:r>
                    </a:p>
                    <a:p>
                      <a:pPr marL="457200" indent="-457200">
                        <a:buFont typeface="Arial" panose="020B0604020202020204" pitchFamily="34" charset="0"/>
                        <a:buChar char="•"/>
                      </a:pPr>
                      <a:r>
                        <a:rPr lang="en-US" sz="2800" baseline="0" dirty="0" smtClean="0"/>
                        <a:t>Fishing Rod</a:t>
                      </a:r>
                    </a:p>
                    <a:p>
                      <a:pPr marL="457200" indent="-457200">
                        <a:buFont typeface="Arial" panose="020B0604020202020204" pitchFamily="34" charset="0"/>
                        <a:buChar char="•"/>
                      </a:pPr>
                      <a:r>
                        <a:rPr lang="en-US" sz="2800" baseline="0" dirty="0" smtClean="0"/>
                        <a:t>Food</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buFont typeface="Arial" panose="020B0604020202020204" pitchFamily="34" charset="0"/>
                        <a:buChar char="•"/>
                      </a:pPr>
                      <a:r>
                        <a:rPr lang="en-US" sz="2800" dirty="0" smtClean="0"/>
                        <a:t> </a:t>
                      </a:r>
                    </a:p>
                    <a:p>
                      <a:pPr marL="457200" indent="-457200">
                        <a:buFont typeface="Arial" panose="020B0604020202020204" pitchFamily="34" charset="0"/>
                        <a:buChar char="•"/>
                      </a:pPr>
                      <a:r>
                        <a:rPr lang="en-US" sz="2800" dirty="0" smtClean="0"/>
                        <a:t> </a:t>
                      </a:r>
                    </a:p>
                    <a:p>
                      <a:pPr marL="457200" indent="-457200">
                        <a:buFont typeface="Arial" panose="020B0604020202020204" pitchFamily="34" charset="0"/>
                        <a:buChar char="•"/>
                      </a:pPr>
                      <a:r>
                        <a:rPr lang="en-US" sz="2800" dirty="0" smtClean="0"/>
                        <a:t> </a:t>
                      </a:r>
                    </a:p>
                    <a:p>
                      <a:pPr marL="457200" indent="-457200">
                        <a:buFont typeface="Arial" panose="020B0604020202020204" pitchFamily="34" charset="0"/>
                        <a:buChar char="•"/>
                      </a:pPr>
                      <a:r>
                        <a:rPr lang="en-US" sz="2800" dirty="0" smtClean="0"/>
                        <a:t> </a:t>
                      </a:r>
                    </a:p>
                    <a:p>
                      <a:pPr marL="457200" indent="-457200">
                        <a:buFont typeface="Arial" panose="020B0604020202020204" pitchFamily="34" charset="0"/>
                        <a:buChar char="•"/>
                      </a:pPr>
                      <a:r>
                        <a:rPr lang="en-US" sz="2800" dirty="0" smtClean="0"/>
                        <a:t> </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58574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the response to Jesus knowledge about her</a:t>
            </a:r>
            <a:r>
              <a:rPr lang="en-US" dirty="0" smtClean="0"/>
              <a:t>.</a:t>
            </a:r>
            <a:endParaRPr lang="en-US" dirty="0"/>
          </a:p>
        </p:txBody>
      </p:sp>
      <p:sp>
        <p:nvSpPr>
          <p:cNvPr id="3" name="Content Placeholder 2"/>
          <p:cNvSpPr>
            <a:spLocks noGrp="1"/>
          </p:cNvSpPr>
          <p:nvPr>
            <p:ph idx="1"/>
          </p:nvPr>
        </p:nvSpPr>
        <p:spPr>
          <a:xfrm>
            <a:off x="1873404" y="1981742"/>
            <a:ext cx="8621751" cy="4351338"/>
          </a:xfrm>
        </p:spPr>
        <p:txBody>
          <a:bodyPr/>
          <a:lstStyle/>
          <a:p>
            <a:pPr marL="0" indent="0" algn="ctr">
              <a:buNone/>
            </a:pPr>
            <a:r>
              <a:rPr lang="en-US" dirty="0"/>
              <a:t>John 4:15-18 (NIV)  The woman said to him, "Sir, give me this water so that I won't get thirsty and have to keep coming here to draw water." 16  He told her, "Go, call your husband and come back." 17  "I have no husband," she </a:t>
            </a:r>
            <a:endParaRPr lang="en-US" dirty="0"/>
          </a:p>
        </p:txBody>
      </p:sp>
    </p:spTree>
    <p:extLst>
      <p:ext uri="{BB962C8B-B14F-4D97-AF65-F5344CB8AC3E}">
        <p14:creationId xmlns:p14="http://schemas.microsoft.com/office/powerpoint/2010/main" val="198039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9D6C060-DF19-4BCE-900F-B10A1367196D}" vid="{712B9EBD-A77D-44BD-8EF5-1A4E9BFB8294}"/>
    </a:ext>
  </a:extLst>
</a:theme>
</file>

<file path=docProps/app.xml><?xml version="1.0" encoding="utf-8"?>
<Properties xmlns="http://schemas.openxmlformats.org/officeDocument/2006/extended-properties" xmlns:vt="http://schemas.openxmlformats.org/officeDocument/2006/docPropsVTypes">
  <Template>SS3</Template>
  <TotalTime>118</TotalTime>
  <Words>1049</Words>
  <Application>Microsoft Office PowerPoint</Application>
  <PresentationFormat>Widescreen</PresentationFormat>
  <Paragraphs>89</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Comic Sans MS</vt:lpstr>
      <vt:lpstr>Wingdings</vt:lpstr>
      <vt:lpstr>Office Theme</vt:lpstr>
      <vt:lpstr>The Samaritan Woman: Faith Worth Sharing</vt:lpstr>
      <vt:lpstr>Think about it …</vt:lpstr>
      <vt:lpstr>Today …</vt:lpstr>
      <vt:lpstr>Listen for how Jesus grabs attention.</vt:lpstr>
      <vt:lpstr>Listen for how Jesus grabs attention.</vt:lpstr>
      <vt:lpstr>See Your Need</vt:lpstr>
      <vt:lpstr>See Your Need</vt:lpstr>
      <vt:lpstr>See Your Need</vt:lpstr>
      <vt:lpstr>Listen for the response to Jesus knowledge about her.</vt:lpstr>
      <vt:lpstr>Listen for the response to Jesus knowledge about her.</vt:lpstr>
      <vt:lpstr>Confront Your Sin</vt:lpstr>
      <vt:lpstr>Confront Your Sin</vt:lpstr>
      <vt:lpstr>Listen for a sudden realization.</vt:lpstr>
      <vt:lpstr>Share Christ</vt:lpstr>
      <vt:lpstr>Share Christ</vt:lpstr>
      <vt:lpstr>Top Ten Pointers</vt:lpstr>
      <vt:lpstr>Top Ten Pointers</vt:lpstr>
      <vt:lpstr>Application Video</vt:lpstr>
      <vt:lpstr>Application</vt:lpstr>
      <vt:lpstr>Application</vt:lpstr>
      <vt:lpstr>Application</vt:lpstr>
      <vt:lpstr>Family Activities</vt:lpstr>
      <vt:lpstr>The Samaritan Woman: Faith Worth Sharing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Samaritan Woman: Faith Worth Sharing</dc:title>
  <dc:creator>Steve Armstrong</dc:creator>
  <cp:lastModifiedBy>Steve Armstrong</cp:lastModifiedBy>
  <cp:revision>11</cp:revision>
  <dcterms:created xsi:type="dcterms:W3CDTF">2019-06-21T11:37:47Z</dcterms:created>
  <dcterms:modified xsi:type="dcterms:W3CDTF">2019-06-21T13:36:45Z</dcterms:modified>
</cp:coreProperties>
</file>