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4/27/2023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4/27/2023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4/27/2023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4/27/2023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kfz05ns7"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hyperlink" Target="https://tinyurl.com/2ptb935c" TargetMode="External"/><Relationship Id="rId4" Type="http://schemas.openxmlformats.org/officeDocument/2006/relationships/image" Target="../media/image10.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Recovering from a Fall</a:t>
            </a:r>
            <a:br>
              <a:rPr lang="en-US" dirty="0"/>
            </a:br>
            <a:r>
              <a:rPr lang="en-US" dirty="0"/>
              <a:t>into Temptation</a:t>
            </a:r>
          </a:p>
        </p:txBody>
      </p:sp>
      <p:sp>
        <p:nvSpPr>
          <p:cNvPr id="3" name="Subtitle 2"/>
          <p:cNvSpPr>
            <a:spLocks noGrp="1"/>
          </p:cNvSpPr>
          <p:nvPr>
            <p:ph type="subTitle" idx="1"/>
          </p:nvPr>
        </p:nvSpPr>
        <p:spPr>
          <a:xfrm>
            <a:off x="1524000" y="3823854"/>
            <a:ext cx="9144000" cy="1433945"/>
          </a:xfrm>
        </p:spPr>
        <p:txBody>
          <a:bodyPr/>
          <a:lstStyle/>
          <a:p>
            <a:r>
              <a:rPr lang="en-US" dirty="0"/>
              <a:t>May 14</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7251D-4ABC-BA74-1EB6-4F43D4294A04}"/>
              </a:ext>
            </a:extLst>
          </p:cNvPr>
          <p:cNvSpPr>
            <a:spLocks noGrp="1"/>
          </p:cNvSpPr>
          <p:nvPr>
            <p:ph type="title"/>
          </p:nvPr>
        </p:nvSpPr>
        <p:spPr/>
        <p:txBody>
          <a:bodyPr/>
          <a:lstStyle/>
          <a:p>
            <a:r>
              <a:rPr lang="en-US" dirty="0"/>
              <a:t>Joy and Blessing from God’s Forgiveness</a:t>
            </a:r>
          </a:p>
        </p:txBody>
      </p:sp>
      <p:sp>
        <p:nvSpPr>
          <p:cNvPr id="3" name="Content Placeholder 2">
            <a:extLst>
              <a:ext uri="{FF2B5EF4-FFF2-40B4-BE49-F238E27FC236}">
                <a16:creationId xmlns:a16="http://schemas.microsoft.com/office/drawing/2014/main" id="{A23E5A0A-813C-D2DE-C5B0-40C912ACC65F}"/>
              </a:ext>
            </a:extLst>
          </p:cNvPr>
          <p:cNvSpPr>
            <a:spLocks noGrp="1"/>
          </p:cNvSpPr>
          <p:nvPr>
            <p:ph idx="1"/>
          </p:nvPr>
        </p:nvSpPr>
        <p:spPr/>
        <p:txBody>
          <a:bodyPr/>
          <a:lstStyle/>
          <a:p>
            <a:r>
              <a:rPr lang="en-US" dirty="0"/>
              <a:t>Note that David  begins the psalm with praise and thanksgiving to God … not by dwelling on his sin.  Why is focusing on God more important than continually recalling our sins?</a:t>
            </a:r>
          </a:p>
        </p:txBody>
      </p:sp>
    </p:spTree>
    <p:extLst>
      <p:ext uri="{BB962C8B-B14F-4D97-AF65-F5344CB8AC3E}">
        <p14:creationId xmlns:p14="http://schemas.microsoft.com/office/powerpoint/2010/main" val="2277716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6A36-7735-AC19-EE9F-CD3ACB77E250}"/>
              </a:ext>
            </a:extLst>
          </p:cNvPr>
          <p:cNvSpPr>
            <a:spLocks noGrp="1"/>
          </p:cNvSpPr>
          <p:nvPr>
            <p:ph type="title"/>
          </p:nvPr>
        </p:nvSpPr>
        <p:spPr/>
        <p:txBody>
          <a:bodyPr/>
          <a:lstStyle/>
          <a:p>
            <a:pPr algn="l"/>
            <a:r>
              <a:rPr lang="en-US" dirty="0"/>
              <a:t>Listen for the effect of unconfessed sin.</a:t>
            </a:r>
          </a:p>
        </p:txBody>
      </p:sp>
      <p:sp>
        <p:nvSpPr>
          <p:cNvPr id="3" name="Content Placeholder 2">
            <a:extLst>
              <a:ext uri="{FF2B5EF4-FFF2-40B4-BE49-F238E27FC236}">
                <a16:creationId xmlns:a16="http://schemas.microsoft.com/office/drawing/2014/main" id="{024158AF-3A96-31F8-4F84-D0E65C4B2513}"/>
              </a:ext>
            </a:extLst>
          </p:cNvPr>
          <p:cNvSpPr>
            <a:spLocks noGrp="1"/>
          </p:cNvSpPr>
          <p:nvPr>
            <p:ph idx="1"/>
          </p:nvPr>
        </p:nvSpPr>
        <p:spPr>
          <a:xfrm>
            <a:off x="1851950" y="1964521"/>
            <a:ext cx="8888392" cy="4351338"/>
          </a:xfrm>
        </p:spPr>
        <p:txBody>
          <a:bodyPr/>
          <a:lstStyle/>
          <a:p>
            <a:pPr marL="0" indent="0" algn="ctr">
              <a:buNone/>
            </a:pPr>
            <a:r>
              <a:rPr lang="en-US" dirty="0"/>
              <a:t>Psalm 32:3-5 (NIV)  When I kept silent, my bones wasted away through my groaning all day long. 4  For day and night your hand was heavy upon me; my strength was sapped as in the heat of summer.</a:t>
            </a:r>
          </a:p>
        </p:txBody>
      </p:sp>
    </p:spTree>
    <p:extLst>
      <p:ext uri="{BB962C8B-B14F-4D97-AF65-F5344CB8AC3E}">
        <p14:creationId xmlns:p14="http://schemas.microsoft.com/office/powerpoint/2010/main" val="239593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6A36-7735-AC19-EE9F-CD3ACB77E250}"/>
              </a:ext>
            </a:extLst>
          </p:cNvPr>
          <p:cNvSpPr>
            <a:spLocks noGrp="1"/>
          </p:cNvSpPr>
          <p:nvPr>
            <p:ph type="title"/>
          </p:nvPr>
        </p:nvSpPr>
        <p:spPr/>
        <p:txBody>
          <a:bodyPr/>
          <a:lstStyle/>
          <a:p>
            <a:pPr algn="l"/>
            <a:r>
              <a:rPr lang="en-US" dirty="0"/>
              <a:t>Listen for the effect of unconfessed sin.</a:t>
            </a:r>
          </a:p>
        </p:txBody>
      </p:sp>
      <p:sp>
        <p:nvSpPr>
          <p:cNvPr id="3" name="Content Placeholder 2">
            <a:extLst>
              <a:ext uri="{FF2B5EF4-FFF2-40B4-BE49-F238E27FC236}">
                <a16:creationId xmlns:a16="http://schemas.microsoft.com/office/drawing/2014/main" id="{024158AF-3A96-31F8-4F84-D0E65C4B2513}"/>
              </a:ext>
            </a:extLst>
          </p:cNvPr>
          <p:cNvSpPr>
            <a:spLocks noGrp="1"/>
          </p:cNvSpPr>
          <p:nvPr>
            <p:ph idx="1"/>
          </p:nvPr>
        </p:nvSpPr>
        <p:spPr>
          <a:xfrm>
            <a:off x="1851950" y="1964521"/>
            <a:ext cx="8888392" cy="4351338"/>
          </a:xfrm>
        </p:spPr>
        <p:txBody>
          <a:bodyPr/>
          <a:lstStyle/>
          <a:p>
            <a:pPr marL="0" indent="0" algn="ctr">
              <a:buNone/>
            </a:pPr>
            <a:r>
              <a:rPr lang="en-US" dirty="0"/>
              <a:t>Selah.   Then I acknowledged my sin to you and did not cover up my iniquity. I said, "I will confess my transgressions to the LORD"-- and you forgave the guilt of my sin. Selah</a:t>
            </a:r>
          </a:p>
        </p:txBody>
      </p:sp>
      <p:pic>
        <p:nvPicPr>
          <p:cNvPr id="4" name="Picture 3">
            <a:extLst>
              <a:ext uri="{FF2B5EF4-FFF2-40B4-BE49-F238E27FC236}">
                <a16:creationId xmlns:a16="http://schemas.microsoft.com/office/drawing/2014/main" id="{510209A0-938A-E197-DB53-E8D4D2573968}"/>
              </a:ext>
            </a:extLst>
          </p:cNvPr>
          <p:cNvPicPr>
            <a:picLocks noChangeAspect="1"/>
          </p:cNvPicPr>
          <p:nvPr/>
        </p:nvPicPr>
        <p:blipFill>
          <a:blip r:embed="rId2"/>
          <a:stretch>
            <a:fillRect/>
          </a:stretch>
        </p:blipFill>
        <p:spPr>
          <a:xfrm>
            <a:off x="5234095" y="5068644"/>
            <a:ext cx="1723810" cy="2857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60002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D6897-8F4C-7F9F-65DC-0014E0E1D321}"/>
              </a:ext>
            </a:extLst>
          </p:cNvPr>
          <p:cNvSpPr>
            <a:spLocks noGrp="1"/>
          </p:cNvSpPr>
          <p:nvPr>
            <p:ph type="title"/>
          </p:nvPr>
        </p:nvSpPr>
        <p:spPr/>
        <p:txBody>
          <a:bodyPr/>
          <a:lstStyle/>
          <a:p>
            <a:r>
              <a:rPr lang="en-US" dirty="0"/>
              <a:t>Forgiveness Requires Confession</a:t>
            </a:r>
          </a:p>
        </p:txBody>
      </p:sp>
      <p:sp>
        <p:nvSpPr>
          <p:cNvPr id="3" name="Content Placeholder 2">
            <a:extLst>
              <a:ext uri="{FF2B5EF4-FFF2-40B4-BE49-F238E27FC236}">
                <a16:creationId xmlns:a16="http://schemas.microsoft.com/office/drawing/2014/main" id="{E9E2A158-78EA-45B9-A95B-16B3EE442EF6}"/>
              </a:ext>
            </a:extLst>
          </p:cNvPr>
          <p:cNvSpPr>
            <a:spLocks noGrp="1"/>
          </p:cNvSpPr>
          <p:nvPr>
            <p:ph idx="1"/>
          </p:nvPr>
        </p:nvSpPr>
        <p:spPr/>
        <p:txBody>
          <a:bodyPr/>
          <a:lstStyle/>
          <a:p>
            <a:r>
              <a:rPr lang="en-US" dirty="0"/>
              <a:t>What words or phrases express David’s feelings when he had unconfessed sin in his life? How did David’s struggle with his sin affect him?</a:t>
            </a:r>
          </a:p>
          <a:p>
            <a:r>
              <a:rPr lang="en-US" dirty="0"/>
              <a:t>What did David decide to do about his sin?</a:t>
            </a:r>
          </a:p>
        </p:txBody>
      </p:sp>
    </p:spTree>
    <p:extLst>
      <p:ext uri="{BB962C8B-B14F-4D97-AF65-F5344CB8AC3E}">
        <p14:creationId xmlns:p14="http://schemas.microsoft.com/office/powerpoint/2010/main" val="229270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78776-AE4F-8030-F06C-D38214D08124}"/>
              </a:ext>
            </a:extLst>
          </p:cNvPr>
          <p:cNvSpPr>
            <a:spLocks noGrp="1"/>
          </p:cNvSpPr>
          <p:nvPr>
            <p:ph type="title"/>
          </p:nvPr>
        </p:nvSpPr>
        <p:spPr/>
        <p:txBody>
          <a:bodyPr/>
          <a:lstStyle/>
          <a:p>
            <a:r>
              <a:rPr lang="en-US" dirty="0"/>
              <a:t>Forgiveness Requires Confession</a:t>
            </a:r>
          </a:p>
        </p:txBody>
      </p:sp>
      <p:sp>
        <p:nvSpPr>
          <p:cNvPr id="3" name="Content Placeholder 2">
            <a:extLst>
              <a:ext uri="{FF2B5EF4-FFF2-40B4-BE49-F238E27FC236}">
                <a16:creationId xmlns:a16="http://schemas.microsoft.com/office/drawing/2014/main" id="{E856F996-3FB9-2552-27B7-55F96D873E75}"/>
              </a:ext>
            </a:extLst>
          </p:cNvPr>
          <p:cNvSpPr>
            <a:spLocks noGrp="1"/>
          </p:cNvSpPr>
          <p:nvPr>
            <p:ph idx="1"/>
          </p:nvPr>
        </p:nvSpPr>
        <p:spPr/>
        <p:txBody>
          <a:bodyPr/>
          <a:lstStyle/>
          <a:p>
            <a:r>
              <a:rPr lang="en-US" dirty="0">
                <a:solidFill>
                  <a:srgbClr val="C00000"/>
                </a:solidFill>
              </a:rPr>
              <a:t>Confession means to agree with God that what you have done is sin …</a:t>
            </a:r>
          </a:p>
          <a:p>
            <a:pPr lvl="1"/>
            <a:r>
              <a:rPr lang="en-US" dirty="0">
                <a:solidFill>
                  <a:srgbClr val="C00000"/>
                </a:solidFill>
              </a:rPr>
              <a:t>You refuse to rename wrong as right</a:t>
            </a:r>
          </a:p>
          <a:p>
            <a:pPr lvl="1"/>
            <a:r>
              <a:rPr lang="en-US" dirty="0">
                <a:solidFill>
                  <a:srgbClr val="C00000"/>
                </a:solidFill>
              </a:rPr>
              <a:t>You call it what it is … hurtful actions against God and people</a:t>
            </a:r>
          </a:p>
          <a:p>
            <a:pPr lvl="1"/>
            <a:r>
              <a:rPr lang="en-US" dirty="0">
                <a:solidFill>
                  <a:srgbClr val="C00000"/>
                </a:solidFill>
              </a:rPr>
              <a:t>You begin to trust God rather than your own perception of right and wrong</a:t>
            </a:r>
          </a:p>
          <a:p>
            <a:endParaRPr lang="en-US" dirty="0"/>
          </a:p>
        </p:txBody>
      </p:sp>
    </p:spTree>
    <p:extLst>
      <p:ext uri="{BB962C8B-B14F-4D97-AF65-F5344CB8AC3E}">
        <p14:creationId xmlns:p14="http://schemas.microsoft.com/office/powerpoint/2010/main" val="286511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C57BE-3BA3-CAD5-E28A-806B88007FF2}"/>
              </a:ext>
            </a:extLst>
          </p:cNvPr>
          <p:cNvSpPr>
            <a:spLocks noGrp="1"/>
          </p:cNvSpPr>
          <p:nvPr>
            <p:ph type="title"/>
          </p:nvPr>
        </p:nvSpPr>
        <p:spPr/>
        <p:txBody>
          <a:bodyPr/>
          <a:lstStyle/>
          <a:p>
            <a:r>
              <a:rPr lang="en-US" dirty="0"/>
              <a:t>Forgiveness Requires Confession</a:t>
            </a:r>
          </a:p>
        </p:txBody>
      </p:sp>
      <p:sp>
        <p:nvSpPr>
          <p:cNvPr id="3" name="Content Placeholder 2">
            <a:extLst>
              <a:ext uri="{FF2B5EF4-FFF2-40B4-BE49-F238E27FC236}">
                <a16:creationId xmlns:a16="http://schemas.microsoft.com/office/drawing/2014/main" id="{3E7BB2A9-6784-2B84-679C-913BD03CBF68}"/>
              </a:ext>
            </a:extLst>
          </p:cNvPr>
          <p:cNvSpPr>
            <a:spLocks noGrp="1"/>
          </p:cNvSpPr>
          <p:nvPr>
            <p:ph idx="1"/>
          </p:nvPr>
        </p:nvSpPr>
        <p:spPr/>
        <p:txBody>
          <a:bodyPr/>
          <a:lstStyle/>
          <a:p>
            <a:r>
              <a:rPr lang="en-US" dirty="0"/>
              <a:t>What kinds of things prevent us from confessing known sin in our lives? Why do you think we are sometimes hesitant to repent of sin, even when we know God will forgive us? </a:t>
            </a:r>
          </a:p>
          <a:p>
            <a:r>
              <a:rPr lang="en-US" dirty="0"/>
              <a:t>Why is it important that David (and we) blame no one else for personal sin?</a:t>
            </a:r>
          </a:p>
        </p:txBody>
      </p:sp>
    </p:spTree>
    <p:extLst>
      <p:ext uri="{BB962C8B-B14F-4D97-AF65-F5344CB8AC3E}">
        <p14:creationId xmlns:p14="http://schemas.microsoft.com/office/powerpoint/2010/main" val="377109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C2C19-0EAC-7E67-ABA3-47119DCD0C40}"/>
              </a:ext>
            </a:extLst>
          </p:cNvPr>
          <p:cNvSpPr>
            <a:spLocks noGrp="1"/>
          </p:cNvSpPr>
          <p:nvPr>
            <p:ph type="title"/>
          </p:nvPr>
        </p:nvSpPr>
        <p:spPr/>
        <p:txBody>
          <a:bodyPr/>
          <a:lstStyle/>
          <a:p>
            <a:pPr algn="l"/>
            <a:r>
              <a:rPr lang="en-US" dirty="0"/>
              <a:t>Listen for benefits of timely repentance.</a:t>
            </a:r>
          </a:p>
        </p:txBody>
      </p:sp>
      <p:sp>
        <p:nvSpPr>
          <p:cNvPr id="3" name="Content Placeholder 2">
            <a:extLst>
              <a:ext uri="{FF2B5EF4-FFF2-40B4-BE49-F238E27FC236}">
                <a16:creationId xmlns:a16="http://schemas.microsoft.com/office/drawing/2014/main" id="{3D5935D0-744C-EB11-C444-C7F172304BBD}"/>
              </a:ext>
            </a:extLst>
          </p:cNvPr>
          <p:cNvSpPr>
            <a:spLocks noGrp="1"/>
          </p:cNvSpPr>
          <p:nvPr>
            <p:ph idx="1"/>
          </p:nvPr>
        </p:nvSpPr>
        <p:spPr>
          <a:xfrm>
            <a:off x="1073069" y="1837200"/>
            <a:ext cx="10045861" cy="4351338"/>
          </a:xfrm>
        </p:spPr>
        <p:txBody>
          <a:bodyPr/>
          <a:lstStyle/>
          <a:p>
            <a:pPr marL="0" indent="0" algn="ctr">
              <a:buNone/>
            </a:pPr>
            <a:r>
              <a:rPr lang="en-US" dirty="0"/>
              <a:t>Psalm 32:6-7 (NIV)  Therefore let everyone who is godly pray to you while you may be found; surely when the mighty waters rise, they will not reach him. 7  You are my hiding place; you will protect me from trouble and surround me with songs of deliverance. Selah</a:t>
            </a:r>
          </a:p>
        </p:txBody>
      </p:sp>
      <p:pic>
        <p:nvPicPr>
          <p:cNvPr id="4" name="Picture 3">
            <a:extLst>
              <a:ext uri="{FF2B5EF4-FFF2-40B4-BE49-F238E27FC236}">
                <a16:creationId xmlns:a16="http://schemas.microsoft.com/office/drawing/2014/main" id="{09B21B2F-F8A6-B7CB-6B4C-7268FAE6861C}"/>
              </a:ext>
            </a:extLst>
          </p:cNvPr>
          <p:cNvPicPr>
            <a:picLocks noChangeAspect="1"/>
          </p:cNvPicPr>
          <p:nvPr/>
        </p:nvPicPr>
        <p:blipFill>
          <a:blip r:embed="rId2"/>
          <a:stretch>
            <a:fillRect/>
          </a:stretch>
        </p:blipFill>
        <p:spPr>
          <a:xfrm>
            <a:off x="5234094" y="5415885"/>
            <a:ext cx="1723810" cy="2857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8305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F79CC-23FC-BD90-2EC7-833CDCC83AEF}"/>
              </a:ext>
            </a:extLst>
          </p:cNvPr>
          <p:cNvSpPr>
            <a:spLocks noGrp="1"/>
          </p:cNvSpPr>
          <p:nvPr>
            <p:ph type="title"/>
          </p:nvPr>
        </p:nvSpPr>
        <p:spPr/>
        <p:txBody>
          <a:bodyPr/>
          <a:lstStyle/>
          <a:p>
            <a:r>
              <a:rPr lang="en-US" dirty="0"/>
              <a:t>Avoiding Future Sin</a:t>
            </a:r>
          </a:p>
        </p:txBody>
      </p:sp>
      <p:sp>
        <p:nvSpPr>
          <p:cNvPr id="3" name="Content Placeholder 2">
            <a:extLst>
              <a:ext uri="{FF2B5EF4-FFF2-40B4-BE49-F238E27FC236}">
                <a16:creationId xmlns:a16="http://schemas.microsoft.com/office/drawing/2014/main" id="{2F6F8CC4-F053-4625-71A1-37FB0B998B77}"/>
              </a:ext>
            </a:extLst>
          </p:cNvPr>
          <p:cNvSpPr>
            <a:spLocks noGrp="1"/>
          </p:cNvSpPr>
          <p:nvPr>
            <p:ph idx="1"/>
          </p:nvPr>
        </p:nvSpPr>
        <p:spPr/>
        <p:txBody>
          <a:bodyPr/>
          <a:lstStyle/>
          <a:p>
            <a:r>
              <a:rPr lang="en-US" dirty="0"/>
              <a:t>What is the recommendation David issued to others? </a:t>
            </a:r>
          </a:p>
          <a:p>
            <a:r>
              <a:rPr lang="en-US" dirty="0"/>
              <a:t>What can the one who comes seeking the Lord in times of trouble expect? </a:t>
            </a:r>
          </a:p>
          <a:p>
            <a:r>
              <a:rPr lang="en-US" dirty="0"/>
              <a:t>What caused David to feel he was surrounded by songs of deliverance? </a:t>
            </a:r>
          </a:p>
        </p:txBody>
      </p:sp>
    </p:spTree>
    <p:extLst>
      <p:ext uri="{BB962C8B-B14F-4D97-AF65-F5344CB8AC3E}">
        <p14:creationId xmlns:p14="http://schemas.microsoft.com/office/powerpoint/2010/main" val="193383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620B1-6223-9001-8579-CED188EF7329}"/>
              </a:ext>
            </a:extLst>
          </p:cNvPr>
          <p:cNvSpPr>
            <a:spLocks noGrp="1"/>
          </p:cNvSpPr>
          <p:nvPr>
            <p:ph type="title"/>
          </p:nvPr>
        </p:nvSpPr>
        <p:spPr/>
        <p:txBody>
          <a:bodyPr/>
          <a:lstStyle/>
          <a:p>
            <a:r>
              <a:rPr lang="en-US" dirty="0"/>
              <a:t>Avoiding Future Sin</a:t>
            </a:r>
          </a:p>
        </p:txBody>
      </p:sp>
      <p:sp>
        <p:nvSpPr>
          <p:cNvPr id="3" name="Content Placeholder 2">
            <a:extLst>
              <a:ext uri="{FF2B5EF4-FFF2-40B4-BE49-F238E27FC236}">
                <a16:creationId xmlns:a16="http://schemas.microsoft.com/office/drawing/2014/main" id="{9709F2E8-99ED-8FD8-1B59-25187C5CB4FD}"/>
              </a:ext>
            </a:extLst>
          </p:cNvPr>
          <p:cNvSpPr>
            <a:spLocks noGrp="1"/>
          </p:cNvSpPr>
          <p:nvPr>
            <p:ph idx="1"/>
          </p:nvPr>
        </p:nvSpPr>
        <p:spPr/>
        <p:txBody>
          <a:bodyPr>
            <a:normAutofit/>
          </a:bodyPr>
          <a:lstStyle/>
          <a:p>
            <a:r>
              <a:rPr lang="en-US" dirty="0"/>
              <a:t>What about forgiving ourselves?  How could it be that not forgiving myself affects my spiritual growth?</a:t>
            </a:r>
          </a:p>
          <a:p>
            <a:r>
              <a:rPr lang="en-US" dirty="0">
                <a:solidFill>
                  <a:srgbClr val="C00000"/>
                </a:solidFill>
              </a:rPr>
              <a:t>How much better to experience what David says</a:t>
            </a:r>
          </a:p>
          <a:p>
            <a:pPr lvl="1"/>
            <a:r>
              <a:rPr lang="en-US" dirty="0">
                <a:solidFill>
                  <a:srgbClr val="C00000"/>
                </a:solidFill>
              </a:rPr>
              <a:t>You are my hiding place</a:t>
            </a:r>
          </a:p>
          <a:p>
            <a:pPr lvl="1"/>
            <a:r>
              <a:rPr lang="en-US" dirty="0">
                <a:solidFill>
                  <a:srgbClr val="C00000"/>
                </a:solidFill>
              </a:rPr>
              <a:t>You will protect me from trouble, surround me with songs of deliverance</a:t>
            </a:r>
          </a:p>
          <a:p>
            <a:endParaRPr lang="en-US" dirty="0"/>
          </a:p>
        </p:txBody>
      </p:sp>
    </p:spTree>
    <p:extLst>
      <p:ext uri="{BB962C8B-B14F-4D97-AF65-F5344CB8AC3E}">
        <p14:creationId xmlns:p14="http://schemas.microsoft.com/office/powerpoint/2010/main" val="154486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B6624-9B31-62D1-3812-112BFDA159A4}"/>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9BB384F-E41B-280E-3123-6BB0BC914E74}"/>
              </a:ext>
            </a:extLst>
          </p:cNvPr>
          <p:cNvSpPr>
            <a:spLocks noGrp="1"/>
          </p:cNvSpPr>
          <p:nvPr>
            <p:ph idx="1"/>
          </p:nvPr>
        </p:nvSpPr>
        <p:spPr>
          <a:xfrm>
            <a:off x="838200" y="2048719"/>
            <a:ext cx="10515600" cy="4128244"/>
          </a:xfrm>
        </p:spPr>
        <p:txBody>
          <a:bodyPr/>
          <a:lstStyle/>
          <a:p>
            <a:r>
              <a:rPr lang="en-US" dirty="0"/>
              <a:t>Confess. </a:t>
            </a:r>
          </a:p>
          <a:p>
            <a:pPr lvl="1"/>
            <a:r>
              <a:rPr lang="en-US" dirty="0"/>
              <a:t>If you are still groaning under the weight of your sin, make Psalm 32:5 your prayer. </a:t>
            </a:r>
          </a:p>
          <a:p>
            <a:pPr lvl="1"/>
            <a:r>
              <a:rPr lang="en-US" dirty="0"/>
              <a:t>Confess your sin to God and embrace His forgiveness.</a:t>
            </a:r>
          </a:p>
          <a:p>
            <a:endParaRPr lang="en-US" dirty="0"/>
          </a:p>
        </p:txBody>
      </p:sp>
    </p:spTree>
    <p:extLst>
      <p:ext uri="{BB962C8B-B14F-4D97-AF65-F5344CB8AC3E}">
        <p14:creationId xmlns:p14="http://schemas.microsoft.com/office/powerpoint/2010/main" val="1490043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4137A7-108E-CA70-57FD-42D6A0E6F598}"/>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E9C6AC96-208A-3C8C-7DC6-EFA50A839558}"/>
              </a:ext>
            </a:extLst>
          </p:cNvPr>
          <p:cNvGrpSpPr/>
          <p:nvPr/>
        </p:nvGrpSpPr>
        <p:grpSpPr>
          <a:xfrm>
            <a:off x="2849598" y="1690688"/>
            <a:ext cx="6492803" cy="4161682"/>
            <a:chOff x="2849598" y="1690688"/>
            <a:chExt cx="6492803" cy="4161682"/>
          </a:xfrm>
        </p:grpSpPr>
        <p:pic>
          <p:nvPicPr>
            <p:cNvPr id="6" name="Picture 5" descr="Text&#10;&#10;Description automatically generated">
              <a:extLst>
                <a:ext uri="{FF2B5EF4-FFF2-40B4-BE49-F238E27FC236}">
                  <a16:creationId xmlns:a16="http://schemas.microsoft.com/office/drawing/2014/main" id="{14D8ED2C-5F48-5B1B-E7B7-190AF216E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857" y="1952809"/>
              <a:ext cx="5714286" cy="2952381"/>
            </a:xfrm>
            <a:prstGeom prst="rect">
              <a:avLst/>
            </a:prstGeom>
            <a:ln>
              <a:noFill/>
            </a:ln>
            <a:effectLst>
              <a:outerShdw blurRad="292100" dist="139700" dir="2700000" algn="tl" rotWithShape="0">
                <a:srgbClr val="333333">
                  <a:alpha val="65000"/>
                </a:srgbClr>
              </a:outerShdw>
            </a:effectLst>
          </p:spPr>
        </p:pic>
        <p:pic>
          <p:nvPicPr>
            <p:cNvPr id="8" name="Picture 7" descr="Shape&#10;&#10;Description automatically generated with medium confidence">
              <a:hlinkClick r:id="rId3"/>
              <a:extLst>
                <a:ext uri="{FF2B5EF4-FFF2-40B4-BE49-F238E27FC236}">
                  <a16:creationId xmlns:a16="http://schemas.microsoft.com/office/drawing/2014/main" id="{C6DF5611-D70C-AD38-C189-7DFC455014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90688"/>
              <a:ext cx="6492803" cy="4161682"/>
            </a:xfrm>
            <a:prstGeom prst="rect">
              <a:avLst/>
            </a:prstGeom>
            <a:ln>
              <a:noFill/>
            </a:ln>
            <a:effectLst>
              <a:outerShdw blurRad="292100" dist="139700" dir="2700000" algn="tl" rotWithShape="0">
                <a:srgbClr val="333333">
                  <a:alpha val="65000"/>
                </a:srgbClr>
              </a:outerShdw>
            </a:effectLst>
          </p:spPr>
        </p:pic>
      </p:grpSp>
      <p:sp>
        <p:nvSpPr>
          <p:cNvPr id="10" name="TextBox 9">
            <a:extLst>
              <a:ext uri="{FF2B5EF4-FFF2-40B4-BE49-F238E27FC236}">
                <a16:creationId xmlns:a16="http://schemas.microsoft.com/office/drawing/2014/main" id="{F2877943-A972-F3D0-AA12-F18AABF21D6F}"/>
              </a:ext>
            </a:extLst>
          </p:cNvPr>
          <p:cNvSpPr txBox="1"/>
          <p:nvPr/>
        </p:nvSpPr>
        <p:spPr>
          <a:xfrm>
            <a:off x="4465122" y="5852370"/>
            <a:ext cx="3277590" cy="523220"/>
          </a:xfrm>
          <a:prstGeom prst="rect">
            <a:avLst/>
          </a:prstGeom>
          <a:noFill/>
        </p:spPr>
        <p:txBody>
          <a:bodyPr wrap="square" rtlCol="0">
            <a:spAutoFit/>
          </a:bodyPr>
          <a:lstStyle/>
          <a:p>
            <a:pPr algn="ctr"/>
            <a:r>
              <a:rPr lang="en-US" sz="2800" dirty="0">
                <a:hlinkClick r:id="rId3"/>
              </a:rPr>
              <a:t>View Video</a:t>
            </a:r>
            <a:endParaRPr lang="en-US" sz="2800" dirty="0"/>
          </a:p>
        </p:txBody>
      </p:sp>
    </p:spTree>
    <p:extLst>
      <p:ext uri="{BB962C8B-B14F-4D97-AF65-F5344CB8AC3E}">
        <p14:creationId xmlns:p14="http://schemas.microsoft.com/office/powerpoint/2010/main" val="433676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B6624-9B31-62D1-3812-112BFDA159A4}"/>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89BB384F-E41B-280E-3123-6BB0BC914E74}"/>
              </a:ext>
            </a:extLst>
          </p:cNvPr>
          <p:cNvSpPr>
            <a:spLocks noGrp="1"/>
          </p:cNvSpPr>
          <p:nvPr>
            <p:ph idx="1"/>
          </p:nvPr>
        </p:nvSpPr>
        <p:spPr/>
        <p:txBody>
          <a:bodyPr/>
          <a:lstStyle/>
          <a:p>
            <a:r>
              <a:rPr lang="en-US" dirty="0"/>
              <a:t>Rejoice. </a:t>
            </a:r>
          </a:p>
          <a:p>
            <a:pPr lvl="1"/>
            <a:r>
              <a:rPr lang="en-US" dirty="0"/>
              <a:t>Write a note or prayer, rejoicing in God’s forgiveness. </a:t>
            </a:r>
          </a:p>
          <a:p>
            <a:pPr lvl="1"/>
            <a:r>
              <a:rPr lang="en-US" dirty="0"/>
              <a:t>Consider God’s goodness and mercy. </a:t>
            </a:r>
          </a:p>
          <a:p>
            <a:pPr lvl="1"/>
            <a:r>
              <a:rPr lang="en-US" dirty="0"/>
              <a:t>Express to Him your thankfulness.</a:t>
            </a:r>
          </a:p>
          <a:p>
            <a:endParaRPr lang="en-US" dirty="0"/>
          </a:p>
        </p:txBody>
      </p:sp>
    </p:spTree>
    <p:extLst>
      <p:ext uri="{BB962C8B-B14F-4D97-AF65-F5344CB8AC3E}">
        <p14:creationId xmlns:p14="http://schemas.microsoft.com/office/powerpoint/2010/main" val="3349123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B6624-9B31-62D1-3812-112BFDA159A4}"/>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89BB384F-E41B-280E-3123-6BB0BC914E74}"/>
              </a:ext>
            </a:extLst>
          </p:cNvPr>
          <p:cNvSpPr>
            <a:spLocks noGrp="1"/>
          </p:cNvSpPr>
          <p:nvPr>
            <p:ph idx="1"/>
          </p:nvPr>
        </p:nvSpPr>
        <p:spPr/>
        <p:txBody>
          <a:bodyPr/>
          <a:lstStyle/>
          <a:p>
            <a:r>
              <a:rPr lang="en-US" dirty="0"/>
              <a:t>Talk. </a:t>
            </a:r>
          </a:p>
          <a:p>
            <a:pPr lvl="1"/>
            <a:r>
              <a:rPr lang="en-US" dirty="0"/>
              <a:t>If you struggle with continuing pangs of guilt, talk to your pastor or a trusted Christian friend. </a:t>
            </a:r>
          </a:p>
          <a:p>
            <a:pPr lvl="1"/>
            <a:r>
              <a:rPr lang="en-US" dirty="0"/>
              <a:t>Seek support and assurance in discovering this truth and reality … </a:t>
            </a:r>
          </a:p>
          <a:p>
            <a:pPr lvl="1"/>
            <a:r>
              <a:rPr lang="en-US" dirty="0"/>
              <a:t>When God says He forgives, He forgives completely. </a:t>
            </a:r>
          </a:p>
          <a:p>
            <a:endParaRPr lang="en-US" dirty="0"/>
          </a:p>
        </p:txBody>
      </p:sp>
    </p:spTree>
    <p:extLst>
      <p:ext uri="{BB962C8B-B14F-4D97-AF65-F5344CB8AC3E}">
        <p14:creationId xmlns:p14="http://schemas.microsoft.com/office/powerpoint/2010/main" val="1160016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86E862-5D07-BC27-A0E8-419CE12CD87D}"/>
              </a:ext>
            </a:extLst>
          </p:cNvPr>
          <p:cNvSpPr>
            <a:spLocks noGrp="1"/>
          </p:cNvSpPr>
          <p:nvPr>
            <p:ph type="title"/>
          </p:nvPr>
        </p:nvSpPr>
        <p:spPr/>
        <p:txBody>
          <a:bodyPr/>
          <a:lstStyle/>
          <a:p>
            <a:r>
              <a:rPr lang="en-US" dirty="0"/>
              <a:t>Family Activities</a:t>
            </a:r>
          </a:p>
        </p:txBody>
      </p:sp>
      <p:pic>
        <p:nvPicPr>
          <p:cNvPr id="6" name="Picture 5" descr="Diagram&#10;&#10;Description automatically generated">
            <a:extLst>
              <a:ext uri="{FF2B5EF4-FFF2-40B4-BE49-F238E27FC236}">
                <a16:creationId xmlns:a16="http://schemas.microsoft.com/office/drawing/2014/main" id="{5A6404D1-267D-3D98-9D6B-DFE05A7DB8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057" y="1355023"/>
            <a:ext cx="3895238" cy="4523809"/>
          </a:xfrm>
          <a:prstGeom prst="rect">
            <a:avLst/>
          </a:prstGeom>
          <a:ln>
            <a:noFill/>
          </a:ln>
          <a:effectLst>
            <a:outerShdw blurRad="292100" dist="139700" dir="2700000" algn="tl" rotWithShape="0">
              <a:srgbClr val="333333">
                <a:alpha val="65000"/>
              </a:srgbClr>
            </a:outerShdw>
          </a:effectLst>
          <a:scene3d>
            <a:camera prst="perspectiveContrastingRightFacing"/>
            <a:lightRig rig="threePt" dir="t"/>
          </a:scene3d>
        </p:spPr>
      </p:pic>
      <p:pic>
        <p:nvPicPr>
          <p:cNvPr id="8" name="Picture 7" descr="Logo&#10;&#10;Description automatically generated">
            <a:extLst>
              <a:ext uri="{FF2B5EF4-FFF2-40B4-BE49-F238E27FC236}">
                <a16:creationId xmlns:a16="http://schemas.microsoft.com/office/drawing/2014/main" id="{1737CB1F-1DEC-35B3-475A-CB657188CF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55939" y="4120587"/>
            <a:ext cx="2113872" cy="1985058"/>
          </a:xfrm>
          <a:prstGeom prst="rect">
            <a:avLst/>
          </a:prstGeom>
        </p:spPr>
      </p:pic>
      <p:pic>
        <p:nvPicPr>
          <p:cNvPr id="10" name="Picture 9">
            <a:extLst>
              <a:ext uri="{FF2B5EF4-FFF2-40B4-BE49-F238E27FC236}">
                <a16:creationId xmlns:a16="http://schemas.microsoft.com/office/drawing/2014/main" id="{3AA60F26-FD2B-AA20-BDD7-B66CB9584F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992" y="5779708"/>
            <a:ext cx="4733925" cy="514350"/>
          </a:xfrm>
          <a:prstGeom prst="rect">
            <a:avLst/>
          </a:prstGeom>
          <a:ln>
            <a:noFill/>
          </a:ln>
          <a:effectLst>
            <a:outerShdw blurRad="292100" dist="139700" dir="2700000" algn="tl" rotWithShape="0">
              <a:srgbClr val="333333">
                <a:alpha val="65000"/>
              </a:srgbClr>
            </a:outerShdw>
          </a:effectLst>
        </p:spPr>
      </p:pic>
      <p:sp>
        <p:nvSpPr>
          <p:cNvPr id="11" name="Speech Bubble: Rectangle with Corners Rounded 10">
            <a:extLst>
              <a:ext uri="{FF2B5EF4-FFF2-40B4-BE49-F238E27FC236}">
                <a16:creationId xmlns:a16="http://schemas.microsoft.com/office/drawing/2014/main" id="{3663246B-992B-0B49-7C3B-FD2DF55BF58F}"/>
              </a:ext>
            </a:extLst>
          </p:cNvPr>
          <p:cNvSpPr/>
          <p:nvPr/>
        </p:nvSpPr>
        <p:spPr>
          <a:xfrm>
            <a:off x="4579807" y="1481559"/>
            <a:ext cx="4351900" cy="3151961"/>
          </a:xfrm>
          <a:prstGeom prst="wedgeRoundRectCallout">
            <a:avLst>
              <a:gd name="adj1" fmla="val 65167"/>
              <a:gd name="adj2" fmla="val 3671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Spiros the Spy says he needs this decrypted.  Each symbol stands for a letter of the alphabet.  Use the key on your handout.  This is an important spiritual truth from our Cristian brothers </a:t>
            </a:r>
            <a:r>
              <a:rPr lang="en-US" dirty="0" err="1">
                <a:latin typeface="Comic Sans MS" panose="030F0702030302020204" pitchFamily="66" charset="0"/>
              </a:rPr>
              <a:t>inYefri</a:t>
            </a:r>
            <a:r>
              <a:rPr lang="en-US" dirty="0">
                <a:latin typeface="Comic Sans MS" panose="030F0702030302020204" pitchFamily="66" charset="0"/>
              </a:rPr>
              <a:t> </a:t>
            </a:r>
            <a:r>
              <a:rPr lang="en-US" dirty="0" err="1">
                <a:latin typeface="Comic Sans MS" panose="030F0702030302020204" pitchFamily="66" charset="0"/>
              </a:rPr>
              <a:t>Dormicape</a:t>
            </a:r>
            <a:r>
              <a:rPr lang="en-US" dirty="0">
                <a:latin typeface="Comic Sans MS" panose="030F0702030302020204" pitchFamily="66" charset="0"/>
              </a:rPr>
              <a:t> .  If you get stuck, go to  </a:t>
            </a:r>
            <a:r>
              <a:rPr lang="en-US" dirty="0">
                <a:latin typeface="Comic Sans MS" panose="030F0702030302020204" pitchFamily="66" charset="0"/>
                <a:hlinkClick r:id="rId5"/>
              </a:rPr>
              <a:t>https://tinyurl.com/2ptb935c</a:t>
            </a:r>
            <a:r>
              <a:rPr lang="en-US" dirty="0">
                <a:latin typeface="Comic Sans MS" panose="030F0702030302020204" pitchFamily="66" charset="0"/>
              </a:rPr>
              <a:t> Check out all the Family Activities</a:t>
            </a:r>
          </a:p>
        </p:txBody>
      </p:sp>
    </p:spTree>
    <p:extLst>
      <p:ext uri="{BB962C8B-B14F-4D97-AF65-F5344CB8AC3E}">
        <p14:creationId xmlns:p14="http://schemas.microsoft.com/office/powerpoint/2010/main" val="3105855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Recovering from a Fall</a:t>
            </a:r>
            <a:br>
              <a:rPr lang="en-US" dirty="0"/>
            </a:br>
            <a:r>
              <a:rPr lang="en-US" dirty="0"/>
              <a:t>into Temptation</a:t>
            </a:r>
          </a:p>
        </p:txBody>
      </p:sp>
      <p:sp>
        <p:nvSpPr>
          <p:cNvPr id="3" name="Subtitle 2"/>
          <p:cNvSpPr>
            <a:spLocks noGrp="1"/>
          </p:cNvSpPr>
          <p:nvPr>
            <p:ph type="subTitle" idx="1"/>
          </p:nvPr>
        </p:nvSpPr>
        <p:spPr>
          <a:xfrm>
            <a:off x="1524000" y="3823854"/>
            <a:ext cx="9144000" cy="1433945"/>
          </a:xfrm>
        </p:spPr>
        <p:txBody>
          <a:bodyPr/>
          <a:lstStyle/>
          <a:p>
            <a:r>
              <a:rPr lang="en-US" dirty="0"/>
              <a:t>May 14</a:t>
            </a:r>
          </a:p>
        </p:txBody>
      </p:sp>
    </p:spTree>
    <p:extLst>
      <p:ext uri="{BB962C8B-B14F-4D97-AF65-F5344CB8AC3E}">
        <p14:creationId xmlns:p14="http://schemas.microsoft.com/office/powerpoint/2010/main" val="375631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0595DB-2BB4-95C3-EFA5-FA7F868D14FC}"/>
              </a:ext>
            </a:extLst>
          </p:cNvPr>
          <p:cNvSpPr>
            <a:spLocks noGrp="1"/>
          </p:cNvSpPr>
          <p:nvPr>
            <p:ph type="title"/>
          </p:nvPr>
        </p:nvSpPr>
        <p:spPr/>
        <p:txBody>
          <a:bodyPr/>
          <a:lstStyle/>
          <a:p>
            <a:r>
              <a:rPr lang="en-US" dirty="0"/>
              <a:t>Think about this …</a:t>
            </a:r>
          </a:p>
        </p:txBody>
      </p:sp>
      <p:sp>
        <p:nvSpPr>
          <p:cNvPr id="5" name="Content Placeholder 4">
            <a:extLst>
              <a:ext uri="{FF2B5EF4-FFF2-40B4-BE49-F238E27FC236}">
                <a16:creationId xmlns:a16="http://schemas.microsoft.com/office/drawing/2014/main" id="{873E1F6E-88B6-746D-C71A-B9678C1AD6F2}"/>
              </a:ext>
            </a:extLst>
          </p:cNvPr>
          <p:cNvSpPr>
            <a:spLocks noGrp="1"/>
          </p:cNvSpPr>
          <p:nvPr>
            <p:ph idx="1"/>
          </p:nvPr>
        </p:nvSpPr>
        <p:spPr/>
        <p:txBody>
          <a:bodyPr>
            <a:normAutofit/>
          </a:bodyPr>
          <a:lstStyle/>
          <a:p>
            <a:r>
              <a:rPr lang="en-US" dirty="0"/>
              <a:t>When has a fresh set of eyes really changed your perspective?</a:t>
            </a:r>
          </a:p>
          <a:p>
            <a:endParaRPr lang="en-US" dirty="0"/>
          </a:p>
          <a:p>
            <a:r>
              <a:rPr lang="en-US" dirty="0">
                <a:solidFill>
                  <a:srgbClr val="C00000"/>
                </a:solidFill>
              </a:rPr>
              <a:t>The God we perceive in our minds and what God is really like can differ.</a:t>
            </a:r>
          </a:p>
          <a:p>
            <a:pPr lvl="1"/>
            <a:r>
              <a:rPr lang="en-US" dirty="0">
                <a:solidFill>
                  <a:srgbClr val="C00000"/>
                </a:solidFill>
              </a:rPr>
              <a:t>Especially when we deal with how we have mishandled a temptation.</a:t>
            </a:r>
          </a:p>
          <a:p>
            <a:pPr lvl="1"/>
            <a:r>
              <a:rPr lang="en-US" dirty="0">
                <a:solidFill>
                  <a:srgbClr val="C00000"/>
                </a:solidFill>
              </a:rPr>
              <a:t>Return to God for forgiveness and restoration.</a:t>
            </a:r>
          </a:p>
          <a:p>
            <a:endParaRPr lang="en-US" dirty="0"/>
          </a:p>
        </p:txBody>
      </p:sp>
      <p:grpSp>
        <p:nvGrpSpPr>
          <p:cNvPr id="10" name="Group 9">
            <a:extLst>
              <a:ext uri="{FF2B5EF4-FFF2-40B4-BE49-F238E27FC236}">
                <a16:creationId xmlns:a16="http://schemas.microsoft.com/office/drawing/2014/main" id="{E954A669-2827-A9E8-798A-5FD8AE51E6B5}"/>
              </a:ext>
            </a:extLst>
          </p:cNvPr>
          <p:cNvGrpSpPr/>
          <p:nvPr/>
        </p:nvGrpSpPr>
        <p:grpSpPr>
          <a:xfrm>
            <a:off x="1385901" y="2862144"/>
            <a:ext cx="9707996" cy="3379572"/>
            <a:chOff x="1526061" y="2932328"/>
            <a:chExt cx="9707996" cy="3379572"/>
          </a:xfrm>
        </p:grpSpPr>
        <p:pic>
          <p:nvPicPr>
            <p:cNvPr id="1026" name="Picture 2" descr="Red Citroën 2CV4 clipart">
              <a:extLst>
                <a:ext uri="{FF2B5EF4-FFF2-40B4-BE49-F238E27FC236}">
                  <a16:creationId xmlns:a16="http://schemas.microsoft.com/office/drawing/2014/main" id="{656D1941-548E-D8BE-F145-6B6420009C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7449" y="4034446"/>
              <a:ext cx="4126675" cy="211492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863C5880-CCB1-83B7-B7BA-24ACD91ED8C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512" b="98056" l="7407" r="94872">
                          <a14:foregroundMark x1="92023" y1="46004" x2="94872" y2="48380"/>
                          <a14:foregroundMark x1="50142" y1="11015" x2="44160" y2="7559"/>
                          <a14:foregroundMark x1="48433" y1="29158" x2="43020" y2="44276"/>
                          <a14:foregroundMark x1="43020" y1="44276" x2="49573" y2="48812"/>
                          <a14:foregroundMark x1="45584" y1="25486" x2="41595" y2="37365"/>
                          <a14:foregroundMark x1="41595" y1="37365" x2="42450" y2="26350"/>
                          <a14:foregroundMark x1="54416" y1="8423" x2="39031" y2="2160"/>
                          <a14:foregroundMark x1="39031" y1="2160" x2="54986" y2="5400"/>
                          <a14:foregroundMark x1="54986" y1="5400" x2="55840" y2="5832"/>
                          <a14:foregroundMark x1="53846" y1="3456" x2="51567" y2="1512"/>
                          <a14:foregroundMark x1="47863" y1="14687" x2="42735" y2="15335"/>
                          <a14:foregroundMark x1="90598" y1="39093" x2="85755" y2="42549"/>
                          <a14:foregroundMark x1="91168" y1="38661" x2="84615" y2="42765"/>
                          <a14:foregroundMark x1="88319" y1="40389" x2="66667" y2="30670"/>
                          <a14:foregroundMark x1="66667" y1="30670" x2="83761" y2="34773"/>
                          <a14:foregroundMark x1="83761" y1="34773" x2="88319" y2="39309"/>
                          <a14:foregroundMark x1="7692" y1="42981" x2="12821" y2="39309"/>
                          <a14:foregroundMark x1="51282" y1="34989" x2="43875" y2="46004"/>
                          <a14:foregroundMark x1="43875" y1="46004" x2="50142" y2="31965"/>
                          <a14:foregroundMark x1="50142" y1="31965" x2="45869" y2="21598"/>
                          <a14:foregroundMark x1="39886" y1="27646" x2="43590" y2="44924"/>
                          <a14:foregroundMark x1="43590" y1="44924" x2="54416" y2="50540"/>
                          <a14:foregroundMark x1="53846" y1="52484" x2="49858" y2="53348"/>
                          <a14:foregroundMark x1="76923" y1="96760" x2="79487" y2="98056"/>
                        </a14:backgroundRemoval>
                      </a14:imgEffect>
                    </a14:imgLayer>
                  </a14:imgProps>
                </a:ext>
              </a:extLst>
            </a:blip>
            <a:stretch>
              <a:fillRect/>
            </a:stretch>
          </p:blipFill>
          <p:spPr>
            <a:xfrm flipH="1">
              <a:off x="1526061" y="3429000"/>
              <a:ext cx="2041388" cy="2692771"/>
            </a:xfrm>
            <a:prstGeom prst="rect">
              <a:avLst/>
            </a:prstGeom>
            <a:ln>
              <a:noFill/>
            </a:ln>
            <a:effectLst>
              <a:outerShdw blurRad="292100" dist="139700" dir="2700000" algn="tl" rotWithShape="0">
                <a:srgbClr val="333333">
                  <a:alpha val="65000"/>
                </a:srgbClr>
              </a:outerShdw>
            </a:effectLst>
          </p:spPr>
        </p:pic>
        <p:sp>
          <p:nvSpPr>
            <p:cNvPr id="8" name="Speech Bubble: Rectangle with Corners Rounded 7">
              <a:extLst>
                <a:ext uri="{FF2B5EF4-FFF2-40B4-BE49-F238E27FC236}">
                  <a16:creationId xmlns:a16="http://schemas.microsoft.com/office/drawing/2014/main" id="{6CDC2D3F-A481-41D7-2DD4-E4CE9D318F84}"/>
                </a:ext>
              </a:extLst>
            </p:cNvPr>
            <p:cNvSpPr/>
            <p:nvPr/>
          </p:nvSpPr>
          <p:spPr>
            <a:xfrm>
              <a:off x="9541990" y="2932328"/>
              <a:ext cx="1692067" cy="1461542"/>
            </a:xfrm>
            <a:prstGeom prst="wedgeRoundRectCallout">
              <a:avLst>
                <a:gd name="adj1" fmla="val -70445"/>
                <a:gd name="adj2" fmla="val 3173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Lots of miles and hard to find parts ! </a:t>
              </a:r>
            </a:p>
          </p:txBody>
        </p:sp>
        <p:pic>
          <p:nvPicPr>
            <p:cNvPr id="1028" name="Picture 4" descr="Mechanic Man clipart">
              <a:extLst>
                <a:ext uri="{FF2B5EF4-FFF2-40B4-BE49-F238E27FC236}">
                  <a16:creationId xmlns:a16="http://schemas.microsoft.com/office/drawing/2014/main" id="{3978304E-60C7-FC47-5F4D-352FD2AA80C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40610" y="3563937"/>
              <a:ext cx="1167885" cy="27479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9" name="Speech Bubble: Rectangle with Corners Rounded 8">
              <a:extLst>
                <a:ext uri="{FF2B5EF4-FFF2-40B4-BE49-F238E27FC236}">
                  <a16:creationId xmlns:a16="http://schemas.microsoft.com/office/drawing/2014/main" id="{424B92F8-22FF-8D72-3F7F-0D939F173C38}"/>
                </a:ext>
              </a:extLst>
            </p:cNvPr>
            <p:cNvSpPr/>
            <p:nvPr/>
          </p:nvSpPr>
          <p:spPr>
            <a:xfrm>
              <a:off x="3331830" y="3043052"/>
              <a:ext cx="1531917" cy="771896"/>
            </a:xfrm>
            <a:prstGeom prst="wedgeRoundRectCallout">
              <a:avLst>
                <a:gd name="adj1" fmla="val -70445"/>
                <a:gd name="adj2" fmla="val 3173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A classic import !</a:t>
              </a:r>
            </a:p>
          </p:txBody>
        </p:sp>
      </p:grpSp>
    </p:spTree>
    <p:extLst>
      <p:ext uri="{BB962C8B-B14F-4D97-AF65-F5344CB8AC3E}">
        <p14:creationId xmlns:p14="http://schemas.microsoft.com/office/powerpoint/2010/main" val="7495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02212-A304-4A1F-DFC1-4A16B576D1B3}"/>
              </a:ext>
            </a:extLst>
          </p:cNvPr>
          <p:cNvSpPr>
            <a:spLocks noGrp="1"/>
          </p:cNvSpPr>
          <p:nvPr>
            <p:ph type="title"/>
          </p:nvPr>
        </p:nvSpPr>
        <p:spPr>
          <a:xfrm>
            <a:off x="838200" y="365125"/>
            <a:ext cx="10713334" cy="1325563"/>
          </a:xfrm>
        </p:spPr>
        <p:txBody>
          <a:bodyPr/>
          <a:lstStyle/>
          <a:p>
            <a:pPr algn="l"/>
            <a:r>
              <a:rPr lang="en-US" dirty="0"/>
              <a:t>Listen for words which have to do with sin.</a:t>
            </a:r>
          </a:p>
        </p:txBody>
      </p:sp>
      <p:sp>
        <p:nvSpPr>
          <p:cNvPr id="3" name="Content Placeholder 2">
            <a:extLst>
              <a:ext uri="{FF2B5EF4-FFF2-40B4-BE49-F238E27FC236}">
                <a16:creationId xmlns:a16="http://schemas.microsoft.com/office/drawing/2014/main" id="{9E805733-FE25-38C5-A1D8-7EFB9A9B5CEC}"/>
              </a:ext>
            </a:extLst>
          </p:cNvPr>
          <p:cNvSpPr>
            <a:spLocks noGrp="1"/>
          </p:cNvSpPr>
          <p:nvPr>
            <p:ph idx="1"/>
          </p:nvPr>
        </p:nvSpPr>
        <p:spPr>
          <a:xfrm>
            <a:off x="1536539" y="1987671"/>
            <a:ext cx="9316656" cy="4351338"/>
          </a:xfrm>
        </p:spPr>
        <p:txBody>
          <a:bodyPr/>
          <a:lstStyle/>
          <a:p>
            <a:pPr marL="0" indent="0" algn="ctr">
              <a:buNone/>
            </a:pPr>
            <a:r>
              <a:rPr lang="en-US" dirty="0"/>
              <a:t>Psalm 32:1-2 (NIV)  Blessed is he whose transgressions are forgiven, whose sins are covered. 2  Blessed is the man whose sin the LORD does not count against him and in whose spirit is no deceit.</a:t>
            </a:r>
          </a:p>
        </p:txBody>
      </p:sp>
      <p:pic>
        <p:nvPicPr>
          <p:cNvPr id="5" name="Picture 4">
            <a:extLst>
              <a:ext uri="{FF2B5EF4-FFF2-40B4-BE49-F238E27FC236}">
                <a16:creationId xmlns:a16="http://schemas.microsoft.com/office/drawing/2014/main" id="{92E37031-2BBF-E8DA-ECB1-0FF2076BAC38}"/>
              </a:ext>
            </a:extLst>
          </p:cNvPr>
          <p:cNvPicPr>
            <a:picLocks noChangeAspect="1"/>
          </p:cNvPicPr>
          <p:nvPr/>
        </p:nvPicPr>
        <p:blipFill>
          <a:blip r:embed="rId2"/>
          <a:stretch>
            <a:fillRect/>
          </a:stretch>
        </p:blipFill>
        <p:spPr>
          <a:xfrm>
            <a:off x="5234095" y="5253839"/>
            <a:ext cx="1723810" cy="2857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8478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871F-ED1F-0A17-088A-AB1D6BB3B904}"/>
              </a:ext>
            </a:extLst>
          </p:cNvPr>
          <p:cNvSpPr>
            <a:spLocks noGrp="1"/>
          </p:cNvSpPr>
          <p:nvPr>
            <p:ph type="title"/>
          </p:nvPr>
        </p:nvSpPr>
        <p:spPr/>
        <p:txBody>
          <a:bodyPr/>
          <a:lstStyle/>
          <a:p>
            <a:r>
              <a:rPr lang="en-US" dirty="0"/>
              <a:t>Joy and Blessing from God’s Forgiveness</a:t>
            </a:r>
          </a:p>
        </p:txBody>
      </p:sp>
      <p:sp>
        <p:nvSpPr>
          <p:cNvPr id="3" name="Content Placeholder 2">
            <a:extLst>
              <a:ext uri="{FF2B5EF4-FFF2-40B4-BE49-F238E27FC236}">
                <a16:creationId xmlns:a16="http://schemas.microsoft.com/office/drawing/2014/main" id="{D0A8F9FB-D3D7-B994-796A-81961B4C1B90}"/>
              </a:ext>
            </a:extLst>
          </p:cNvPr>
          <p:cNvSpPr>
            <a:spLocks noGrp="1"/>
          </p:cNvSpPr>
          <p:nvPr>
            <p:ph idx="1"/>
          </p:nvPr>
        </p:nvSpPr>
        <p:spPr/>
        <p:txBody>
          <a:bodyPr/>
          <a:lstStyle/>
          <a:p>
            <a:r>
              <a:rPr lang="en-US" dirty="0"/>
              <a:t>Who are the blessed?</a:t>
            </a:r>
          </a:p>
          <a:p>
            <a:r>
              <a:rPr lang="en-US" dirty="0"/>
              <a:t>What “sin” words do you find in this passage?  Note the meanings of each.</a:t>
            </a:r>
          </a:p>
          <a:p>
            <a:pPr lvl="1"/>
            <a:r>
              <a:rPr lang="en-US" dirty="0">
                <a:solidFill>
                  <a:srgbClr val="C00000"/>
                </a:solidFill>
              </a:rPr>
              <a:t>Transgressions – defiant rebellion, God’s standard</a:t>
            </a:r>
          </a:p>
          <a:p>
            <a:pPr lvl="1"/>
            <a:r>
              <a:rPr lang="en-US" dirty="0">
                <a:solidFill>
                  <a:srgbClr val="C00000"/>
                </a:solidFill>
              </a:rPr>
              <a:t>Sin – missing the mark, not meeting God’s standard</a:t>
            </a:r>
          </a:p>
          <a:p>
            <a:pPr lvl="1"/>
            <a:r>
              <a:rPr lang="en-US" dirty="0">
                <a:solidFill>
                  <a:srgbClr val="C00000"/>
                </a:solidFill>
              </a:rPr>
              <a:t>Deceit (iniquity) – twisted inner character</a:t>
            </a:r>
          </a:p>
          <a:p>
            <a:endParaRPr lang="en-US" dirty="0">
              <a:solidFill>
                <a:srgbClr val="C00000"/>
              </a:solidFill>
            </a:endParaRPr>
          </a:p>
        </p:txBody>
      </p:sp>
    </p:spTree>
    <p:extLst>
      <p:ext uri="{BB962C8B-B14F-4D97-AF65-F5344CB8AC3E}">
        <p14:creationId xmlns:p14="http://schemas.microsoft.com/office/powerpoint/2010/main" val="83520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97307-B2B5-58D8-E344-B4436136E69F}"/>
              </a:ext>
            </a:extLst>
          </p:cNvPr>
          <p:cNvSpPr>
            <a:spLocks noGrp="1"/>
          </p:cNvSpPr>
          <p:nvPr>
            <p:ph type="title"/>
          </p:nvPr>
        </p:nvSpPr>
        <p:spPr/>
        <p:txBody>
          <a:bodyPr/>
          <a:lstStyle/>
          <a:p>
            <a:r>
              <a:rPr lang="en-US" dirty="0"/>
              <a:t>Joy and Blessing from God’s Forgiveness</a:t>
            </a:r>
          </a:p>
        </p:txBody>
      </p:sp>
      <p:sp>
        <p:nvSpPr>
          <p:cNvPr id="3" name="Content Placeholder 2">
            <a:extLst>
              <a:ext uri="{FF2B5EF4-FFF2-40B4-BE49-F238E27FC236}">
                <a16:creationId xmlns:a16="http://schemas.microsoft.com/office/drawing/2014/main" id="{AA488D0B-EFD4-98C6-0D5A-A9497B1CF3AE}"/>
              </a:ext>
            </a:extLst>
          </p:cNvPr>
          <p:cNvSpPr>
            <a:spLocks noGrp="1"/>
          </p:cNvSpPr>
          <p:nvPr>
            <p:ph idx="1"/>
          </p:nvPr>
        </p:nvSpPr>
        <p:spPr/>
        <p:txBody>
          <a:bodyPr/>
          <a:lstStyle/>
          <a:p>
            <a:r>
              <a:rPr lang="en-US" dirty="0"/>
              <a:t>What are the words and phrases  used in the passage to talk about forgiveness?  Note the meanings.</a:t>
            </a:r>
          </a:p>
          <a:p>
            <a:pPr lvl="1"/>
            <a:r>
              <a:rPr lang="en-US" dirty="0">
                <a:solidFill>
                  <a:srgbClr val="C00000"/>
                </a:solidFill>
              </a:rPr>
              <a:t>Forgiven – lifting up and removing the barrier</a:t>
            </a:r>
          </a:p>
          <a:p>
            <a:pPr lvl="1"/>
            <a:r>
              <a:rPr lang="en-US" dirty="0">
                <a:solidFill>
                  <a:srgbClr val="C00000"/>
                </a:solidFill>
              </a:rPr>
              <a:t>Covered – permanently hidden from God’s sight</a:t>
            </a:r>
          </a:p>
          <a:p>
            <a:pPr lvl="1"/>
            <a:r>
              <a:rPr lang="en-US" dirty="0">
                <a:solidFill>
                  <a:srgbClr val="C00000"/>
                </a:solidFill>
              </a:rPr>
              <a:t>The Lord does not count against</a:t>
            </a:r>
            <a:br>
              <a:rPr lang="en-US" dirty="0">
                <a:solidFill>
                  <a:srgbClr val="C00000"/>
                </a:solidFill>
              </a:rPr>
            </a:br>
            <a:r>
              <a:rPr lang="en-US" dirty="0">
                <a:solidFill>
                  <a:srgbClr val="C00000"/>
                </a:solidFill>
              </a:rPr>
              <a:t>              – God declares us “not guilty”</a:t>
            </a:r>
          </a:p>
        </p:txBody>
      </p:sp>
    </p:spTree>
    <p:extLst>
      <p:ext uri="{BB962C8B-B14F-4D97-AF65-F5344CB8AC3E}">
        <p14:creationId xmlns:p14="http://schemas.microsoft.com/office/powerpoint/2010/main" val="420064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1E77-67F4-FD89-2657-6B788B9BA155}"/>
              </a:ext>
            </a:extLst>
          </p:cNvPr>
          <p:cNvSpPr>
            <a:spLocks noGrp="1"/>
          </p:cNvSpPr>
          <p:nvPr>
            <p:ph type="title"/>
          </p:nvPr>
        </p:nvSpPr>
        <p:spPr/>
        <p:txBody>
          <a:bodyPr/>
          <a:lstStyle/>
          <a:p>
            <a:r>
              <a:rPr lang="en-US" dirty="0"/>
              <a:t>Joy and Blessing from God’s Forgiveness</a:t>
            </a:r>
          </a:p>
        </p:txBody>
      </p:sp>
      <p:sp>
        <p:nvSpPr>
          <p:cNvPr id="3" name="Content Placeholder 2">
            <a:extLst>
              <a:ext uri="{FF2B5EF4-FFF2-40B4-BE49-F238E27FC236}">
                <a16:creationId xmlns:a16="http://schemas.microsoft.com/office/drawing/2014/main" id="{D14A2FFB-FA6C-F5EF-044F-40AF5A8544C6}"/>
              </a:ext>
            </a:extLst>
          </p:cNvPr>
          <p:cNvSpPr>
            <a:spLocks noGrp="1"/>
          </p:cNvSpPr>
          <p:nvPr>
            <p:ph idx="1"/>
          </p:nvPr>
        </p:nvSpPr>
        <p:spPr/>
        <p:txBody>
          <a:bodyPr/>
          <a:lstStyle/>
          <a:p>
            <a:r>
              <a:rPr lang="en-US" dirty="0"/>
              <a:t>Why do people initially feel it is fun to get away with doing wrong?</a:t>
            </a:r>
          </a:p>
          <a:p>
            <a:r>
              <a:rPr lang="en-US" dirty="0"/>
              <a:t>Why do you think </a:t>
            </a:r>
            <a:r>
              <a:rPr lang="en-US"/>
              <a:t>that wrong ultimately </a:t>
            </a:r>
            <a:r>
              <a:rPr lang="en-US" dirty="0"/>
              <a:t>brings such weight upon a person?</a:t>
            </a:r>
          </a:p>
          <a:p>
            <a:endParaRPr lang="en-US" dirty="0"/>
          </a:p>
        </p:txBody>
      </p:sp>
    </p:spTree>
    <p:extLst>
      <p:ext uri="{BB962C8B-B14F-4D97-AF65-F5344CB8AC3E}">
        <p14:creationId xmlns:p14="http://schemas.microsoft.com/office/powerpoint/2010/main" val="151300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F6F0-AACB-C883-698A-84B616307654}"/>
              </a:ext>
            </a:extLst>
          </p:cNvPr>
          <p:cNvSpPr>
            <a:spLocks noGrp="1"/>
          </p:cNvSpPr>
          <p:nvPr>
            <p:ph type="title"/>
          </p:nvPr>
        </p:nvSpPr>
        <p:spPr/>
        <p:txBody>
          <a:bodyPr/>
          <a:lstStyle/>
          <a:p>
            <a:r>
              <a:rPr lang="en-US" dirty="0"/>
              <a:t>Joy and Blessing from God’s Forgiveness</a:t>
            </a:r>
          </a:p>
        </p:txBody>
      </p:sp>
      <p:sp>
        <p:nvSpPr>
          <p:cNvPr id="3" name="Content Placeholder 2">
            <a:extLst>
              <a:ext uri="{FF2B5EF4-FFF2-40B4-BE49-F238E27FC236}">
                <a16:creationId xmlns:a16="http://schemas.microsoft.com/office/drawing/2014/main" id="{FCEA694F-0171-73A1-58DB-518B1E62F31E}"/>
              </a:ext>
            </a:extLst>
          </p:cNvPr>
          <p:cNvSpPr>
            <a:spLocks noGrp="1"/>
          </p:cNvSpPr>
          <p:nvPr>
            <p:ph idx="1"/>
          </p:nvPr>
        </p:nvSpPr>
        <p:spPr/>
        <p:txBody>
          <a:bodyPr/>
          <a:lstStyle/>
          <a:p>
            <a:r>
              <a:rPr lang="en-US" dirty="0"/>
              <a:t>David rejoiced because God covered his sin.  What is the difference between our trying to cover up sin and God covering it?</a:t>
            </a:r>
          </a:p>
        </p:txBody>
      </p:sp>
      <p:graphicFrame>
        <p:nvGraphicFramePr>
          <p:cNvPr id="4" name="Table 4">
            <a:extLst>
              <a:ext uri="{FF2B5EF4-FFF2-40B4-BE49-F238E27FC236}">
                <a16:creationId xmlns:a16="http://schemas.microsoft.com/office/drawing/2014/main" id="{42BF0CBC-B6C3-53D6-726B-F05EFA1773E2}"/>
              </a:ext>
            </a:extLst>
          </p:cNvPr>
          <p:cNvGraphicFramePr>
            <a:graphicFrameLocks noGrp="1"/>
          </p:cNvGraphicFramePr>
          <p:nvPr>
            <p:extLst>
              <p:ext uri="{D42A27DB-BD31-4B8C-83A1-F6EECF244321}">
                <p14:modId xmlns:p14="http://schemas.microsoft.com/office/powerpoint/2010/main" val="2183959147"/>
              </p:ext>
            </p:extLst>
          </p:nvPr>
        </p:nvGraphicFramePr>
        <p:xfrm>
          <a:off x="1094450" y="3532314"/>
          <a:ext cx="10121418" cy="1463040"/>
        </p:xfrm>
        <a:graphic>
          <a:graphicData uri="http://schemas.openxmlformats.org/drawingml/2006/table">
            <a:tbl>
              <a:tblPr firstRow="1" bandRow="1">
                <a:tableStyleId>{5C22544A-7EE6-4342-B048-85BDC9FD1C3A}</a:tableStyleId>
              </a:tblPr>
              <a:tblGrid>
                <a:gridCol w="5060709">
                  <a:extLst>
                    <a:ext uri="{9D8B030D-6E8A-4147-A177-3AD203B41FA5}">
                      <a16:colId xmlns:a16="http://schemas.microsoft.com/office/drawing/2014/main" val="2896553948"/>
                    </a:ext>
                  </a:extLst>
                </a:gridCol>
                <a:gridCol w="5060709">
                  <a:extLst>
                    <a:ext uri="{9D8B030D-6E8A-4147-A177-3AD203B41FA5}">
                      <a16:colId xmlns:a16="http://schemas.microsoft.com/office/drawing/2014/main" val="835457366"/>
                    </a:ext>
                  </a:extLst>
                </a:gridCol>
              </a:tblGrid>
              <a:tr h="370840">
                <a:tc>
                  <a:txBody>
                    <a:bodyPr/>
                    <a:lstStyle/>
                    <a:p>
                      <a:pPr algn="ctr"/>
                      <a:r>
                        <a:rPr lang="en-US" sz="2800" dirty="0"/>
                        <a:t>When I try to cover my sin.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When God covers my sin.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8153431"/>
                  </a:ext>
                </a:extLst>
              </a:tr>
              <a:tr h="370840">
                <a:tc>
                  <a:txBody>
                    <a:bodyPr/>
                    <a:lstStyle/>
                    <a:p>
                      <a:endParaRPr lang="en-US" sz="2800" dirty="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4326385"/>
                  </a:ext>
                </a:extLst>
              </a:tr>
            </a:tbl>
          </a:graphicData>
        </a:graphic>
      </p:graphicFrame>
    </p:spTree>
    <p:extLst>
      <p:ext uri="{BB962C8B-B14F-4D97-AF65-F5344CB8AC3E}">
        <p14:creationId xmlns:p14="http://schemas.microsoft.com/office/powerpoint/2010/main" val="547190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EF9FF-25B6-54CD-6977-9327EE00C982}"/>
              </a:ext>
            </a:extLst>
          </p:cNvPr>
          <p:cNvSpPr>
            <a:spLocks noGrp="1"/>
          </p:cNvSpPr>
          <p:nvPr>
            <p:ph type="title"/>
          </p:nvPr>
        </p:nvSpPr>
        <p:spPr/>
        <p:txBody>
          <a:bodyPr/>
          <a:lstStyle/>
          <a:p>
            <a:r>
              <a:rPr lang="en-US" dirty="0"/>
              <a:t>Joy and Blessing from God’s Forgiveness</a:t>
            </a:r>
          </a:p>
        </p:txBody>
      </p:sp>
      <p:sp>
        <p:nvSpPr>
          <p:cNvPr id="3" name="Content Placeholder 2">
            <a:extLst>
              <a:ext uri="{FF2B5EF4-FFF2-40B4-BE49-F238E27FC236}">
                <a16:creationId xmlns:a16="http://schemas.microsoft.com/office/drawing/2014/main" id="{DAFF4212-5F1E-FD87-A9CE-9A03BC1659DA}"/>
              </a:ext>
            </a:extLst>
          </p:cNvPr>
          <p:cNvSpPr>
            <a:spLocks noGrp="1"/>
          </p:cNvSpPr>
          <p:nvPr>
            <p:ph idx="1"/>
          </p:nvPr>
        </p:nvSpPr>
        <p:spPr/>
        <p:txBody>
          <a:bodyPr>
            <a:normAutofit lnSpcReduction="10000"/>
          </a:bodyPr>
          <a:lstStyle/>
          <a:p>
            <a:r>
              <a:rPr lang="en-US" dirty="0">
                <a:solidFill>
                  <a:srgbClr val="C00000"/>
                </a:solidFill>
              </a:rPr>
              <a:t>Consider how forgiveness is like a debt being  erased.</a:t>
            </a:r>
          </a:p>
          <a:p>
            <a:pPr lvl="1"/>
            <a:r>
              <a:rPr lang="en-US" dirty="0">
                <a:solidFill>
                  <a:srgbClr val="C00000"/>
                </a:solidFill>
              </a:rPr>
              <a:t>Sin demands God’s judgment – think of it as a debt owed</a:t>
            </a:r>
          </a:p>
          <a:p>
            <a:pPr lvl="1"/>
            <a:r>
              <a:rPr lang="en-US" dirty="0">
                <a:solidFill>
                  <a:srgbClr val="C00000"/>
                </a:solidFill>
              </a:rPr>
              <a:t>With forgiveness  the offended party (God) says, “I will not require payback for the offense”</a:t>
            </a:r>
          </a:p>
          <a:p>
            <a:pPr lvl="1"/>
            <a:r>
              <a:rPr lang="en-US" dirty="0">
                <a:solidFill>
                  <a:srgbClr val="C00000"/>
                </a:solidFill>
              </a:rPr>
              <a:t>The effect is that the debt of judgment (punishment) is not held against you</a:t>
            </a:r>
          </a:p>
          <a:p>
            <a:pPr lvl="1"/>
            <a:r>
              <a:rPr lang="en-US" dirty="0">
                <a:solidFill>
                  <a:srgbClr val="C00000"/>
                </a:solidFill>
              </a:rPr>
              <a:t>The debt of your sin is erased</a:t>
            </a:r>
          </a:p>
          <a:p>
            <a:endParaRPr lang="en-US" dirty="0"/>
          </a:p>
        </p:txBody>
      </p:sp>
    </p:spTree>
    <p:extLst>
      <p:ext uri="{BB962C8B-B14F-4D97-AF65-F5344CB8AC3E}">
        <p14:creationId xmlns:p14="http://schemas.microsoft.com/office/powerpoint/2010/main" val="330671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75</TotalTime>
  <Words>993</Words>
  <Application>Microsoft Office PowerPoint</Application>
  <PresentationFormat>Widescreen</PresentationFormat>
  <Paragraphs>84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Comic Sans MS</vt:lpstr>
      <vt:lpstr>Office Theme</vt:lpstr>
      <vt:lpstr>Recovering from a Fall into Temptation</vt:lpstr>
      <vt:lpstr>Video Introduction</vt:lpstr>
      <vt:lpstr>Think about this …</vt:lpstr>
      <vt:lpstr>Listen for words which have to do with sin.</vt:lpstr>
      <vt:lpstr>Joy and Blessing from God’s Forgiveness</vt:lpstr>
      <vt:lpstr>Joy and Blessing from God’s Forgiveness</vt:lpstr>
      <vt:lpstr>Joy and Blessing from God’s Forgiveness</vt:lpstr>
      <vt:lpstr>Joy and Blessing from God’s Forgiveness</vt:lpstr>
      <vt:lpstr>Joy and Blessing from God’s Forgiveness</vt:lpstr>
      <vt:lpstr>Joy and Blessing from God’s Forgiveness</vt:lpstr>
      <vt:lpstr>Listen for the effect of unconfessed sin.</vt:lpstr>
      <vt:lpstr>Listen for the effect of unconfessed sin.</vt:lpstr>
      <vt:lpstr>Forgiveness Requires Confession</vt:lpstr>
      <vt:lpstr>Forgiveness Requires Confession</vt:lpstr>
      <vt:lpstr>Forgiveness Requires Confession</vt:lpstr>
      <vt:lpstr>Listen for benefits of timely repentance.</vt:lpstr>
      <vt:lpstr>Avoiding Future Sin</vt:lpstr>
      <vt:lpstr>Avoiding Future Sin</vt:lpstr>
      <vt:lpstr>Application</vt:lpstr>
      <vt:lpstr>Application</vt:lpstr>
      <vt:lpstr>Application</vt:lpstr>
      <vt:lpstr>Family Activities</vt:lpstr>
      <vt:lpstr>Recovering from a Fall into Temptation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Armstrong</dc:creator>
  <cp:lastModifiedBy>Steve Armstrong</cp:lastModifiedBy>
  <cp:revision>4</cp:revision>
  <dcterms:created xsi:type="dcterms:W3CDTF">2023-04-27T14:54:25Z</dcterms:created>
  <dcterms:modified xsi:type="dcterms:W3CDTF">2023-04-27T18:09:37Z</dcterms:modified>
</cp:coreProperties>
</file>