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6dtj4h3r"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hyperlink" Target="https://tinyurl.com/4khry2j7"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Restored</a:t>
            </a:r>
          </a:p>
        </p:txBody>
      </p:sp>
      <p:sp>
        <p:nvSpPr>
          <p:cNvPr id="3" name="Subtitle 2"/>
          <p:cNvSpPr>
            <a:spLocks noGrp="1"/>
          </p:cNvSpPr>
          <p:nvPr>
            <p:ph type="subTitle" idx="1"/>
          </p:nvPr>
        </p:nvSpPr>
        <p:spPr>
          <a:xfrm>
            <a:off x="1524000" y="3906982"/>
            <a:ext cx="9144000" cy="1350818"/>
          </a:xfrm>
        </p:spPr>
        <p:txBody>
          <a:bodyPr/>
          <a:lstStyle/>
          <a:p>
            <a:r>
              <a:rPr lang="en-US" dirty="0"/>
              <a:t>September 15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2AE2-65F9-8882-7032-C9F6F2D902BF}"/>
              </a:ext>
            </a:extLst>
          </p:cNvPr>
          <p:cNvSpPr>
            <a:spLocks noGrp="1"/>
          </p:cNvSpPr>
          <p:nvPr>
            <p:ph type="title"/>
          </p:nvPr>
        </p:nvSpPr>
        <p:spPr/>
        <p:txBody>
          <a:bodyPr>
            <a:normAutofit/>
          </a:bodyPr>
          <a:lstStyle/>
          <a:p>
            <a:pPr algn="l"/>
            <a:r>
              <a:rPr lang="en-US" dirty="0"/>
              <a:t>Listen for how Peter’s preaching can act as a life road map.</a:t>
            </a:r>
          </a:p>
        </p:txBody>
      </p:sp>
      <p:sp>
        <p:nvSpPr>
          <p:cNvPr id="3" name="Content Placeholder 2">
            <a:extLst>
              <a:ext uri="{FF2B5EF4-FFF2-40B4-BE49-F238E27FC236}">
                <a16:creationId xmlns:a16="http://schemas.microsoft.com/office/drawing/2014/main" id="{807DDC0E-F4E0-92F2-969B-959524F1F8D7}"/>
              </a:ext>
            </a:extLst>
          </p:cNvPr>
          <p:cNvSpPr>
            <a:spLocks noGrp="1"/>
          </p:cNvSpPr>
          <p:nvPr>
            <p:ph idx="1"/>
          </p:nvPr>
        </p:nvSpPr>
        <p:spPr>
          <a:xfrm>
            <a:off x="1547631" y="2434079"/>
            <a:ext cx="9096737" cy="4058796"/>
          </a:xfrm>
        </p:spPr>
        <p:txBody>
          <a:bodyPr/>
          <a:lstStyle/>
          <a:p>
            <a:pPr marL="0" indent="0" algn="ctr">
              <a:buNone/>
            </a:pPr>
            <a:r>
              <a:rPr lang="en-US" dirty="0"/>
              <a:t>Acts 3:19-21 (NIV)  Repent, then, and turn to God, so that your sins may be wiped out, that times of refreshing may come from the Lord, 20  and that he may send the Christ, </a:t>
            </a:r>
          </a:p>
        </p:txBody>
      </p:sp>
    </p:spTree>
    <p:extLst>
      <p:ext uri="{BB962C8B-B14F-4D97-AF65-F5344CB8AC3E}">
        <p14:creationId xmlns:p14="http://schemas.microsoft.com/office/powerpoint/2010/main" val="328563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2AE2-65F9-8882-7032-C9F6F2D902BF}"/>
              </a:ext>
            </a:extLst>
          </p:cNvPr>
          <p:cNvSpPr>
            <a:spLocks noGrp="1"/>
          </p:cNvSpPr>
          <p:nvPr>
            <p:ph type="title"/>
          </p:nvPr>
        </p:nvSpPr>
        <p:spPr/>
        <p:txBody>
          <a:bodyPr>
            <a:normAutofit/>
          </a:bodyPr>
          <a:lstStyle/>
          <a:p>
            <a:pPr algn="l"/>
            <a:r>
              <a:rPr lang="en-US" dirty="0"/>
              <a:t>Listen for how Peter’s preaching can act as a life road map.</a:t>
            </a:r>
          </a:p>
        </p:txBody>
      </p:sp>
      <p:sp>
        <p:nvSpPr>
          <p:cNvPr id="3" name="Content Placeholder 2">
            <a:extLst>
              <a:ext uri="{FF2B5EF4-FFF2-40B4-BE49-F238E27FC236}">
                <a16:creationId xmlns:a16="http://schemas.microsoft.com/office/drawing/2014/main" id="{807DDC0E-F4E0-92F2-969B-959524F1F8D7}"/>
              </a:ext>
            </a:extLst>
          </p:cNvPr>
          <p:cNvSpPr>
            <a:spLocks noGrp="1"/>
          </p:cNvSpPr>
          <p:nvPr>
            <p:ph idx="1"/>
          </p:nvPr>
        </p:nvSpPr>
        <p:spPr>
          <a:xfrm>
            <a:off x="1547631" y="2434079"/>
            <a:ext cx="9096737" cy="4058796"/>
          </a:xfrm>
        </p:spPr>
        <p:txBody>
          <a:bodyPr/>
          <a:lstStyle/>
          <a:p>
            <a:pPr marL="0" indent="0" algn="ctr">
              <a:buNone/>
            </a:pPr>
            <a:r>
              <a:rPr lang="en-US" dirty="0"/>
              <a:t>who has been appointed for you--even Jesus. 21  He must remain in heaven until the time comes for God to restore everything, as he promised long ago through his holy prophets.</a:t>
            </a:r>
          </a:p>
        </p:txBody>
      </p:sp>
      <p:pic>
        <p:nvPicPr>
          <p:cNvPr id="4" name="Picture 3">
            <a:extLst>
              <a:ext uri="{FF2B5EF4-FFF2-40B4-BE49-F238E27FC236}">
                <a16:creationId xmlns:a16="http://schemas.microsoft.com/office/drawing/2014/main" id="{E52C6682-CDA1-B83D-26BC-AE19B9AF6041}"/>
              </a:ext>
            </a:extLst>
          </p:cNvPr>
          <p:cNvPicPr>
            <a:picLocks noChangeAspect="1"/>
          </p:cNvPicPr>
          <p:nvPr/>
        </p:nvPicPr>
        <p:blipFill>
          <a:blip r:embed="rId2"/>
          <a:stretch>
            <a:fillRect/>
          </a:stretch>
        </p:blipFill>
        <p:spPr>
          <a:xfrm>
            <a:off x="5003332" y="5536394"/>
            <a:ext cx="1838095"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301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C7709-696D-294A-B2A0-9F2FC463CBCF}"/>
              </a:ext>
            </a:extLst>
          </p:cNvPr>
          <p:cNvSpPr>
            <a:spLocks noGrp="1"/>
          </p:cNvSpPr>
          <p:nvPr>
            <p:ph type="title"/>
          </p:nvPr>
        </p:nvSpPr>
        <p:spPr/>
        <p:txBody>
          <a:bodyPr/>
          <a:lstStyle/>
          <a:p>
            <a:r>
              <a:rPr lang="en-US" dirty="0"/>
              <a:t>Repentance Leads to Forgiveness</a:t>
            </a:r>
          </a:p>
        </p:txBody>
      </p:sp>
      <p:sp>
        <p:nvSpPr>
          <p:cNvPr id="3" name="Content Placeholder 2">
            <a:extLst>
              <a:ext uri="{FF2B5EF4-FFF2-40B4-BE49-F238E27FC236}">
                <a16:creationId xmlns:a16="http://schemas.microsoft.com/office/drawing/2014/main" id="{E7F74DFC-5C09-CCF8-C005-531B65CED7A7}"/>
              </a:ext>
            </a:extLst>
          </p:cNvPr>
          <p:cNvSpPr>
            <a:spLocks noGrp="1"/>
          </p:cNvSpPr>
          <p:nvPr>
            <p:ph idx="1"/>
          </p:nvPr>
        </p:nvSpPr>
        <p:spPr/>
        <p:txBody>
          <a:bodyPr/>
          <a:lstStyle/>
          <a:p>
            <a:r>
              <a:rPr lang="en-US" dirty="0"/>
              <a:t>Peter previously noted how the people acted in ignorance.  How are these remarks like a spiritual roadmap?</a:t>
            </a:r>
          </a:p>
          <a:p>
            <a:r>
              <a:rPr lang="en-US" dirty="0"/>
              <a:t>What kinds of inadequate ways do people in our culture try to find direction for life?</a:t>
            </a:r>
          </a:p>
          <a:p>
            <a:r>
              <a:rPr lang="en-US" dirty="0"/>
              <a:t>What is the result of repenting according to this passage?</a:t>
            </a:r>
          </a:p>
        </p:txBody>
      </p:sp>
    </p:spTree>
    <p:extLst>
      <p:ext uri="{BB962C8B-B14F-4D97-AF65-F5344CB8AC3E}">
        <p14:creationId xmlns:p14="http://schemas.microsoft.com/office/powerpoint/2010/main" val="1444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91F4-8A8A-AE52-9E77-1DB66696BCEC}"/>
              </a:ext>
            </a:extLst>
          </p:cNvPr>
          <p:cNvSpPr>
            <a:spLocks noGrp="1"/>
          </p:cNvSpPr>
          <p:nvPr>
            <p:ph type="title"/>
          </p:nvPr>
        </p:nvSpPr>
        <p:spPr/>
        <p:txBody>
          <a:bodyPr/>
          <a:lstStyle/>
          <a:p>
            <a:r>
              <a:rPr lang="en-US" dirty="0"/>
              <a:t>Repentance Leads to Forgiveness</a:t>
            </a:r>
          </a:p>
        </p:txBody>
      </p:sp>
      <p:sp>
        <p:nvSpPr>
          <p:cNvPr id="3" name="Content Placeholder 2">
            <a:extLst>
              <a:ext uri="{FF2B5EF4-FFF2-40B4-BE49-F238E27FC236}">
                <a16:creationId xmlns:a16="http://schemas.microsoft.com/office/drawing/2014/main" id="{B8970DE9-D327-BD90-9DB6-28810E7DF85D}"/>
              </a:ext>
            </a:extLst>
          </p:cNvPr>
          <p:cNvSpPr>
            <a:spLocks noGrp="1"/>
          </p:cNvSpPr>
          <p:nvPr>
            <p:ph idx="1"/>
          </p:nvPr>
        </p:nvSpPr>
        <p:spPr/>
        <p:txBody>
          <a:bodyPr/>
          <a:lstStyle/>
          <a:p>
            <a:r>
              <a:rPr lang="en-US" dirty="0"/>
              <a:t>How is having sins forgiven like “seasons/times of refreshing?”</a:t>
            </a:r>
          </a:p>
          <a:p>
            <a:r>
              <a:rPr lang="en-US" dirty="0"/>
              <a:t>How would you counsel a person who wants forgiveness?</a:t>
            </a:r>
          </a:p>
        </p:txBody>
      </p:sp>
    </p:spTree>
    <p:extLst>
      <p:ext uri="{BB962C8B-B14F-4D97-AF65-F5344CB8AC3E}">
        <p14:creationId xmlns:p14="http://schemas.microsoft.com/office/powerpoint/2010/main" val="335496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DAAE-84D3-7531-3BAE-3CB184E276E8}"/>
              </a:ext>
            </a:extLst>
          </p:cNvPr>
          <p:cNvSpPr>
            <a:spLocks noGrp="1"/>
          </p:cNvSpPr>
          <p:nvPr>
            <p:ph type="title"/>
          </p:nvPr>
        </p:nvSpPr>
        <p:spPr/>
        <p:txBody>
          <a:bodyPr/>
          <a:lstStyle/>
          <a:p>
            <a:pPr algn="l"/>
            <a:r>
              <a:rPr lang="en-US" dirty="0"/>
              <a:t>Listen for a warning.</a:t>
            </a:r>
          </a:p>
        </p:txBody>
      </p:sp>
      <p:sp>
        <p:nvSpPr>
          <p:cNvPr id="3" name="Content Placeholder 2">
            <a:extLst>
              <a:ext uri="{FF2B5EF4-FFF2-40B4-BE49-F238E27FC236}">
                <a16:creationId xmlns:a16="http://schemas.microsoft.com/office/drawing/2014/main" id="{7DB5D182-1068-3A4D-6AAA-6F3BCC62B22F}"/>
              </a:ext>
            </a:extLst>
          </p:cNvPr>
          <p:cNvSpPr>
            <a:spLocks noGrp="1"/>
          </p:cNvSpPr>
          <p:nvPr>
            <p:ph idx="1"/>
          </p:nvPr>
        </p:nvSpPr>
        <p:spPr/>
        <p:txBody>
          <a:bodyPr/>
          <a:lstStyle/>
          <a:p>
            <a:pPr marL="0" indent="0" algn="ctr">
              <a:buNone/>
            </a:pPr>
            <a:r>
              <a:rPr lang="en-US" dirty="0"/>
              <a:t>Acts 3:22-26 (NIV)   For Moses said, 'The Lord your God will raise up for you a prophet like me from among your own people; you must listen to everything he tells you. 23  Anyone who does not listen to him will be completely cut off from among his people.' 24  "Indeed, all the prophets from Samuel on, as many as have </a:t>
            </a:r>
          </a:p>
        </p:txBody>
      </p:sp>
    </p:spTree>
    <p:extLst>
      <p:ext uri="{BB962C8B-B14F-4D97-AF65-F5344CB8AC3E}">
        <p14:creationId xmlns:p14="http://schemas.microsoft.com/office/powerpoint/2010/main" val="275200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DAAE-84D3-7531-3BAE-3CB184E276E8}"/>
              </a:ext>
            </a:extLst>
          </p:cNvPr>
          <p:cNvSpPr>
            <a:spLocks noGrp="1"/>
          </p:cNvSpPr>
          <p:nvPr>
            <p:ph type="title"/>
          </p:nvPr>
        </p:nvSpPr>
        <p:spPr/>
        <p:txBody>
          <a:bodyPr/>
          <a:lstStyle/>
          <a:p>
            <a:pPr algn="l"/>
            <a:r>
              <a:rPr lang="en-US" dirty="0"/>
              <a:t>Listen for a warning.</a:t>
            </a:r>
          </a:p>
        </p:txBody>
      </p:sp>
      <p:sp>
        <p:nvSpPr>
          <p:cNvPr id="3" name="Content Placeholder 2">
            <a:extLst>
              <a:ext uri="{FF2B5EF4-FFF2-40B4-BE49-F238E27FC236}">
                <a16:creationId xmlns:a16="http://schemas.microsoft.com/office/drawing/2014/main" id="{7DB5D182-1068-3A4D-6AAA-6F3BCC62B22F}"/>
              </a:ext>
            </a:extLst>
          </p:cNvPr>
          <p:cNvSpPr>
            <a:spLocks noGrp="1"/>
          </p:cNvSpPr>
          <p:nvPr>
            <p:ph idx="1"/>
          </p:nvPr>
        </p:nvSpPr>
        <p:spPr/>
        <p:txBody>
          <a:bodyPr/>
          <a:lstStyle/>
          <a:p>
            <a:pPr marL="0" indent="0" algn="ctr">
              <a:buNone/>
            </a:pPr>
            <a:r>
              <a:rPr lang="en-US" dirty="0"/>
              <a:t>spoken, have foretold these days. 25  And you are heirs of the prophets and of the covenant God made with your fathers. He said to Abraham, 'Through your offspring all peoples on earth will be blessed.' 26  When God raised up his servant, he sent him first to you to bless you by turning each of you from your wicked ways."</a:t>
            </a:r>
          </a:p>
        </p:txBody>
      </p:sp>
      <p:pic>
        <p:nvPicPr>
          <p:cNvPr id="4" name="Picture 3">
            <a:extLst>
              <a:ext uri="{FF2B5EF4-FFF2-40B4-BE49-F238E27FC236}">
                <a16:creationId xmlns:a16="http://schemas.microsoft.com/office/drawing/2014/main" id="{4C7185B2-AB33-8ED9-7D0A-5D544EE1F6F3}"/>
              </a:ext>
            </a:extLst>
          </p:cNvPr>
          <p:cNvPicPr>
            <a:picLocks noChangeAspect="1"/>
          </p:cNvPicPr>
          <p:nvPr/>
        </p:nvPicPr>
        <p:blipFill>
          <a:blip r:embed="rId2"/>
          <a:stretch>
            <a:fillRect/>
          </a:stretch>
        </p:blipFill>
        <p:spPr>
          <a:xfrm>
            <a:off x="5003332" y="5686865"/>
            <a:ext cx="1838095"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2845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0DFA-618B-AA75-D35D-CBEBA52B7D8D}"/>
              </a:ext>
            </a:extLst>
          </p:cNvPr>
          <p:cNvSpPr>
            <a:spLocks noGrp="1"/>
          </p:cNvSpPr>
          <p:nvPr>
            <p:ph type="title"/>
          </p:nvPr>
        </p:nvSpPr>
        <p:spPr/>
        <p:txBody>
          <a:bodyPr/>
          <a:lstStyle/>
          <a:p>
            <a:r>
              <a:rPr lang="en-US" dirty="0"/>
              <a:t>Victory over Evil through Jesus</a:t>
            </a:r>
          </a:p>
        </p:txBody>
      </p:sp>
      <p:sp>
        <p:nvSpPr>
          <p:cNvPr id="3" name="Content Placeholder 2">
            <a:extLst>
              <a:ext uri="{FF2B5EF4-FFF2-40B4-BE49-F238E27FC236}">
                <a16:creationId xmlns:a16="http://schemas.microsoft.com/office/drawing/2014/main" id="{5B3BFA40-E1B7-ABA9-1561-31E5AC34020E}"/>
              </a:ext>
            </a:extLst>
          </p:cNvPr>
          <p:cNvSpPr>
            <a:spLocks noGrp="1"/>
          </p:cNvSpPr>
          <p:nvPr>
            <p:ph idx="1"/>
          </p:nvPr>
        </p:nvSpPr>
        <p:spPr/>
        <p:txBody>
          <a:bodyPr/>
          <a:lstStyle/>
          <a:p>
            <a:r>
              <a:rPr lang="en-US" dirty="0"/>
              <a:t>What is the consequence of refusing to be attentive to the message of the Christ? </a:t>
            </a:r>
          </a:p>
          <a:p>
            <a:r>
              <a:rPr lang="en-US" dirty="0"/>
              <a:t>What suggests that the word from God is constant and consistent? </a:t>
            </a:r>
          </a:p>
          <a:p>
            <a:r>
              <a:rPr lang="en-US" dirty="0"/>
              <a:t>What does God desire His people to be and do? </a:t>
            </a:r>
          </a:p>
        </p:txBody>
      </p:sp>
    </p:spTree>
    <p:extLst>
      <p:ext uri="{BB962C8B-B14F-4D97-AF65-F5344CB8AC3E}">
        <p14:creationId xmlns:p14="http://schemas.microsoft.com/office/powerpoint/2010/main" val="340652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11F2-426D-C374-F05D-E10D8B1FC7CA}"/>
              </a:ext>
            </a:extLst>
          </p:cNvPr>
          <p:cNvSpPr>
            <a:spLocks noGrp="1"/>
          </p:cNvSpPr>
          <p:nvPr>
            <p:ph type="title"/>
          </p:nvPr>
        </p:nvSpPr>
        <p:spPr/>
        <p:txBody>
          <a:bodyPr/>
          <a:lstStyle/>
          <a:p>
            <a:r>
              <a:rPr lang="en-US" dirty="0"/>
              <a:t>Victory over Evil through Jesus</a:t>
            </a:r>
          </a:p>
        </p:txBody>
      </p:sp>
      <p:sp>
        <p:nvSpPr>
          <p:cNvPr id="3" name="Content Placeholder 2">
            <a:extLst>
              <a:ext uri="{FF2B5EF4-FFF2-40B4-BE49-F238E27FC236}">
                <a16:creationId xmlns:a16="http://schemas.microsoft.com/office/drawing/2014/main" id="{6F9056BB-B95F-5042-895B-841D3EF35918}"/>
              </a:ext>
            </a:extLst>
          </p:cNvPr>
          <p:cNvSpPr>
            <a:spLocks noGrp="1"/>
          </p:cNvSpPr>
          <p:nvPr>
            <p:ph idx="1"/>
          </p:nvPr>
        </p:nvSpPr>
        <p:spPr/>
        <p:txBody>
          <a:bodyPr/>
          <a:lstStyle/>
          <a:p>
            <a:r>
              <a:rPr lang="en-US" dirty="0"/>
              <a:t>What are two ways the word “raised” in verses 22 and 26 can be understood? </a:t>
            </a:r>
          </a:p>
          <a:p>
            <a:r>
              <a:rPr lang="en-US" dirty="0"/>
              <a:t>Why are both crucial to the redemptive plan of God to restore sinners to wholeness? </a:t>
            </a:r>
          </a:p>
        </p:txBody>
      </p:sp>
    </p:spTree>
    <p:extLst>
      <p:ext uri="{BB962C8B-B14F-4D97-AF65-F5344CB8AC3E}">
        <p14:creationId xmlns:p14="http://schemas.microsoft.com/office/powerpoint/2010/main" val="408090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590F-B8CA-0F41-7DF7-02A2F2CE0B4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4DAD19E-74FA-6C49-5D57-96FE0B9E15B5}"/>
              </a:ext>
            </a:extLst>
          </p:cNvPr>
          <p:cNvSpPr>
            <a:spLocks noGrp="1"/>
          </p:cNvSpPr>
          <p:nvPr>
            <p:ph idx="1"/>
          </p:nvPr>
        </p:nvSpPr>
        <p:spPr/>
        <p:txBody>
          <a:bodyPr/>
          <a:lstStyle/>
          <a:p>
            <a:r>
              <a:rPr lang="en-US" dirty="0"/>
              <a:t>Repent. </a:t>
            </a:r>
          </a:p>
          <a:p>
            <a:pPr lvl="1"/>
            <a:r>
              <a:rPr lang="en-US" dirty="0"/>
              <a:t>Restoration begins by coming to Christ in repentance and faith. </a:t>
            </a:r>
          </a:p>
          <a:p>
            <a:pPr lvl="1"/>
            <a:r>
              <a:rPr lang="en-US" dirty="0"/>
              <a:t>If you’ve never made a commitment of your life to Christ, you can do so now. </a:t>
            </a:r>
          </a:p>
          <a:p>
            <a:pPr lvl="1"/>
            <a:r>
              <a:rPr lang="en-US" dirty="0"/>
              <a:t>Talk to someone in your Bible study group about your desire to follow Christ. </a:t>
            </a:r>
          </a:p>
          <a:p>
            <a:endParaRPr lang="en-US" dirty="0"/>
          </a:p>
        </p:txBody>
      </p:sp>
    </p:spTree>
    <p:extLst>
      <p:ext uri="{BB962C8B-B14F-4D97-AF65-F5344CB8AC3E}">
        <p14:creationId xmlns:p14="http://schemas.microsoft.com/office/powerpoint/2010/main" val="318207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590F-B8CA-0F41-7DF7-02A2F2CE0B4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4DAD19E-74FA-6C49-5D57-96FE0B9E15B5}"/>
              </a:ext>
            </a:extLst>
          </p:cNvPr>
          <p:cNvSpPr>
            <a:spLocks noGrp="1"/>
          </p:cNvSpPr>
          <p:nvPr>
            <p:ph idx="1"/>
          </p:nvPr>
        </p:nvSpPr>
        <p:spPr>
          <a:xfrm>
            <a:off x="838200" y="2071867"/>
            <a:ext cx="10515600" cy="4105095"/>
          </a:xfrm>
        </p:spPr>
        <p:txBody>
          <a:bodyPr/>
          <a:lstStyle/>
          <a:p>
            <a:r>
              <a:rPr lang="en-US" dirty="0"/>
              <a:t>Refresh. </a:t>
            </a:r>
          </a:p>
          <a:p>
            <a:pPr lvl="1"/>
            <a:r>
              <a:rPr lang="en-US" dirty="0"/>
              <a:t>Even as a Christian, life can be challenging. </a:t>
            </a:r>
          </a:p>
          <a:p>
            <a:pPr lvl="1"/>
            <a:r>
              <a:rPr lang="en-US" dirty="0"/>
              <a:t>Thankfully, you’re not alone. </a:t>
            </a:r>
          </a:p>
          <a:p>
            <a:pPr lvl="1"/>
            <a:r>
              <a:rPr lang="en-US" dirty="0"/>
              <a:t>Spend some focused and unhurried time with Jesus by praying and reading His Word. </a:t>
            </a:r>
          </a:p>
          <a:p>
            <a:pPr lvl="1"/>
            <a:r>
              <a:rPr lang="en-US" dirty="0"/>
              <a:t>Let His Spirit wash over you to keep you strong.</a:t>
            </a:r>
          </a:p>
          <a:p>
            <a:endParaRPr lang="en-US" dirty="0"/>
          </a:p>
        </p:txBody>
      </p:sp>
    </p:spTree>
    <p:extLst>
      <p:ext uri="{BB962C8B-B14F-4D97-AF65-F5344CB8AC3E}">
        <p14:creationId xmlns:p14="http://schemas.microsoft.com/office/powerpoint/2010/main" val="78094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A3425-5631-74A7-B9BF-457109692C14}"/>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A8516BBB-9876-483A-76DE-77346FF9E11C}"/>
              </a:ext>
            </a:extLst>
          </p:cNvPr>
          <p:cNvGrpSpPr/>
          <p:nvPr/>
        </p:nvGrpSpPr>
        <p:grpSpPr>
          <a:xfrm>
            <a:off x="2849598" y="1531916"/>
            <a:ext cx="6492803" cy="4320453"/>
            <a:chOff x="2849598" y="1531916"/>
            <a:chExt cx="6492803" cy="4320453"/>
          </a:xfrm>
        </p:grpSpPr>
        <p:pic>
          <p:nvPicPr>
            <p:cNvPr id="6" name="Picture 5">
              <a:extLst>
                <a:ext uri="{FF2B5EF4-FFF2-40B4-BE49-F238E27FC236}">
                  <a16:creationId xmlns:a16="http://schemas.microsoft.com/office/drawing/2014/main" id="{F60EC0D3-DDD7-BCE8-B26A-D4C2B66591D9}"/>
                </a:ext>
              </a:extLst>
            </p:cNvPr>
            <p:cNvPicPr>
              <a:picLocks noChangeAspect="1"/>
            </p:cNvPicPr>
            <p:nvPr/>
          </p:nvPicPr>
          <p:blipFill>
            <a:blip r:embed="rId2"/>
            <a:stretch>
              <a:fillRect/>
            </a:stretch>
          </p:blipFill>
          <p:spPr>
            <a:xfrm>
              <a:off x="3238857" y="1819476"/>
              <a:ext cx="5714286" cy="3219048"/>
            </a:xfrm>
            <a:prstGeom prst="rect">
              <a:avLst/>
            </a:prstGeom>
            <a:ln>
              <a:noFill/>
            </a:ln>
            <a:effectLst>
              <a:outerShdw blurRad="190500" algn="tl" rotWithShape="0">
                <a:srgbClr val="000000">
                  <a:alpha val="70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D147B365-4896-9B46-DEBB-9E06F07A4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31916"/>
              <a:ext cx="6492803" cy="4320453"/>
            </a:xfrm>
            <a:prstGeom prst="rect">
              <a:avLst/>
            </a:prstGeom>
            <a:ln>
              <a:noFill/>
            </a:ln>
            <a:effectLst>
              <a:outerShdw blurRad="190500" algn="tl" rotWithShape="0">
                <a:srgbClr val="000000">
                  <a:alpha val="70000"/>
                </a:srgbClr>
              </a:outerShdw>
            </a:effectLst>
          </p:spPr>
        </p:pic>
      </p:grpSp>
      <p:sp>
        <p:nvSpPr>
          <p:cNvPr id="10" name="TextBox 9">
            <a:extLst>
              <a:ext uri="{FF2B5EF4-FFF2-40B4-BE49-F238E27FC236}">
                <a16:creationId xmlns:a16="http://schemas.microsoft.com/office/drawing/2014/main" id="{BB399D82-CFA4-2448-4E93-364F228E74E2}"/>
              </a:ext>
            </a:extLst>
          </p:cNvPr>
          <p:cNvSpPr txBox="1"/>
          <p:nvPr/>
        </p:nvSpPr>
        <p:spPr>
          <a:xfrm>
            <a:off x="4536374" y="5949538"/>
            <a:ext cx="309946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047639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590F-B8CA-0F41-7DF7-02A2F2CE0B4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4DAD19E-74FA-6C49-5D57-96FE0B9E15B5}"/>
              </a:ext>
            </a:extLst>
          </p:cNvPr>
          <p:cNvSpPr>
            <a:spLocks noGrp="1"/>
          </p:cNvSpPr>
          <p:nvPr>
            <p:ph idx="1"/>
          </p:nvPr>
        </p:nvSpPr>
        <p:spPr/>
        <p:txBody>
          <a:bodyPr>
            <a:normAutofit/>
          </a:bodyPr>
          <a:lstStyle/>
          <a:p>
            <a:r>
              <a:rPr lang="en-US" dirty="0"/>
              <a:t>Restore. </a:t>
            </a:r>
          </a:p>
          <a:p>
            <a:pPr lvl="1"/>
            <a:r>
              <a:rPr lang="en-US" dirty="0"/>
              <a:t>Let others see Jesus in you as you live out a renewed and restored purpose. </a:t>
            </a:r>
          </a:p>
          <a:p>
            <a:pPr lvl="1"/>
            <a:r>
              <a:rPr lang="en-US" dirty="0"/>
              <a:t>You can’t restore others to their purpose in Christ, but you can be a testimony to them of how Christ restores. </a:t>
            </a:r>
          </a:p>
          <a:p>
            <a:pPr lvl="1"/>
            <a:r>
              <a:rPr lang="en-US" dirty="0"/>
              <a:t>Be ready to tell your story to all who are willing to hear. </a:t>
            </a:r>
          </a:p>
          <a:p>
            <a:endParaRPr lang="en-US" dirty="0"/>
          </a:p>
        </p:txBody>
      </p:sp>
    </p:spTree>
    <p:extLst>
      <p:ext uri="{BB962C8B-B14F-4D97-AF65-F5344CB8AC3E}">
        <p14:creationId xmlns:p14="http://schemas.microsoft.com/office/powerpoint/2010/main" val="1989245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F95800-31A5-7CEC-B76F-28354A480CAC}"/>
              </a:ext>
            </a:extLst>
          </p:cNvPr>
          <p:cNvSpPr>
            <a:spLocks noGrp="1"/>
          </p:cNvSpPr>
          <p:nvPr>
            <p:ph type="title"/>
          </p:nvPr>
        </p:nvSpPr>
        <p:spPr>
          <a:xfrm>
            <a:off x="5000262" y="365125"/>
            <a:ext cx="6353537" cy="1325563"/>
          </a:xfrm>
        </p:spPr>
        <p:txBody>
          <a:bodyPr/>
          <a:lstStyle/>
          <a:p>
            <a:r>
              <a:rPr lang="en-US" dirty="0"/>
              <a:t>Family Activities</a:t>
            </a:r>
          </a:p>
        </p:txBody>
      </p:sp>
      <p:pic>
        <p:nvPicPr>
          <p:cNvPr id="6" name="Picture 5" descr="A crossword puzzle with many squares&#10;&#10;Description automatically generated">
            <a:extLst>
              <a:ext uri="{FF2B5EF4-FFF2-40B4-BE49-F238E27FC236}">
                <a16:creationId xmlns:a16="http://schemas.microsoft.com/office/drawing/2014/main" id="{5C3FA12C-0C05-BA27-B9B2-3E40924EED22}"/>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611670" y="2062926"/>
            <a:ext cx="5574444" cy="3781192"/>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5122" name="Picture 2">
            <a:extLst>
              <a:ext uri="{FF2B5EF4-FFF2-40B4-BE49-F238E27FC236}">
                <a16:creationId xmlns:a16="http://schemas.microsoft.com/office/drawing/2014/main" id="{361CCFAD-EDE2-5493-7D7A-CA47E86D5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852" y="2456696"/>
            <a:ext cx="3474513" cy="42400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142E6727-E7C2-6B2F-E115-CE9F9A4D1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03" y="2308629"/>
            <a:ext cx="3319256" cy="4050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F978E517-45BA-B741-8DFF-2DCD8556FDBD}"/>
              </a:ext>
            </a:extLst>
          </p:cNvPr>
          <p:cNvSpPr/>
          <p:nvPr/>
        </p:nvSpPr>
        <p:spPr>
          <a:xfrm>
            <a:off x="243068" y="1562582"/>
            <a:ext cx="1798845" cy="1000689"/>
          </a:xfrm>
          <a:prstGeom prst="wedgeRoundRectCallout">
            <a:avLst>
              <a:gd name="adj1" fmla="val 23565"/>
              <a:gd name="adj2" fmla="val 625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Goodness … I hope there are clues!</a:t>
            </a:r>
          </a:p>
        </p:txBody>
      </p:sp>
      <p:sp>
        <p:nvSpPr>
          <p:cNvPr id="8" name="Speech Bubble: Rectangle with Corners Rounded 7">
            <a:extLst>
              <a:ext uri="{FF2B5EF4-FFF2-40B4-BE49-F238E27FC236}">
                <a16:creationId xmlns:a16="http://schemas.microsoft.com/office/drawing/2014/main" id="{652C94B0-B9A8-7645-8F3E-C360302F93B6}"/>
              </a:ext>
            </a:extLst>
          </p:cNvPr>
          <p:cNvSpPr/>
          <p:nvPr/>
        </p:nvSpPr>
        <p:spPr>
          <a:xfrm>
            <a:off x="2131548" y="613459"/>
            <a:ext cx="3827362" cy="1667804"/>
          </a:xfrm>
          <a:prstGeom prst="wedgeRoundRectCallout">
            <a:avLst>
              <a:gd name="adj1" fmla="val 12678"/>
              <a:gd name="adj2" fmla="val 715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Oh yes … and the words and clues come from our Bible passage.  Help (and other fun things) are found at </a:t>
            </a:r>
            <a:r>
              <a:rPr lang="en-US" dirty="0">
                <a:latin typeface="Comic Sans MS" panose="030F0702030302020204" pitchFamily="66" charset="0"/>
                <a:hlinkClick r:id="rId5"/>
              </a:rPr>
              <a:t>https://tinyurl.com/4khry2j7</a:t>
            </a:r>
            <a:r>
              <a:rPr lang="en-US" dirty="0">
                <a:latin typeface="Comic Sans MS" panose="030F0702030302020204" pitchFamily="66" charset="0"/>
              </a:rPr>
              <a:t>  </a:t>
            </a:r>
          </a:p>
        </p:txBody>
      </p:sp>
    </p:spTree>
    <p:extLst>
      <p:ext uri="{BB962C8B-B14F-4D97-AF65-F5344CB8AC3E}">
        <p14:creationId xmlns:p14="http://schemas.microsoft.com/office/powerpoint/2010/main" val="384025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Restored</a:t>
            </a:r>
          </a:p>
        </p:txBody>
      </p:sp>
      <p:sp>
        <p:nvSpPr>
          <p:cNvPr id="3" name="Subtitle 2"/>
          <p:cNvSpPr>
            <a:spLocks noGrp="1"/>
          </p:cNvSpPr>
          <p:nvPr>
            <p:ph type="subTitle" idx="1"/>
          </p:nvPr>
        </p:nvSpPr>
        <p:spPr>
          <a:xfrm>
            <a:off x="1524000" y="3906982"/>
            <a:ext cx="9144000" cy="1350818"/>
          </a:xfrm>
        </p:spPr>
        <p:txBody>
          <a:bodyPr/>
          <a:lstStyle/>
          <a:p>
            <a:r>
              <a:rPr lang="en-US" dirty="0"/>
              <a:t>September 15</a:t>
            </a:r>
          </a:p>
        </p:txBody>
      </p:sp>
    </p:spTree>
    <p:extLst>
      <p:ext uri="{BB962C8B-B14F-4D97-AF65-F5344CB8AC3E}">
        <p14:creationId xmlns:p14="http://schemas.microsoft.com/office/powerpoint/2010/main" val="1783927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40CC-95AD-68C6-8A3B-30DAE922916B}"/>
              </a:ext>
            </a:extLst>
          </p:cNvPr>
          <p:cNvSpPr>
            <a:spLocks noGrp="1"/>
          </p:cNvSpPr>
          <p:nvPr>
            <p:ph type="title"/>
          </p:nvPr>
        </p:nvSpPr>
        <p:spPr/>
        <p:txBody>
          <a:bodyPr/>
          <a:lstStyle/>
          <a:p>
            <a:r>
              <a:rPr lang="en-US" dirty="0"/>
              <a:t>It looks great …</a:t>
            </a:r>
          </a:p>
        </p:txBody>
      </p:sp>
      <p:sp>
        <p:nvSpPr>
          <p:cNvPr id="3" name="Content Placeholder 2">
            <a:extLst>
              <a:ext uri="{FF2B5EF4-FFF2-40B4-BE49-F238E27FC236}">
                <a16:creationId xmlns:a16="http://schemas.microsoft.com/office/drawing/2014/main" id="{87E770DA-992C-0B28-58CE-1BB0EDC206E9}"/>
              </a:ext>
            </a:extLst>
          </p:cNvPr>
          <p:cNvSpPr>
            <a:spLocks noGrp="1"/>
          </p:cNvSpPr>
          <p:nvPr>
            <p:ph idx="1"/>
          </p:nvPr>
        </p:nvSpPr>
        <p:spPr/>
        <p:txBody>
          <a:bodyPr/>
          <a:lstStyle/>
          <a:p>
            <a:r>
              <a:rPr lang="en-US" dirty="0"/>
              <a:t>What is something you own that has been refurbished or restored?</a:t>
            </a:r>
          </a:p>
          <a:p>
            <a:endParaRPr lang="en-US" dirty="0"/>
          </a:p>
          <a:p>
            <a:r>
              <a:rPr lang="en-US" dirty="0">
                <a:solidFill>
                  <a:srgbClr val="C00000"/>
                </a:solidFill>
              </a:rPr>
              <a:t>Actually our lives sometimes need to be restored – physically or even spiritually.</a:t>
            </a:r>
          </a:p>
          <a:p>
            <a:pPr lvl="1"/>
            <a:r>
              <a:rPr lang="en-US" dirty="0">
                <a:solidFill>
                  <a:srgbClr val="C00000"/>
                </a:solidFill>
              </a:rPr>
              <a:t>Through Jesus WE can be forgiven and restored to the purpose for which God created us.</a:t>
            </a:r>
          </a:p>
          <a:p>
            <a:endParaRPr lang="en-US" dirty="0"/>
          </a:p>
        </p:txBody>
      </p:sp>
      <p:grpSp>
        <p:nvGrpSpPr>
          <p:cNvPr id="4" name="Group 3">
            <a:extLst>
              <a:ext uri="{FF2B5EF4-FFF2-40B4-BE49-F238E27FC236}">
                <a16:creationId xmlns:a16="http://schemas.microsoft.com/office/drawing/2014/main" id="{8B3D138C-7079-88D5-2133-C6AFAFE25B36}"/>
              </a:ext>
            </a:extLst>
          </p:cNvPr>
          <p:cNvGrpSpPr/>
          <p:nvPr/>
        </p:nvGrpSpPr>
        <p:grpSpPr>
          <a:xfrm>
            <a:off x="1123208" y="3146445"/>
            <a:ext cx="10230592" cy="2749138"/>
            <a:chOff x="980704" y="3212273"/>
            <a:chExt cx="10230592" cy="2749138"/>
          </a:xfrm>
        </p:grpSpPr>
        <p:pic>
          <p:nvPicPr>
            <p:cNvPr id="1026" name="Picture 2" descr="Free vintage car antique old illustration">
              <a:extLst>
                <a:ext uri="{FF2B5EF4-FFF2-40B4-BE49-F238E27FC236}">
                  <a16:creationId xmlns:a16="http://schemas.microsoft.com/office/drawing/2014/main" id="{6D004DCB-BCE6-58E5-6016-B9619C80E2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2671" y="3574471"/>
              <a:ext cx="2968625" cy="21197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Free Spinning Wheel Spinning photo and picture">
              <a:extLst>
                <a:ext uri="{FF2B5EF4-FFF2-40B4-BE49-F238E27FC236}">
                  <a16:creationId xmlns:a16="http://schemas.microsoft.com/office/drawing/2014/main" id="{8E3A4568-49DA-76DA-FAA6-66293DFA00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1890" y="3212273"/>
              <a:ext cx="2208220" cy="27491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Free Camera Old photo and picture">
              <a:extLst>
                <a:ext uri="{FF2B5EF4-FFF2-40B4-BE49-F238E27FC236}">
                  <a16:creationId xmlns:a16="http://schemas.microsoft.com/office/drawing/2014/main" id="{E32D69B8-1BBE-3186-62CB-F410811D04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0704" y="3574471"/>
              <a:ext cx="3056331" cy="20247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568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734F-3B48-2C79-564E-31FCFD32887C}"/>
              </a:ext>
            </a:extLst>
          </p:cNvPr>
          <p:cNvSpPr>
            <a:spLocks noGrp="1"/>
          </p:cNvSpPr>
          <p:nvPr>
            <p:ph type="title"/>
          </p:nvPr>
        </p:nvSpPr>
        <p:spPr/>
        <p:txBody>
          <a:bodyPr/>
          <a:lstStyle/>
          <a:p>
            <a:pPr algn="l"/>
            <a:r>
              <a:rPr lang="en-US" dirty="0"/>
              <a:t>Listen for an accusation.</a:t>
            </a:r>
          </a:p>
        </p:txBody>
      </p:sp>
      <p:sp>
        <p:nvSpPr>
          <p:cNvPr id="3" name="Content Placeholder 2">
            <a:extLst>
              <a:ext uri="{FF2B5EF4-FFF2-40B4-BE49-F238E27FC236}">
                <a16:creationId xmlns:a16="http://schemas.microsoft.com/office/drawing/2014/main" id="{3C3B9E8B-7D1E-1797-3AE2-9A944E54EF83}"/>
              </a:ext>
            </a:extLst>
          </p:cNvPr>
          <p:cNvSpPr>
            <a:spLocks noGrp="1"/>
          </p:cNvSpPr>
          <p:nvPr>
            <p:ph idx="1"/>
          </p:nvPr>
        </p:nvSpPr>
        <p:spPr/>
        <p:txBody>
          <a:bodyPr/>
          <a:lstStyle/>
          <a:p>
            <a:pPr marL="0" indent="0" algn="ctr">
              <a:buNone/>
            </a:pPr>
            <a:r>
              <a:rPr lang="en-US" dirty="0"/>
              <a:t>Acts 3:14-18 (NIV)   You disowned the Holy and Righteous One and asked that a murderer be released to you. 15  You killed the author of life, but God raised him from the dead. We are witnesses of this. 16  By faith in the name of Jesus, this man whom you see and know was made strong. It is Jesus' name and </a:t>
            </a:r>
          </a:p>
        </p:txBody>
      </p:sp>
    </p:spTree>
    <p:extLst>
      <p:ext uri="{BB962C8B-B14F-4D97-AF65-F5344CB8AC3E}">
        <p14:creationId xmlns:p14="http://schemas.microsoft.com/office/powerpoint/2010/main" val="281633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734F-3B48-2C79-564E-31FCFD32887C}"/>
              </a:ext>
            </a:extLst>
          </p:cNvPr>
          <p:cNvSpPr>
            <a:spLocks noGrp="1"/>
          </p:cNvSpPr>
          <p:nvPr>
            <p:ph type="title"/>
          </p:nvPr>
        </p:nvSpPr>
        <p:spPr/>
        <p:txBody>
          <a:bodyPr/>
          <a:lstStyle/>
          <a:p>
            <a:pPr algn="l"/>
            <a:r>
              <a:rPr lang="en-US" dirty="0"/>
              <a:t>Listen for an accusation.</a:t>
            </a:r>
          </a:p>
        </p:txBody>
      </p:sp>
      <p:sp>
        <p:nvSpPr>
          <p:cNvPr id="3" name="Content Placeholder 2">
            <a:extLst>
              <a:ext uri="{FF2B5EF4-FFF2-40B4-BE49-F238E27FC236}">
                <a16:creationId xmlns:a16="http://schemas.microsoft.com/office/drawing/2014/main" id="{3C3B9E8B-7D1E-1797-3AE2-9A944E54EF83}"/>
              </a:ext>
            </a:extLst>
          </p:cNvPr>
          <p:cNvSpPr>
            <a:spLocks noGrp="1"/>
          </p:cNvSpPr>
          <p:nvPr>
            <p:ph idx="1"/>
          </p:nvPr>
        </p:nvSpPr>
        <p:spPr/>
        <p:txBody>
          <a:bodyPr/>
          <a:lstStyle/>
          <a:p>
            <a:pPr marL="0" indent="0" algn="ctr">
              <a:buNone/>
            </a:pPr>
            <a:r>
              <a:rPr lang="en-US" dirty="0"/>
              <a:t>the faith that comes through him that has given this complete healing to him, as you can all see. 17  "Now, brothers, I know that you acted in   ignorance, as did your leaders. 18  But this is how God fulfilled what he had foretold through all the prophets, saying that his Christ would suffer.</a:t>
            </a:r>
          </a:p>
        </p:txBody>
      </p:sp>
      <p:pic>
        <p:nvPicPr>
          <p:cNvPr id="5" name="Picture 4">
            <a:extLst>
              <a:ext uri="{FF2B5EF4-FFF2-40B4-BE49-F238E27FC236}">
                <a16:creationId xmlns:a16="http://schemas.microsoft.com/office/drawing/2014/main" id="{1F4876A0-BDA6-B05A-4DE0-1A81F0AE192D}"/>
              </a:ext>
            </a:extLst>
          </p:cNvPr>
          <p:cNvPicPr>
            <a:picLocks noChangeAspect="1"/>
          </p:cNvPicPr>
          <p:nvPr/>
        </p:nvPicPr>
        <p:blipFill>
          <a:blip r:embed="rId2"/>
          <a:stretch>
            <a:fillRect/>
          </a:stretch>
        </p:blipFill>
        <p:spPr>
          <a:xfrm>
            <a:off x="5061205" y="5328049"/>
            <a:ext cx="1838095"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80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9D47-2498-08A6-EB9E-9FE230D0B85F}"/>
              </a:ext>
            </a:extLst>
          </p:cNvPr>
          <p:cNvSpPr>
            <a:spLocks noGrp="1"/>
          </p:cNvSpPr>
          <p:nvPr>
            <p:ph type="title"/>
          </p:nvPr>
        </p:nvSpPr>
        <p:spPr/>
        <p:txBody>
          <a:bodyPr/>
          <a:lstStyle/>
          <a:p>
            <a:r>
              <a:rPr lang="en-US" dirty="0"/>
              <a:t>Restoration Comes through Jesus</a:t>
            </a:r>
          </a:p>
        </p:txBody>
      </p:sp>
      <p:sp>
        <p:nvSpPr>
          <p:cNvPr id="3" name="Content Placeholder 2">
            <a:extLst>
              <a:ext uri="{FF2B5EF4-FFF2-40B4-BE49-F238E27FC236}">
                <a16:creationId xmlns:a16="http://schemas.microsoft.com/office/drawing/2014/main" id="{D796ED7F-B619-5CA6-9902-E2B252ED2233}"/>
              </a:ext>
            </a:extLst>
          </p:cNvPr>
          <p:cNvSpPr>
            <a:spLocks noGrp="1"/>
          </p:cNvSpPr>
          <p:nvPr>
            <p:ph idx="1"/>
          </p:nvPr>
        </p:nvSpPr>
        <p:spPr/>
        <p:txBody>
          <a:bodyPr/>
          <a:lstStyle/>
          <a:p>
            <a:r>
              <a:rPr lang="en-US" dirty="0"/>
              <a:t>What is the significance of Peter referring to Jesus as the “Holy and Righteous One”? </a:t>
            </a:r>
          </a:p>
          <a:p>
            <a:r>
              <a:rPr lang="en-US" dirty="0"/>
              <a:t>How does the title of “Holy and Righteous One” contrast with the way the people treated Him?  What indictment did Peter bring against the people? </a:t>
            </a:r>
          </a:p>
          <a:p>
            <a:r>
              <a:rPr lang="en-US" dirty="0"/>
              <a:t>What proves that what they did, heinous as it was, was not the end? </a:t>
            </a:r>
          </a:p>
        </p:txBody>
      </p:sp>
    </p:spTree>
    <p:extLst>
      <p:ext uri="{BB962C8B-B14F-4D97-AF65-F5344CB8AC3E}">
        <p14:creationId xmlns:p14="http://schemas.microsoft.com/office/powerpoint/2010/main" val="250268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03224-6107-0DEB-F4A3-19A4D3CC7189}"/>
              </a:ext>
            </a:extLst>
          </p:cNvPr>
          <p:cNvSpPr>
            <a:spLocks noGrp="1"/>
          </p:cNvSpPr>
          <p:nvPr>
            <p:ph type="title"/>
          </p:nvPr>
        </p:nvSpPr>
        <p:spPr/>
        <p:txBody>
          <a:bodyPr/>
          <a:lstStyle/>
          <a:p>
            <a:r>
              <a:rPr lang="en-US" dirty="0"/>
              <a:t>Restoration Comes through Jesus</a:t>
            </a:r>
          </a:p>
        </p:txBody>
      </p:sp>
      <p:sp>
        <p:nvSpPr>
          <p:cNvPr id="3" name="Content Placeholder 2">
            <a:extLst>
              <a:ext uri="{FF2B5EF4-FFF2-40B4-BE49-F238E27FC236}">
                <a16:creationId xmlns:a16="http://schemas.microsoft.com/office/drawing/2014/main" id="{753C1589-B0F6-95AA-6482-225DDB339244}"/>
              </a:ext>
            </a:extLst>
          </p:cNvPr>
          <p:cNvSpPr>
            <a:spLocks noGrp="1"/>
          </p:cNvSpPr>
          <p:nvPr>
            <p:ph idx="1"/>
          </p:nvPr>
        </p:nvSpPr>
        <p:spPr/>
        <p:txBody>
          <a:bodyPr/>
          <a:lstStyle/>
          <a:p>
            <a:r>
              <a:rPr lang="en-US" dirty="0"/>
              <a:t>To what and whom did Peter attribute the healing of the lame beggar? </a:t>
            </a:r>
          </a:p>
          <a:p>
            <a:r>
              <a:rPr lang="en-US" dirty="0"/>
              <a:t>According to Peter, why did the people act as they did? Why was ignorance not an excuse?</a:t>
            </a:r>
          </a:p>
          <a:p>
            <a:r>
              <a:rPr lang="en-US" dirty="0"/>
              <a:t>Where do you see evidence in our culture that people need restoration?</a:t>
            </a:r>
          </a:p>
        </p:txBody>
      </p:sp>
    </p:spTree>
    <p:extLst>
      <p:ext uri="{BB962C8B-B14F-4D97-AF65-F5344CB8AC3E}">
        <p14:creationId xmlns:p14="http://schemas.microsoft.com/office/powerpoint/2010/main" val="109032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85A0-A6BC-1033-2DA9-E79916C248B2}"/>
              </a:ext>
            </a:extLst>
          </p:cNvPr>
          <p:cNvSpPr>
            <a:spLocks noGrp="1"/>
          </p:cNvSpPr>
          <p:nvPr>
            <p:ph type="title"/>
          </p:nvPr>
        </p:nvSpPr>
        <p:spPr/>
        <p:txBody>
          <a:bodyPr/>
          <a:lstStyle/>
          <a:p>
            <a:r>
              <a:rPr lang="en-US" dirty="0"/>
              <a:t>Restoration Comes through Jesus</a:t>
            </a:r>
          </a:p>
        </p:txBody>
      </p:sp>
      <p:sp>
        <p:nvSpPr>
          <p:cNvPr id="3" name="Content Placeholder 2">
            <a:extLst>
              <a:ext uri="{FF2B5EF4-FFF2-40B4-BE49-F238E27FC236}">
                <a16:creationId xmlns:a16="http://schemas.microsoft.com/office/drawing/2014/main" id="{225760B6-CD5A-652F-5D4C-70080CBDEC74}"/>
              </a:ext>
            </a:extLst>
          </p:cNvPr>
          <p:cNvSpPr>
            <a:spLocks noGrp="1"/>
          </p:cNvSpPr>
          <p:nvPr>
            <p:ph idx="1"/>
          </p:nvPr>
        </p:nvSpPr>
        <p:spPr/>
        <p:txBody>
          <a:bodyPr/>
          <a:lstStyle/>
          <a:p>
            <a:r>
              <a:rPr lang="en-US" dirty="0"/>
              <a:t>Besides physical issues, in what other ways do individuals need healing and restoration?</a:t>
            </a:r>
          </a:p>
        </p:txBody>
      </p:sp>
      <p:pic>
        <p:nvPicPr>
          <p:cNvPr id="3074" name="Picture 2" descr="Homeless">
            <a:extLst>
              <a:ext uri="{FF2B5EF4-FFF2-40B4-BE49-F238E27FC236}">
                <a16:creationId xmlns:a16="http://schemas.microsoft.com/office/drawing/2014/main" id="{548FACB4-05A5-59D2-5298-D1913CBB11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208" y="3827411"/>
            <a:ext cx="3038816" cy="18518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Divorce">
            <a:extLst>
              <a:ext uri="{FF2B5EF4-FFF2-40B4-BE49-F238E27FC236}">
                <a16:creationId xmlns:a16="http://schemas.microsoft.com/office/drawing/2014/main" id="{20718EA4-6FFE-CA61-007B-41AA12C169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9786" y="3570898"/>
            <a:ext cx="1596252" cy="20080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Anger">
            <a:extLst>
              <a:ext uri="{FF2B5EF4-FFF2-40B4-BE49-F238E27FC236}">
                <a16:creationId xmlns:a16="http://schemas.microsoft.com/office/drawing/2014/main" id="{6EAC4B64-E2AB-AD44-D722-F8C9190FCF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432" y="3305891"/>
            <a:ext cx="3048782" cy="253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18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0ECB5-C6FE-2D39-E343-C859D3D8F4F3}"/>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5310EF72-7A51-92C4-CDFE-05892EF1C149}"/>
              </a:ext>
            </a:extLst>
          </p:cNvPr>
          <p:cNvSpPr>
            <a:spLocks noGrp="1"/>
          </p:cNvSpPr>
          <p:nvPr>
            <p:ph idx="1"/>
          </p:nvPr>
        </p:nvSpPr>
        <p:spPr/>
        <p:txBody>
          <a:bodyPr/>
          <a:lstStyle/>
          <a:p>
            <a:r>
              <a:rPr lang="en-US" dirty="0"/>
              <a:t>Why do men (not women) tend </a:t>
            </a:r>
            <a:r>
              <a:rPr lang="en-US" b="1" dirty="0"/>
              <a:t>not</a:t>
            </a:r>
            <a:r>
              <a:rPr lang="en-US" dirty="0"/>
              <a:t> to look at a map or ask someone who might know the way?</a:t>
            </a:r>
          </a:p>
          <a:p>
            <a:r>
              <a:rPr lang="en-US" dirty="0"/>
              <a:t>Listen for how Peter’s preaching can act as a life road map.</a:t>
            </a:r>
          </a:p>
        </p:txBody>
      </p:sp>
      <p:pic>
        <p:nvPicPr>
          <p:cNvPr id="4098" name="Picture 2" descr="Roadmap">
            <a:extLst>
              <a:ext uri="{FF2B5EF4-FFF2-40B4-BE49-F238E27FC236}">
                <a16:creationId xmlns:a16="http://schemas.microsoft.com/office/drawing/2014/main" id="{F50E3B60-81BE-CF64-BA7E-7691A65B8F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0999" y="3632310"/>
            <a:ext cx="2551133" cy="25446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47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40</TotalTime>
  <Words>979</Words>
  <Application>Microsoft Office PowerPoint</Application>
  <PresentationFormat>Widescreen</PresentationFormat>
  <Paragraphs>69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Purpose Restored</vt:lpstr>
      <vt:lpstr>Video Introduction</vt:lpstr>
      <vt:lpstr>It looks great …</vt:lpstr>
      <vt:lpstr>Listen for an accusation.</vt:lpstr>
      <vt:lpstr>Listen for an accusation.</vt:lpstr>
      <vt:lpstr>Restoration Comes through Jesus</vt:lpstr>
      <vt:lpstr>Restoration Comes through Jesus</vt:lpstr>
      <vt:lpstr>Restoration Comes through Jesus</vt:lpstr>
      <vt:lpstr>Why?</vt:lpstr>
      <vt:lpstr>Listen for how Peter’s preaching can act as a life road map.</vt:lpstr>
      <vt:lpstr>Listen for how Peter’s preaching can act as a life road map.</vt:lpstr>
      <vt:lpstr>Repentance Leads to Forgiveness</vt:lpstr>
      <vt:lpstr>Repentance Leads to Forgiveness</vt:lpstr>
      <vt:lpstr>Listen for a warning.</vt:lpstr>
      <vt:lpstr>Listen for a warning.</vt:lpstr>
      <vt:lpstr>Victory over Evil through Jesus</vt:lpstr>
      <vt:lpstr>Victory over Evil through Jesus</vt:lpstr>
      <vt:lpstr>Application</vt:lpstr>
      <vt:lpstr>Application</vt:lpstr>
      <vt:lpstr>Application</vt:lpstr>
      <vt:lpstr>Family Activities</vt:lpstr>
      <vt:lpstr>Purpose Restored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2024-08-29T15:38:37Z</dcterms:created>
  <dcterms:modified xsi:type="dcterms:W3CDTF">2024-08-29T16:19:02Z</dcterms:modified>
</cp:coreProperties>
</file>