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nadm38km"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3c2d2m8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Questioned</a:t>
            </a:r>
          </a:p>
        </p:txBody>
      </p:sp>
      <p:sp>
        <p:nvSpPr>
          <p:cNvPr id="3" name="Subtitle 2"/>
          <p:cNvSpPr>
            <a:spLocks noGrp="1"/>
          </p:cNvSpPr>
          <p:nvPr>
            <p:ph type="subTitle" idx="1"/>
          </p:nvPr>
        </p:nvSpPr>
        <p:spPr>
          <a:xfrm>
            <a:off x="1524000" y="4001984"/>
            <a:ext cx="9144000" cy="1255816"/>
          </a:xfrm>
        </p:spPr>
        <p:txBody>
          <a:bodyPr/>
          <a:lstStyle/>
          <a:p>
            <a:r>
              <a:rPr lang="en-US" dirty="0"/>
              <a:t>September 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6455-81E3-3DBC-2C17-0C645035E164}"/>
              </a:ext>
            </a:extLst>
          </p:cNvPr>
          <p:cNvSpPr>
            <a:spLocks noGrp="1"/>
          </p:cNvSpPr>
          <p:nvPr>
            <p:ph type="title"/>
          </p:nvPr>
        </p:nvSpPr>
        <p:spPr/>
        <p:txBody>
          <a:bodyPr/>
          <a:lstStyle/>
          <a:p>
            <a:pPr algn="l"/>
            <a:r>
              <a:rPr lang="en-US" dirty="0"/>
              <a:t>Listen for lack of purpose.</a:t>
            </a:r>
          </a:p>
        </p:txBody>
      </p:sp>
      <p:sp>
        <p:nvSpPr>
          <p:cNvPr id="3" name="Content Placeholder 2">
            <a:extLst>
              <a:ext uri="{FF2B5EF4-FFF2-40B4-BE49-F238E27FC236}">
                <a16:creationId xmlns:a16="http://schemas.microsoft.com/office/drawing/2014/main" id="{7EFF89A7-44AD-07F7-A34E-71F42C8A1056}"/>
              </a:ext>
            </a:extLst>
          </p:cNvPr>
          <p:cNvSpPr>
            <a:spLocks noGrp="1"/>
          </p:cNvSpPr>
          <p:nvPr>
            <p:ph idx="1"/>
          </p:nvPr>
        </p:nvSpPr>
        <p:spPr>
          <a:xfrm>
            <a:off x="1784912" y="2037143"/>
            <a:ext cx="8622175" cy="4139819"/>
          </a:xfrm>
        </p:spPr>
        <p:txBody>
          <a:bodyPr/>
          <a:lstStyle/>
          <a:p>
            <a:pPr marL="0" indent="0" algn="ctr">
              <a:buNone/>
            </a:pPr>
            <a:r>
              <a:rPr lang="en-US" dirty="0"/>
              <a:t>Ecclesiastes 1:8-10 (NIV)  All things are wearisome, more than one can say. The eye never has enough of seeing, nor the ear its fill of hearing. 9  What has been will be again, what</a:t>
            </a:r>
          </a:p>
        </p:txBody>
      </p:sp>
    </p:spTree>
    <p:extLst>
      <p:ext uri="{BB962C8B-B14F-4D97-AF65-F5344CB8AC3E}">
        <p14:creationId xmlns:p14="http://schemas.microsoft.com/office/powerpoint/2010/main" val="173861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6455-81E3-3DBC-2C17-0C645035E164}"/>
              </a:ext>
            </a:extLst>
          </p:cNvPr>
          <p:cNvSpPr>
            <a:spLocks noGrp="1"/>
          </p:cNvSpPr>
          <p:nvPr>
            <p:ph type="title"/>
          </p:nvPr>
        </p:nvSpPr>
        <p:spPr/>
        <p:txBody>
          <a:bodyPr/>
          <a:lstStyle/>
          <a:p>
            <a:pPr algn="l"/>
            <a:r>
              <a:rPr lang="en-US" dirty="0"/>
              <a:t>Listen for lack of purpose.</a:t>
            </a:r>
          </a:p>
        </p:txBody>
      </p:sp>
      <p:sp>
        <p:nvSpPr>
          <p:cNvPr id="3" name="Content Placeholder 2">
            <a:extLst>
              <a:ext uri="{FF2B5EF4-FFF2-40B4-BE49-F238E27FC236}">
                <a16:creationId xmlns:a16="http://schemas.microsoft.com/office/drawing/2014/main" id="{7EFF89A7-44AD-07F7-A34E-71F42C8A1056}"/>
              </a:ext>
            </a:extLst>
          </p:cNvPr>
          <p:cNvSpPr>
            <a:spLocks noGrp="1"/>
          </p:cNvSpPr>
          <p:nvPr>
            <p:ph idx="1"/>
          </p:nvPr>
        </p:nvSpPr>
        <p:spPr>
          <a:xfrm>
            <a:off x="1784912" y="2037143"/>
            <a:ext cx="8817498" cy="4139819"/>
          </a:xfrm>
        </p:spPr>
        <p:txBody>
          <a:bodyPr/>
          <a:lstStyle/>
          <a:p>
            <a:pPr marL="0" indent="0" algn="ctr">
              <a:buNone/>
            </a:pPr>
            <a:r>
              <a:rPr lang="en-US" dirty="0"/>
              <a:t>has been done will be done again; there is nothing new under the sun. 10  Is there anything of which one can say, "Look! This is something new"? It was here already, long ago; it was here before our time.</a:t>
            </a:r>
          </a:p>
        </p:txBody>
      </p:sp>
      <p:pic>
        <p:nvPicPr>
          <p:cNvPr id="4" name="Picture 3">
            <a:extLst>
              <a:ext uri="{FF2B5EF4-FFF2-40B4-BE49-F238E27FC236}">
                <a16:creationId xmlns:a16="http://schemas.microsoft.com/office/drawing/2014/main" id="{61CA6FC7-BA62-0163-A588-C154E6A75B49}"/>
              </a:ext>
            </a:extLst>
          </p:cNvPr>
          <p:cNvPicPr>
            <a:picLocks noChangeAspect="1"/>
          </p:cNvPicPr>
          <p:nvPr/>
        </p:nvPicPr>
        <p:blipFill>
          <a:blip r:embed="rId2"/>
          <a:stretch>
            <a:fillRect/>
          </a:stretch>
        </p:blipFill>
        <p:spPr>
          <a:xfrm>
            <a:off x="4755316" y="5304014"/>
            <a:ext cx="2681368" cy="366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3895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8721-3389-24D9-0B7E-4D241835CFF5}"/>
              </a:ext>
            </a:extLst>
          </p:cNvPr>
          <p:cNvSpPr>
            <a:spLocks noGrp="1"/>
          </p:cNvSpPr>
          <p:nvPr>
            <p:ph type="title"/>
          </p:nvPr>
        </p:nvSpPr>
        <p:spPr/>
        <p:txBody>
          <a:bodyPr/>
          <a:lstStyle/>
          <a:p>
            <a:r>
              <a:rPr lang="en-US" dirty="0"/>
              <a:t>No Meaning, No Satisfaction</a:t>
            </a:r>
          </a:p>
        </p:txBody>
      </p:sp>
      <p:sp>
        <p:nvSpPr>
          <p:cNvPr id="3" name="Content Placeholder 2">
            <a:extLst>
              <a:ext uri="{FF2B5EF4-FFF2-40B4-BE49-F238E27FC236}">
                <a16:creationId xmlns:a16="http://schemas.microsoft.com/office/drawing/2014/main" id="{961F5993-451F-1CA6-90CD-75E2EEFBAF6F}"/>
              </a:ext>
            </a:extLst>
          </p:cNvPr>
          <p:cNvSpPr>
            <a:spLocks noGrp="1"/>
          </p:cNvSpPr>
          <p:nvPr>
            <p:ph idx="1"/>
          </p:nvPr>
        </p:nvSpPr>
        <p:spPr/>
        <p:txBody>
          <a:bodyPr/>
          <a:lstStyle/>
          <a:p>
            <a:r>
              <a:rPr lang="en-US" dirty="0"/>
              <a:t>What three efforts did the Preacher identify that humankind may depend on to develop an understanding of the meaning of life?</a:t>
            </a:r>
          </a:p>
          <a:p>
            <a:r>
              <a:rPr lang="en-US" dirty="0"/>
              <a:t>How did the Preacher connect the past with the future? What did he conclude about the “new”? </a:t>
            </a:r>
          </a:p>
          <a:p>
            <a:r>
              <a:rPr lang="en-US" dirty="0"/>
              <a:t>Where do you see evidence that people are experiencing weariness in our culture?</a:t>
            </a:r>
          </a:p>
        </p:txBody>
      </p:sp>
    </p:spTree>
    <p:extLst>
      <p:ext uri="{BB962C8B-B14F-4D97-AF65-F5344CB8AC3E}">
        <p14:creationId xmlns:p14="http://schemas.microsoft.com/office/powerpoint/2010/main" val="21719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1D3D-F028-3DBA-2BBD-C7D168940554}"/>
              </a:ext>
            </a:extLst>
          </p:cNvPr>
          <p:cNvSpPr>
            <a:spLocks noGrp="1"/>
          </p:cNvSpPr>
          <p:nvPr>
            <p:ph type="title"/>
          </p:nvPr>
        </p:nvSpPr>
        <p:spPr/>
        <p:txBody>
          <a:bodyPr/>
          <a:lstStyle/>
          <a:p>
            <a:r>
              <a:rPr lang="en-US" dirty="0"/>
              <a:t>No Meaning, No Satisfaction</a:t>
            </a:r>
          </a:p>
        </p:txBody>
      </p:sp>
      <p:sp>
        <p:nvSpPr>
          <p:cNvPr id="3" name="Content Placeholder 2">
            <a:extLst>
              <a:ext uri="{FF2B5EF4-FFF2-40B4-BE49-F238E27FC236}">
                <a16:creationId xmlns:a16="http://schemas.microsoft.com/office/drawing/2014/main" id="{8D8AD922-2D39-E8A1-D0D8-59C2CA9C6656}"/>
              </a:ext>
            </a:extLst>
          </p:cNvPr>
          <p:cNvSpPr>
            <a:spLocks noGrp="1"/>
          </p:cNvSpPr>
          <p:nvPr>
            <p:ph idx="1"/>
          </p:nvPr>
        </p:nvSpPr>
        <p:spPr/>
        <p:txBody>
          <a:bodyPr/>
          <a:lstStyle/>
          <a:p>
            <a:r>
              <a:rPr lang="en-US" dirty="0"/>
              <a:t>What are some experiences in life that have caused you to say, “there is nothing new under the sun”?</a:t>
            </a:r>
          </a:p>
          <a:p>
            <a:r>
              <a:rPr lang="en-US" dirty="0"/>
              <a:t>When have you found the pursuit of knowledge to be burdensome? </a:t>
            </a:r>
          </a:p>
        </p:txBody>
      </p:sp>
    </p:spTree>
    <p:extLst>
      <p:ext uri="{BB962C8B-B14F-4D97-AF65-F5344CB8AC3E}">
        <p14:creationId xmlns:p14="http://schemas.microsoft.com/office/powerpoint/2010/main" val="220817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F3A1-ED7D-98EF-5B86-6D102E812E52}"/>
              </a:ext>
            </a:extLst>
          </p:cNvPr>
          <p:cNvSpPr>
            <a:spLocks noGrp="1"/>
          </p:cNvSpPr>
          <p:nvPr>
            <p:ph type="title"/>
          </p:nvPr>
        </p:nvSpPr>
        <p:spPr/>
        <p:txBody>
          <a:bodyPr/>
          <a:lstStyle/>
          <a:p>
            <a:pPr algn="l"/>
            <a:r>
              <a:rPr lang="en-US" dirty="0"/>
              <a:t>Listen for a search.</a:t>
            </a:r>
          </a:p>
        </p:txBody>
      </p:sp>
      <p:sp>
        <p:nvSpPr>
          <p:cNvPr id="3" name="Content Placeholder 2">
            <a:extLst>
              <a:ext uri="{FF2B5EF4-FFF2-40B4-BE49-F238E27FC236}">
                <a16:creationId xmlns:a16="http://schemas.microsoft.com/office/drawing/2014/main" id="{7EC3120F-33C9-093A-9ECA-0C4B7E6201EA}"/>
              </a:ext>
            </a:extLst>
          </p:cNvPr>
          <p:cNvSpPr>
            <a:spLocks noGrp="1"/>
          </p:cNvSpPr>
          <p:nvPr>
            <p:ph idx="1"/>
          </p:nvPr>
        </p:nvSpPr>
        <p:spPr>
          <a:xfrm>
            <a:off x="1698102" y="1929797"/>
            <a:ext cx="8795795" cy="4351338"/>
          </a:xfrm>
        </p:spPr>
        <p:txBody>
          <a:bodyPr/>
          <a:lstStyle/>
          <a:p>
            <a:pPr marL="0" indent="0" algn="ctr">
              <a:buNone/>
            </a:pPr>
            <a:r>
              <a:rPr lang="en-US" dirty="0"/>
              <a:t>Ecclesiastes 1:11-14 (NIV)  There is no remembrance of men of old, and even those who are yet to come will not be remembered by those who follow. 12  I, the Teacher, was king over Israel in Jerusalem. 13  I devoted myself to </a:t>
            </a:r>
          </a:p>
        </p:txBody>
      </p:sp>
    </p:spTree>
    <p:extLst>
      <p:ext uri="{BB962C8B-B14F-4D97-AF65-F5344CB8AC3E}">
        <p14:creationId xmlns:p14="http://schemas.microsoft.com/office/powerpoint/2010/main" val="20556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F3A1-ED7D-98EF-5B86-6D102E812E52}"/>
              </a:ext>
            </a:extLst>
          </p:cNvPr>
          <p:cNvSpPr>
            <a:spLocks noGrp="1"/>
          </p:cNvSpPr>
          <p:nvPr>
            <p:ph type="title"/>
          </p:nvPr>
        </p:nvSpPr>
        <p:spPr/>
        <p:txBody>
          <a:bodyPr/>
          <a:lstStyle/>
          <a:p>
            <a:pPr algn="l"/>
            <a:r>
              <a:rPr lang="en-US" dirty="0"/>
              <a:t>Listen for a search.</a:t>
            </a:r>
          </a:p>
        </p:txBody>
      </p:sp>
      <p:sp>
        <p:nvSpPr>
          <p:cNvPr id="3" name="Content Placeholder 2">
            <a:extLst>
              <a:ext uri="{FF2B5EF4-FFF2-40B4-BE49-F238E27FC236}">
                <a16:creationId xmlns:a16="http://schemas.microsoft.com/office/drawing/2014/main" id="{7EC3120F-33C9-093A-9ECA-0C4B7E6201EA}"/>
              </a:ext>
            </a:extLst>
          </p:cNvPr>
          <p:cNvSpPr>
            <a:spLocks noGrp="1"/>
          </p:cNvSpPr>
          <p:nvPr>
            <p:ph idx="1"/>
          </p:nvPr>
        </p:nvSpPr>
        <p:spPr>
          <a:xfrm>
            <a:off x="1698102" y="1929797"/>
            <a:ext cx="8348723" cy="4351338"/>
          </a:xfrm>
        </p:spPr>
        <p:txBody>
          <a:bodyPr/>
          <a:lstStyle/>
          <a:p>
            <a:pPr marL="0" indent="0" algn="ctr">
              <a:buNone/>
            </a:pPr>
            <a:r>
              <a:rPr lang="en-US" dirty="0"/>
              <a:t>study and to explore by wisdom all that is done under heaven. What a heavy burden God has laid on men! 14  I have seen all the things that are done under the sun; all of them are meaningless, a chasing after the wind.</a:t>
            </a:r>
          </a:p>
        </p:txBody>
      </p:sp>
      <p:pic>
        <p:nvPicPr>
          <p:cNvPr id="4" name="Picture 3">
            <a:extLst>
              <a:ext uri="{FF2B5EF4-FFF2-40B4-BE49-F238E27FC236}">
                <a16:creationId xmlns:a16="http://schemas.microsoft.com/office/drawing/2014/main" id="{531698CE-AA67-2622-D769-A32F68FBD93F}"/>
              </a:ext>
            </a:extLst>
          </p:cNvPr>
          <p:cNvPicPr>
            <a:picLocks noChangeAspect="1"/>
          </p:cNvPicPr>
          <p:nvPr/>
        </p:nvPicPr>
        <p:blipFill>
          <a:blip r:embed="rId2"/>
          <a:stretch>
            <a:fillRect/>
          </a:stretch>
        </p:blipFill>
        <p:spPr>
          <a:xfrm>
            <a:off x="4531779" y="5385037"/>
            <a:ext cx="2681368" cy="366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378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A2F9-A6FE-85B9-109F-A9C34E2B5440}"/>
              </a:ext>
            </a:extLst>
          </p:cNvPr>
          <p:cNvSpPr>
            <a:spLocks noGrp="1"/>
          </p:cNvSpPr>
          <p:nvPr>
            <p:ph type="title"/>
          </p:nvPr>
        </p:nvSpPr>
        <p:spPr/>
        <p:txBody>
          <a:bodyPr/>
          <a:lstStyle/>
          <a:p>
            <a:r>
              <a:rPr lang="en-US" dirty="0"/>
              <a:t>Looking for Purpose, Finding Futility</a:t>
            </a:r>
          </a:p>
        </p:txBody>
      </p:sp>
      <p:sp>
        <p:nvSpPr>
          <p:cNvPr id="3" name="Content Placeholder 2">
            <a:extLst>
              <a:ext uri="{FF2B5EF4-FFF2-40B4-BE49-F238E27FC236}">
                <a16:creationId xmlns:a16="http://schemas.microsoft.com/office/drawing/2014/main" id="{B3BD6123-88F5-E910-7B0E-6686E625E782}"/>
              </a:ext>
            </a:extLst>
          </p:cNvPr>
          <p:cNvSpPr>
            <a:spLocks noGrp="1"/>
          </p:cNvSpPr>
          <p:nvPr>
            <p:ph idx="1"/>
          </p:nvPr>
        </p:nvSpPr>
        <p:spPr>
          <a:xfrm>
            <a:off x="838200" y="1967695"/>
            <a:ext cx="10515600" cy="4209267"/>
          </a:xfrm>
        </p:spPr>
        <p:txBody>
          <a:bodyPr/>
          <a:lstStyle/>
          <a:p>
            <a:r>
              <a:rPr lang="en-US" dirty="0"/>
              <a:t>What does the Preacher say is the eventual reality about the things and people in our past? </a:t>
            </a:r>
          </a:p>
          <a:p>
            <a:r>
              <a:rPr lang="en-US" dirty="0"/>
              <a:t>Why did the Preacher describe the search for significance as sore travail? </a:t>
            </a:r>
          </a:p>
        </p:txBody>
      </p:sp>
    </p:spTree>
    <p:extLst>
      <p:ext uri="{BB962C8B-B14F-4D97-AF65-F5344CB8AC3E}">
        <p14:creationId xmlns:p14="http://schemas.microsoft.com/office/powerpoint/2010/main" val="175556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683C-307D-844E-52CD-7D0DDF511254}"/>
              </a:ext>
            </a:extLst>
          </p:cNvPr>
          <p:cNvSpPr>
            <a:spLocks noGrp="1"/>
          </p:cNvSpPr>
          <p:nvPr>
            <p:ph type="title"/>
          </p:nvPr>
        </p:nvSpPr>
        <p:spPr/>
        <p:txBody>
          <a:bodyPr/>
          <a:lstStyle/>
          <a:p>
            <a:r>
              <a:rPr lang="en-US" dirty="0"/>
              <a:t>Looking for Purpose, Finding Futility</a:t>
            </a:r>
          </a:p>
        </p:txBody>
      </p:sp>
      <p:sp>
        <p:nvSpPr>
          <p:cNvPr id="3" name="Content Placeholder 2">
            <a:extLst>
              <a:ext uri="{FF2B5EF4-FFF2-40B4-BE49-F238E27FC236}">
                <a16:creationId xmlns:a16="http://schemas.microsoft.com/office/drawing/2014/main" id="{F7F7B3AB-CBF9-EAD3-07F0-322119BE5154}"/>
              </a:ext>
            </a:extLst>
          </p:cNvPr>
          <p:cNvSpPr>
            <a:spLocks noGrp="1"/>
          </p:cNvSpPr>
          <p:nvPr>
            <p:ph idx="1"/>
          </p:nvPr>
        </p:nvSpPr>
        <p:spPr/>
        <p:txBody>
          <a:bodyPr/>
          <a:lstStyle/>
          <a:p>
            <a:r>
              <a:rPr lang="en-US" dirty="0"/>
              <a:t>In your opinion, what are some key ingredients of a meaningful life?  How can you keep from becoming discouraged or disillusioned by life.</a:t>
            </a:r>
          </a:p>
          <a:p>
            <a:r>
              <a:rPr lang="en-US" dirty="0"/>
              <a:t>How does it change our perspective when we “seek first the kingdom of God and His righteousness”? </a:t>
            </a:r>
          </a:p>
        </p:txBody>
      </p:sp>
      <p:pic>
        <p:nvPicPr>
          <p:cNvPr id="6" name="Picture 5">
            <a:extLst>
              <a:ext uri="{FF2B5EF4-FFF2-40B4-BE49-F238E27FC236}">
                <a16:creationId xmlns:a16="http://schemas.microsoft.com/office/drawing/2014/main" id="{77057BF7-7831-B97A-BC6D-EBB68217D7E5}"/>
              </a:ext>
            </a:extLst>
          </p:cNvPr>
          <p:cNvPicPr>
            <a:picLocks noChangeAspect="1"/>
          </p:cNvPicPr>
          <p:nvPr/>
        </p:nvPicPr>
        <p:blipFill>
          <a:blip r:embed="rId2"/>
          <a:stretch>
            <a:fillRect/>
          </a:stretch>
        </p:blipFill>
        <p:spPr>
          <a:xfrm>
            <a:off x="4831243" y="3751295"/>
            <a:ext cx="2228571" cy="21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80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9" presetClass="emph" presetSubtype="0" fill="hold" nodeType="withEffect">
                                  <p:stCondLst>
                                    <p:cond delay="0"/>
                                  </p:stCondLst>
                                  <p:childTnLst>
                                    <p:animClr clrSpc="rgb" dir="cw">
                                      <p:cBhvr override="childStyle">
                                        <p:cTn id="18" dur="500" fill="hold"/>
                                        <p:tgtEl>
                                          <p:spTgt spid="3">
                                            <p:txEl>
                                              <p:pRg st="0" end="0"/>
                                            </p:txEl>
                                          </p:spTgt>
                                        </p:tgtEl>
                                        <p:attrNameLst>
                                          <p:attrName>style.color</p:attrName>
                                        </p:attrNameLst>
                                      </p:cBhvr>
                                      <p:to>
                                        <a:srgbClr val="969696"/>
                                      </p:to>
                                    </p:animClr>
                                    <p:animClr clrSpc="rgb" dir="cw">
                                      <p:cBhvr>
                                        <p:cTn id="19" dur="500" fill="hold"/>
                                        <p:tgtEl>
                                          <p:spTgt spid="3">
                                            <p:txEl>
                                              <p:pRg st="0" end="0"/>
                                            </p:txEl>
                                          </p:spTgt>
                                        </p:tgtEl>
                                        <p:attrNameLst>
                                          <p:attrName>fillcolor</p:attrName>
                                        </p:attrNameLst>
                                      </p:cBhvr>
                                      <p:to>
                                        <a:srgbClr val="969696"/>
                                      </p:to>
                                    </p:animClr>
                                    <p:set>
                                      <p:cBhvr>
                                        <p:cTn id="20" dur="500" fill="hold"/>
                                        <p:tgtEl>
                                          <p:spTgt spid="3">
                                            <p:txEl>
                                              <p:pRg st="0" end="0"/>
                                            </p:txEl>
                                          </p:spTgt>
                                        </p:tgtEl>
                                        <p:attrNameLst>
                                          <p:attrName>fill.type</p:attrName>
                                        </p:attrNameLst>
                                      </p:cBhvr>
                                      <p:to>
                                        <p:strVal val="solid"/>
                                      </p:to>
                                    </p:set>
                                    <p:set>
                                      <p:cBhvr>
                                        <p:cTn id="21"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F434-9D5B-0C47-A18A-B6A022CB6F3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3313CB3-642A-5861-67FA-F9EB44F46A82}"/>
              </a:ext>
            </a:extLst>
          </p:cNvPr>
          <p:cNvSpPr>
            <a:spLocks noGrp="1"/>
          </p:cNvSpPr>
          <p:nvPr>
            <p:ph idx="1"/>
          </p:nvPr>
        </p:nvSpPr>
        <p:spPr>
          <a:xfrm>
            <a:off x="838200" y="2257063"/>
            <a:ext cx="10515600" cy="3919900"/>
          </a:xfrm>
        </p:spPr>
        <p:txBody>
          <a:bodyPr/>
          <a:lstStyle/>
          <a:p>
            <a:r>
              <a:rPr lang="en-US" dirty="0"/>
              <a:t>Read further. </a:t>
            </a:r>
          </a:p>
          <a:p>
            <a:pPr lvl="1"/>
            <a:r>
              <a:rPr lang="en-US" dirty="0"/>
              <a:t>Block out some time to carefully read the rest of Ecclesiastes. </a:t>
            </a:r>
          </a:p>
          <a:p>
            <a:pPr lvl="1"/>
            <a:r>
              <a:rPr lang="en-US" dirty="0"/>
              <a:t>As you meditate on Solomon’s words, consider what the Lord is teaching you.</a:t>
            </a:r>
          </a:p>
          <a:p>
            <a:endParaRPr lang="en-US" dirty="0"/>
          </a:p>
        </p:txBody>
      </p:sp>
    </p:spTree>
    <p:extLst>
      <p:ext uri="{BB962C8B-B14F-4D97-AF65-F5344CB8AC3E}">
        <p14:creationId xmlns:p14="http://schemas.microsoft.com/office/powerpoint/2010/main" val="253373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F434-9D5B-0C47-A18A-B6A022CB6F3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3313CB3-642A-5861-67FA-F9EB44F46A82}"/>
              </a:ext>
            </a:extLst>
          </p:cNvPr>
          <p:cNvSpPr>
            <a:spLocks noGrp="1"/>
          </p:cNvSpPr>
          <p:nvPr>
            <p:ph idx="1"/>
          </p:nvPr>
        </p:nvSpPr>
        <p:spPr>
          <a:xfrm>
            <a:off x="838200" y="2210765"/>
            <a:ext cx="10515600" cy="3966198"/>
          </a:xfrm>
        </p:spPr>
        <p:txBody>
          <a:bodyPr/>
          <a:lstStyle/>
          <a:p>
            <a:r>
              <a:rPr lang="en-US" dirty="0"/>
              <a:t>Search your heart. </a:t>
            </a:r>
          </a:p>
          <a:p>
            <a:pPr lvl="1"/>
            <a:r>
              <a:rPr lang="en-US" dirty="0"/>
              <a:t>Take some quiet time away from the rush of life. </a:t>
            </a:r>
          </a:p>
          <a:p>
            <a:pPr lvl="1"/>
            <a:r>
              <a:rPr lang="en-US" dirty="0"/>
              <a:t>Ask the Holy Spirit to search your heart with the question: What am I looking to apart from God for meaning in my life?</a:t>
            </a:r>
          </a:p>
          <a:p>
            <a:endParaRPr lang="en-US" dirty="0"/>
          </a:p>
        </p:txBody>
      </p:sp>
    </p:spTree>
    <p:extLst>
      <p:ext uri="{BB962C8B-B14F-4D97-AF65-F5344CB8AC3E}">
        <p14:creationId xmlns:p14="http://schemas.microsoft.com/office/powerpoint/2010/main" val="838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D749-C0C9-03B4-511D-55E359BAB575}"/>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FE59C4CF-39BB-EDDE-22C4-49FFCF264985}"/>
              </a:ext>
            </a:extLst>
          </p:cNvPr>
          <p:cNvGrpSpPr/>
          <p:nvPr/>
        </p:nvGrpSpPr>
        <p:grpSpPr>
          <a:xfrm>
            <a:off x="2849598" y="1555668"/>
            <a:ext cx="6492803" cy="4296702"/>
            <a:chOff x="2849598" y="1555668"/>
            <a:chExt cx="6492803" cy="4296702"/>
          </a:xfrm>
        </p:grpSpPr>
        <p:pic>
          <p:nvPicPr>
            <p:cNvPr id="4" name="Picture 3">
              <a:extLst>
                <a:ext uri="{FF2B5EF4-FFF2-40B4-BE49-F238E27FC236}">
                  <a16:creationId xmlns:a16="http://schemas.microsoft.com/office/drawing/2014/main" id="{ECF95E0C-297F-5D73-EA9B-0FAD6A88F0B3}"/>
                </a:ext>
              </a:extLst>
            </p:cNvPr>
            <p:cNvPicPr>
              <a:picLocks noChangeAspect="1"/>
            </p:cNvPicPr>
            <p:nvPr/>
          </p:nvPicPr>
          <p:blipFill>
            <a:blip r:embed="rId2"/>
            <a:stretch>
              <a:fillRect/>
            </a:stretch>
          </p:blipFill>
          <p:spPr>
            <a:xfrm>
              <a:off x="3238857" y="1843285"/>
              <a:ext cx="5714286" cy="3171429"/>
            </a:xfrm>
            <a:prstGeom prst="rect">
              <a:avLst/>
            </a:prstGeom>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7499BD25-9C0A-DFEC-0FBA-9429743C7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p:spPr>
        </p:pic>
      </p:grpSp>
      <p:sp>
        <p:nvSpPr>
          <p:cNvPr id="8" name="TextBox 7">
            <a:extLst>
              <a:ext uri="{FF2B5EF4-FFF2-40B4-BE49-F238E27FC236}">
                <a16:creationId xmlns:a16="http://schemas.microsoft.com/office/drawing/2014/main" id="{BB7B5516-3241-B95D-A736-0E10EB0FE8E9}"/>
              </a:ext>
            </a:extLst>
          </p:cNvPr>
          <p:cNvSpPr txBox="1"/>
          <p:nvPr/>
        </p:nvSpPr>
        <p:spPr>
          <a:xfrm>
            <a:off x="4475017" y="5852370"/>
            <a:ext cx="324196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77976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F434-9D5B-0C47-A18A-B6A022CB6F3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3313CB3-642A-5861-67FA-F9EB44F46A82}"/>
              </a:ext>
            </a:extLst>
          </p:cNvPr>
          <p:cNvSpPr>
            <a:spLocks noGrp="1"/>
          </p:cNvSpPr>
          <p:nvPr>
            <p:ph idx="1"/>
          </p:nvPr>
        </p:nvSpPr>
        <p:spPr>
          <a:xfrm>
            <a:off x="838200" y="2395959"/>
            <a:ext cx="10515600" cy="3781004"/>
          </a:xfrm>
        </p:spPr>
        <p:txBody>
          <a:bodyPr/>
          <a:lstStyle/>
          <a:p>
            <a:r>
              <a:rPr lang="en-US" dirty="0"/>
              <a:t>Share the gospel. </a:t>
            </a:r>
          </a:p>
          <a:p>
            <a:pPr lvl="1"/>
            <a:r>
              <a:rPr lang="en-US" dirty="0"/>
              <a:t>We are surrounded by people with no purpose. </a:t>
            </a:r>
          </a:p>
          <a:p>
            <a:pPr lvl="1"/>
            <a:r>
              <a:rPr lang="en-US" dirty="0"/>
              <a:t>Point them to Christ, the One who gives purpose to our lives. </a:t>
            </a:r>
          </a:p>
          <a:p>
            <a:endParaRPr lang="en-US" dirty="0"/>
          </a:p>
        </p:txBody>
      </p:sp>
    </p:spTree>
    <p:extLst>
      <p:ext uri="{BB962C8B-B14F-4D97-AF65-F5344CB8AC3E}">
        <p14:creationId xmlns:p14="http://schemas.microsoft.com/office/powerpoint/2010/main" val="47995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4B90-91AD-EB5A-50F0-A1DAFC9491E2}"/>
              </a:ext>
            </a:extLst>
          </p:cNvPr>
          <p:cNvSpPr>
            <a:spLocks noGrp="1"/>
          </p:cNvSpPr>
          <p:nvPr>
            <p:ph type="title"/>
          </p:nvPr>
        </p:nvSpPr>
        <p:spPr/>
        <p:txBody>
          <a:bodyPr/>
          <a:lstStyle/>
          <a:p>
            <a:r>
              <a:rPr lang="en-US" dirty="0"/>
              <a:t>Family Activities</a:t>
            </a:r>
          </a:p>
        </p:txBody>
      </p:sp>
      <p:pic>
        <p:nvPicPr>
          <p:cNvPr id="4" name="Picture 3" descr="A group of black squares with white text&#10;&#10;Description automatically generated">
            <a:extLst>
              <a:ext uri="{FF2B5EF4-FFF2-40B4-BE49-F238E27FC236}">
                <a16:creationId xmlns:a16="http://schemas.microsoft.com/office/drawing/2014/main" id="{27E9E95E-C6EC-0E3B-0B15-7243A7C30CF2}"/>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55296" y="1389064"/>
            <a:ext cx="4198192" cy="4542857"/>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026" name="Picture 2" descr="Girl is Questioning">
            <a:extLst>
              <a:ext uri="{FF2B5EF4-FFF2-40B4-BE49-F238E27FC236}">
                <a16:creationId xmlns:a16="http://schemas.microsoft.com/office/drawing/2014/main" id="{ADFF6F14-4A78-16DB-F116-33B3DABDC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328" y="1730045"/>
            <a:ext cx="2939185" cy="3912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1DF8149E-F2D8-61BA-8AAE-EADB8708580B}"/>
              </a:ext>
            </a:extLst>
          </p:cNvPr>
          <p:cNvSpPr/>
          <p:nvPr/>
        </p:nvSpPr>
        <p:spPr>
          <a:xfrm>
            <a:off x="7870784" y="1854867"/>
            <a:ext cx="3973975" cy="3912875"/>
          </a:xfrm>
          <a:prstGeom prst="wedgeRoundRectCallout">
            <a:avLst>
              <a:gd name="adj1" fmla="val -71856"/>
              <a:gd name="adj2" fmla="val -187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happened to the spell checker?  “SOTLI”?   “CAKB”?</a:t>
            </a:r>
          </a:p>
          <a:p>
            <a:pPr algn="ctr"/>
            <a:r>
              <a:rPr lang="en-US" dirty="0">
                <a:latin typeface="Comic Sans MS" panose="030F0702030302020204" pitchFamily="66" charset="0"/>
              </a:rPr>
              <a:t>You need to correct these spellings!  </a:t>
            </a:r>
          </a:p>
          <a:p>
            <a:pPr algn="ctr"/>
            <a:br>
              <a:rPr lang="en-US" dirty="0">
                <a:latin typeface="Comic Sans MS" panose="030F0702030302020204" pitchFamily="66" charset="0"/>
              </a:rPr>
            </a:br>
            <a:r>
              <a:rPr lang="en-US" dirty="0">
                <a:latin typeface="Comic Sans MS" panose="030F0702030302020204" pitchFamily="66" charset="0"/>
              </a:rPr>
              <a:t>Ah … use the numbers then to complete the message. I’ll bet there’s help at </a:t>
            </a:r>
            <a:r>
              <a:rPr lang="en-US" dirty="0">
                <a:latin typeface="Comic Sans MS" panose="030F0702030302020204" pitchFamily="66" charset="0"/>
                <a:hlinkClick r:id="rId4"/>
              </a:rPr>
              <a:t>https://tinyurl.com/3c2d2m87</a:t>
            </a:r>
            <a:r>
              <a:rPr lang="en-US" dirty="0">
                <a:latin typeface="Comic Sans MS" panose="030F0702030302020204" pitchFamily="66" charset="0"/>
              </a:rPr>
              <a:t> And you men in the back row will find the color page there also.</a:t>
            </a:r>
          </a:p>
        </p:txBody>
      </p:sp>
    </p:spTree>
    <p:extLst>
      <p:ext uri="{BB962C8B-B14F-4D97-AF65-F5344CB8AC3E}">
        <p14:creationId xmlns:p14="http://schemas.microsoft.com/office/powerpoint/2010/main" val="1994844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Questioned</a:t>
            </a:r>
          </a:p>
        </p:txBody>
      </p:sp>
      <p:sp>
        <p:nvSpPr>
          <p:cNvPr id="3" name="Subtitle 2"/>
          <p:cNvSpPr>
            <a:spLocks noGrp="1"/>
          </p:cNvSpPr>
          <p:nvPr>
            <p:ph type="subTitle" idx="1"/>
          </p:nvPr>
        </p:nvSpPr>
        <p:spPr>
          <a:xfrm>
            <a:off x="1524000" y="4001984"/>
            <a:ext cx="9144000" cy="1255816"/>
          </a:xfrm>
        </p:spPr>
        <p:txBody>
          <a:bodyPr/>
          <a:lstStyle/>
          <a:p>
            <a:r>
              <a:rPr lang="en-US" dirty="0"/>
              <a:t>September 1</a:t>
            </a:r>
          </a:p>
        </p:txBody>
      </p:sp>
    </p:spTree>
    <p:extLst>
      <p:ext uri="{BB962C8B-B14F-4D97-AF65-F5344CB8AC3E}">
        <p14:creationId xmlns:p14="http://schemas.microsoft.com/office/powerpoint/2010/main" val="73462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2ACF-1F2F-9714-AC80-7452B839D141}"/>
              </a:ext>
            </a:extLst>
          </p:cNvPr>
          <p:cNvSpPr>
            <a:spLocks noGrp="1"/>
          </p:cNvSpPr>
          <p:nvPr>
            <p:ph type="title"/>
          </p:nvPr>
        </p:nvSpPr>
        <p:spPr/>
        <p:txBody>
          <a:bodyPr/>
          <a:lstStyle/>
          <a:p>
            <a:r>
              <a:rPr lang="en-US" dirty="0"/>
              <a:t>It’s such a pain …</a:t>
            </a:r>
          </a:p>
        </p:txBody>
      </p:sp>
      <p:sp>
        <p:nvSpPr>
          <p:cNvPr id="3" name="Content Placeholder 2">
            <a:extLst>
              <a:ext uri="{FF2B5EF4-FFF2-40B4-BE49-F238E27FC236}">
                <a16:creationId xmlns:a16="http://schemas.microsoft.com/office/drawing/2014/main" id="{3C17E178-A816-8BE1-E786-1DFE407CB777}"/>
              </a:ext>
            </a:extLst>
          </p:cNvPr>
          <p:cNvSpPr>
            <a:spLocks noGrp="1"/>
          </p:cNvSpPr>
          <p:nvPr>
            <p:ph idx="1"/>
          </p:nvPr>
        </p:nvSpPr>
        <p:spPr/>
        <p:txBody>
          <a:bodyPr/>
          <a:lstStyle/>
          <a:p>
            <a:r>
              <a:rPr lang="en-US" dirty="0"/>
              <a:t>What is something you get tired of doing over and over again?</a:t>
            </a:r>
          </a:p>
          <a:p>
            <a:endParaRPr lang="en-US" dirty="0"/>
          </a:p>
          <a:p>
            <a:endParaRPr lang="en-US" dirty="0"/>
          </a:p>
          <a:p>
            <a:r>
              <a:rPr lang="en-US" dirty="0">
                <a:solidFill>
                  <a:srgbClr val="C00000"/>
                </a:solidFill>
              </a:rPr>
              <a:t>All those things take up a big chunk of our lives.</a:t>
            </a:r>
          </a:p>
          <a:p>
            <a:pPr lvl="1"/>
            <a:r>
              <a:rPr lang="en-US" dirty="0">
                <a:solidFill>
                  <a:srgbClr val="C00000"/>
                </a:solidFill>
              </a:rPr>
              <a:t>Apart from God, life is meaningless</a:t>
            </a:r>
          </a:p>
          <a:p>
            <a:endParaRPr lang="en-US" dirty="0"/>
          </a:p>
        </p:txBody>
      </p:sp>
      <p:pic>
        <p:nvPicPr>
          <p:cNvPr id="7" name="Picture 6">
            <a:extLst>
              <a:ext uri="{FF2B5EF4-FFF2-40B4-BE49-F238E27FC236}">
                <a16:creationId xmlns:a16="http://schemas.microsoft.com/office/drawing/2014/main" id="{B5ACF285-EB59-2F0F-02BA-32148AE5D458}"/>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3662905" y="3040083"/>
            <a:ext cx="2933728" cy="2915392"/>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E06D8FAF-8893-BBC2-4628-7A6C5425E34F}"/>
              </a:ext>
            </a:extLst>
          </p:cNvPr>
          <p:cNvGrpSpPr/>
          <p:nvPr/>
        </p:nvGrpSpPr>
        <p:grpSpPr>
          <a:xfrm>
            <a:off x="3267075" y="3040083"/>
            <a:ext cx="5830356" cy="3136880"/>
            <a:chOff x="3267075" y="3040083"/>
            <a:chExt cx="5830356" cy="3136880"/>
          </a:xfrm>
        </p:grpSpPr>
        <p:pic>
          <p:nvPicPr>
            <p:cNvPr id="5" name="Picture 4">
              <a:extLst>
                <a:ext uri="{FF2B5EF4-FFF2-40B4-BE49-F238E27FC236}">
                  <a16:creationId xmlns:a16="http://schemas.microsoft.com/office/drawing/2014/main" id="{BD9202EB-D53A-5FF8-18A3-A8AF7F7AC433}"/>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6485468" y="3040083"/>
              <a:ext cx="2611963" cy="3046021"/>
            </a:xfrm>
            <a:prstGeom prst="rect">
              <a:avLst/>
            </a:prstGeom>
            <a:ln>
              <a:noFill/>
            </a:ln>
            <a:effectLst>
              <a:outerShdw blurRad="292100" dist="139700" dir="2700000" algn="tl" rotWithShape="0">
                <a:srgbClr val="333333">
                  <a:alpha val="65000"/>
                </a:srgbClr>
              </a:outerShdw>
            </a:effectLst>
          </p:spPr>
        </p:pic>
        <p:pic>
          <p:nvPicPr>
            <p:cNvPr id="1026" name="Picture 2" descr="a woman in an apron ironing a piece of fabric">
              <a:extLst>
                <a:ext uri="{FF2B5EF4-FFF2-40B4-BE49-F238E27FC236}">
                  <a16:creationId xmlns:a16="http://schemas.microsoft.com/office/drawing/2014/main" id="{1243409F-50A3-689F-09EA-1A2FEBD3D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3130941"/>
              <a:ext cx="1903764" cy="3046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1247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6000" fill="hold"/>
                                        <p:tgtEl>
                                          <p:spTgt spid="7"/>
                                        </p:tgtEl>
                                        <p:attrNameLst>
                                          <p:attrName>ppt_x</p:attrName>
                                        </p:attrNameLst>
                                      </p:cBhvr>
                                      <p:tavLst>
                                        <p:tav tm="0">
                                          <p:val>
                                            <p:strVal val="1+#ppt_w/2"/>
                                          </p:val>
                                        </p:tav>
                                        <p:tav tm="100000">
                                          <p:val>
                                            <p:strVal val="#ppt_x"/>
                                          </p:val>
                                        </p:tav>
                                      </p:tavLst>
                                    </p:anim>
                                    <p:anim calcmode="lin" valueType="num">
                                      <p:cBhvr additive="base">
                                        <p:cTn id="8" dur="6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325-CC1C-68F8-5407-FF561D29453A}"/>
              </a:ext>
            </a:extLst>
          </p:cNvPr>
          <p:cNvSpPr>
            <a:spLocks noGrp="1"/>
          </p:cNvSpPr>
          <p:nvPr>
            <p:ph type="title"/>
          </p:nvPr>
        </p:nvSpPr>
        <p:spPr/>
        <p:txBody>
          <a:bodyPr/>
          <a:lstStyle/>
          <a:p>
            <a:pPr algn="l"/>
            <a:r>
              <a:rPr lang="en-US" dirty="0"/>
              <a:t>Listen for dissatisfaction.</a:t>
            </a:r>
          </a:p>
        </p:txBody>
      </p:sp>
      <p:sp>
        <p:nvSpPr>
          <p:cNvPr id="3" name="Content Placeholder 2">
            <a:extLst>
              <a:ext uri="{FF2B5EF4-FFF2-40B4-BE49-F238E27FC236}">
                <a16:creationId xmlns:a16="http://schemas.microsoft.com/office/drawing/2014/main" id="{D9F5868D-F439-A241-9637-D8C4852A5A9D}"/>
              </a:ext>
            </a:extLst>
          </p:cNvPr>
          <p:cNvSpPr>
            <a:spLocks noGrp="1"/>
          </p:cNvSpPr>
          <p:nvPr>
            <p:ph idx="1"/>
          </p:nvPr>
        </p:nvSpPr>
        <p:spPr>
          <a:xfrm>
            <a:off x="1369785" y="1796597"/>
            <a:ext cx="9452429" cy="4351338"/>
          </a:xfrm>
        </p:spPr>
        <p:txBody>
          <a:bodyPr/>
          <a:lstStyle/>
          <a:p>
            <a:pPr marL="0" indent="0" algn="ctr">
              <a:buNone/>
            </a:pPr>
            <a:r>
              <a:rPr lang="en-US" dirty="0"/>
              <a:t>Ecclesiastes 1:2-7 (NIV)  "Meaningless! Meaningless!" says the Teacher. "Utterly meaningless! Everything is meaningless." 3  What does man gain from all his labor at which he toils under the sun? 4  Generations come and generations go, but the earth remains forever. 5  The sun </a:t>
            </a:r>
          </a:p>
        </p:txBody>
      </p:sp>
    </p:spTree>
    <p:extLst>
      <p:ext uri="{BB962C8B-B14F-4D97-AF65-F5344CB8AC3E}">
        <p14:creationId xmlns:p14="http://schemas.microsoft.com/office/powerpoint/2010/main" val="419451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325-CC1C-68F8-5407-FF561D29453A}"/>
              </a:ext>
            </a:extLst>
          </p:cNvPr>
          <p:cNvSpPr>
            <a:spLocks noGrp="1"/>
          </p:cNvSpPr>
          <p:nvPr>
            <p:ph type="title"/>
          </p:nvPr>
        </p:nvSpPr>
        <p:spPr/>
        <p:txBody>
          <a:bodyPr/>
          <a:lstStyle/>
          <a:p>
            <a:pPr algn="l"/>
            <a:r>
              <a:rPr lang="en-US" dirty="0"/>
              <a:t>Listen for dissatisfaction.</a:t>
            </a:r>
          </a:p>
        </p:txBody>
      </p:sp>
      <p:sp>
        <p:nvSpPr>
          <p:cNvPr id="3" name="Content Placeholder 2">
            <a:extLst>
              <a:ext uri="{FF2B5EF4-FFF2-40B4-BE49-F238E27FC236}">
                <a16:creationId xmlns:a16="http://schemas.microsoft.com/office/drawing/2014/main" id="{D9F5868D-F439-A241-9637-D8C4852A5A9D}"/>
              </a:ext>
            </a:extLst>
          </p:cNvPr>
          <p:cNvSpPr>
            <a:spLocks noGrp="1"/>
          </p:cNvSpPr>
          <p:nvPr>
            <p:ph idx="1"/>
          </p:nvPr>
        </p:nvSpPr>
        <p:spPr>
          <a:xfrm>
            <a:off x="1369785" y="1796597"/>
            <a:ext cx="9452429" cy="4351338"/>
          </a:xfrm>
        </p:spPr>
        <p:txBody>
          <a:bodyPr/>
          <a:lstStyle/>
          <a:p>
            <a:pPr marL="0" indent="0" algn="ctr">
              <a:buNone/>
            </a:pPr>
            <a:r>
              <a:rPr lang="en-US" dirty="0"/>
              <a:t>rises and the sun sets, and hurries back to where it rises. 6  The wind blows to the south and turns to the north; round and round it goes, ever returning on its course. 7  All streams flow into the sea, yet the sea is never full. To the place the streams come from, there they return again.</a:t>
            </a:r>
          </a:p>
        </p:txBody>
      </p:sp>
      <p:pic>
        <p:nvPicPr>
          <p:cNvPr id="5" name="Picture 4">
            <a:extLst>
              <a:ext uri="{FF2B5EF4-FFF2-40B4-BE49-F238E27FC236}">
                <a16:creationId xmlns:a16="http://schemas.microsoft.com/office/drawing/2014/main" id="{E148D734-6D67-B204-47AE-808E5E60CAEF}"/>
              </a:ext>
            </a:extLst>
          </p:cNvPr>
          <p:cNvPicPr>
            <a:picLocks noChangeAspect="1"/>
          </p:cNvPicPr>
          <p:nvPr/>
        </p:nvPicPr>
        <p:blipFill>
          <a:blip r:embed="rId2"/>
          <a:stretch>
            <a:fillRect/>
          </a:stretch>
        </p:blipFill>
        <p:spPr>
          <a:xfrm>
            <a:off x="4755316" y="5697554"/>
            <a:ext cx="2681368" cy="366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353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6EA9-65C1-8BCA-07E6-F395312F5A1A}"/>
              </a:ext>
            </a:extLst>
          </p:cNvPr>
          <p:cNvSpPr>
            <a:spLocks noGrp="1"/>
          </p:cNvSpPr>
          <p:nvPr>
            <p:ph type="title"/>
          </p:nvPr>
        </p:nvSpPr>
        <p:spPr/>
        <p:txBody>
          <a:bodyPr/>
          <a:lstStyle/>
          <a:p>
            <a:r>
              <a:rPr lang="en-US" dirty="0"/>
              <a:t>There Is No Purpose</a:t>
            </a:r>
          </a:p>
        </p:txBody>
      </p:sp>
      <p:sp>
        <p:nvSpPr>
          <p:cNvPr id="3" name="Content Placeholder 2">
            <a:extLst>
              <a:ext uri="{FF2B5EF4-FFF2-40B4-BE49-F238E27FC236}">
                <a16:creationId xmlns:a16="http://schemas.microsoft.com/office/drawing/2014/main" id="{1B7B14F7-EDEA-2C85-A242-51EE687A75BD}"/>
              </a:ext>
            </a:extLst>
          </p:cNvPr>
          <p:cNvSpPr>
            <a:spLocks noGrp="1"/>
          </p:cNvSpPr>
          <p:nvPr>
            <p:ph idx="1"/>
          </p:nvPr>
        </p:nvSpPr>
        <p:spPr>
          <a:xfrm>
            <a:off x="838200" y="2037143"/>
            <a:ext cx="10515600" cy="4139819"/>
          </a:xfrm>
        </p:spPr>
        <p:txBody>
          <a:bodyPr/>
          <a:lstStyle/>
          <a:p>
            <a:r>
              <a:rPr lang="en-US" dirty="0">
                <a:solidFill>
                  <a:srgbClr val="C00000"/>
                </a:solidFill>
              </a:rPr>
              <a:t>The author of Ecclesiastes</a:t>
            </a:r>
          </a:p>
          <a:p>
            <a:pPr lvl="1"/>
            <a:r>
              <a:rPr lang="en-US" dirty="0">
                <a:solidFill>
                  <a:srgbClr val="C00000"/>
                </a:solidFill>
              </a:rPr>
              <a:t>Refers to himself as “The Teacher”</a:t>
            </a:r>
          </a:p>
          <a:p>
            <a:pPr lvl="1"/>
            <a:r>
              <a:rPr lang="en-US" dirty="0">
                <a:solidFill>
                  <a:srgbClr val="C00000"/>
                </a:solidFill>
              </a:rPr>
              <a:t>Note in further verses that he is “king</a:t>
            </a:r>
            <a:br>
              <a:rPr lang="en-US" dirty="0">
                <a:solidFill>
                  <a:srgbClr val="C00000"/>
                </a:solidFill>
              </a:rPr>
            </a:br>
            <a:r>
              <a:rPr lang="en-US" dirty="0">
                <a:solidFill>
                  <a:srgbClr val="C00000"/>
                </a:solidFill>
              </a:rPr>
              <a:t> over Israel in Jerusalem”</a:t>
            </a:r>
          </a:p>
          <a:p>
            <a:pPr lvl="1"/>
            <a:r>
              <a:rPr lang="en-US" dirty="0">
                <a:solidFill>
                  <a:srgbClr val="C00000"/>
                </a:solidFill>
              </a:rPr>
              <a:t>Generally believed to be Solomon</a:t>
            </a:r>
          </a:p>
          <a:p>
            <a:endParaRPr lang="en-US" dirty="0"/>
          </a:p>
        </p:txBody>
      </p:sp>
      <p:pic>
        <p:nvPicPr>
          <p:cNvPr id="2050" name="Picture 2" descr="Free Picture Window photo and picture">
            <a:extLst>
              <a:ext uri="{FF2B5EF4-FFF2-40B4-BE49-F238E27FC236}">
                <a16:creationId xmlns:a16="http://schemas.microsoft.com/office/drawing/2014/main" id="{DE0B0B5A-C5B4-2268-4469-3F01815AC9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704644" y="2187615"/>
            <a:ext cx="2330851" cy="31078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5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A3FE-02F2-EBA9-5E82-ACE30FF50CEE}"/>
              </a:ext>
            </a:extLst>
          </p:cNvPr>
          <p:cNvSpPr>
            <a:spLocks noGrp="1"/>
          </p:cNvSpPr>
          <p:nvPr>
            <p:ph type="title"/>
          </p:nvPr>
        </p:nvSpPr>
        <p:spPr/>
        <p:txBody>
          <a:bodyPr/>
          <a:lstStyle/>
          <a:p>
            <a:r>
              <a:rPr lang="en-US" dirty="0"/>
              <a:t>There Is No Purpose</a:t>
            </a:r>
          </a:p>
        </p:txBody>
      </p:sp>
      <p:sp>
        <p:nvSpPr>
          <p:cNvPr id="3" name="Content Placeholder 2">
            <a:extLst>
              <a:ext uri="{FF2B5EF4-FFF2-40B4-BE49-F238E27FC236}">
                <a16:creationId xmlns:a16="http://schemas.microsoft.com/office/drawing/2014/main" id="{BF333B09-F18A-CAC1-4591-0350391BE964}"/>
              </a:ext>
            </a:extLst>
          </p:cNvPr>
          <p:cNvSpPr>
            <a:spLocks noGrp="1"/>
          </p:cNvSpPr>
          <p:nvPr>
            <p:ph idx="1"/>
          </p:nvPr>
        </p:nvSpPr>
        <p:spPr/>
        <p:txBody>
          <a:bodyPr/>
          <a:lstStyle/>
          <a:p>
            <a:r>
              <a:rPr lang="en-US" dirty="0"/>
              <a:t>What evidence did the Preacher cite for the validity of his thesis that life is vanity or “meaningless”? </a:t>
            </a:r>
          </a:p>
          <a:p>
            <a:r>
              <a:rPr lang="en-US" dirty="0"/>
              <a:t>“Vanity” or “meaningless” portrays the concept of something that exists for a moment, then vanishes – like  a vapor or a soap bubble.  What are things people pursue that can disappear like a vapor or soap bubble?</a:t>
            </a:r>
          </a:p>
        </p:txBody>
      </p:sp>
    </p:spTree>
    <p:extLst>
      <p:ext uri="{BB962C8B-B14F-4D97-AF65-F5344CB8AC3E}">
        <p14:creationId xmlns:p14="http://schemas.microsoft.com/office/powerpoint/2010/main" val="197407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7C6B-281F-F831-FA42-FCC2D6FAF0D2}"/>
              </a:ext>
            </a:extLst>
          </p:cNvPr>
          <p:cNvSpPr>
            <a:spLocks noGrp="1"/>
          </p:cNvSpPr>
          <p:nvPr>
            <p:ph type="title"/>
          </p:nvPr>
        </p:nvSpPr>
        <p:spPr/>
        <p:txBody>
          <a:bodyPr/>
          <a:lstStyle/>
          <a:p>
            <a:r>
              <a:rPr lang="en-US" dirty="0"/>
              <a:t>There Is No Purpose</a:t>
            </a:r>
          </a:p>
        </p:txBody>
      </p:sp>
      <p:sp>
        <p:nvSpPr>
          <p:cNvPr id="3" name="Content Placeholder 2">
            <a:extLst>
              <a:ext uri="{FF2B5EF4-FFF2-40B4-BE49-F238E27FC236}">
                <a16:creationId xmlns:a16="http://schemas.microsoft.com/office/drawing/2014/main" id="{049BB7D0-00E3-402E-C9F7-59F65509E73F}"/>
              </a:ext>
            </a:extLst>
          </p:cNvPr>
          <p:cNvSpPr>
            <a:spLocks noGrp="1"/>
          </p:cNvSpPr>
          <p:nvPr>
            <p:ph idx="1"/>
          </p:nvPr>
        </p:nvSpPr>
        <p:spPr/>
        <p:txBody>
          <a:bodyPr/>
          <a:lstStyle/>
          <a:p>
            <a:r>
              <a:rPr lang="en-US" dirty="0"/>
              <a:t>To what sort of meaningless activities do people often commit their lives?</a:t>
            </a:r>
          </a:p>
          <a:p>
            <a:r>
              <a:rPr lang="en-US" dirty="0"/>
              <a:t>Why would he imply that we gain little or nothing for all our labor “under the sun”?  How is it still true in the 21st century?</a:t>
            </a:r>
          </a:p>
        </p:txBody>
      </p:sp>
    </p:spTree>
    <p:extLst>
      <p:ext uri="{BB962C8B-B14F-4D97-AF65-F5344CB8AC3E}">
        <p14:creationId xmlns:p14="http://schemas.microsoft.com/office/powerpoint/2010/main" val="141867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6E41-93C3-9B60-FAA2-4F22EA902D05}"/>
              </a:ext>
            </a:extLst>
          </p:cNvPr>
          <p:cNvSpPr>
            <a:spLocks noGrp="1"/>
          </p:cNvSpPr>
          <p:nvPr>
            <p:ph type="title"/>
          </p:nvPr>
        </p:nvSpPr>
        <p:spPr/>
        <p:txBody>
          <a:bodyPr/>
          <a:lstStyle/>
          <a:p>
            <a:r>
              <a:rPr lang="en-US" dirty="0"/>
              <a:t>There Is No Purpose</a:t>
            </a:r>
          </a:p>
        </p:txBody>
      </p:sp>
      <p:sp>
        <p:nvSpPr>
          <p:cNvPr id="3" name="Content Placeholder 2">
            <a:extLst>
              <a:ext uri="{FF2B5EF4-FFF2-40B4-BE49-F238E27FC236}">
                <a16:creationId xmlns:a16="http://schemas.microsoft.com/office/drawing/2014/main" id="{CA77F292-7C07-D0C0-AB54-91264E72B967}"/>
              </a:ext>
            </a:extLst>
          </p:cNvPr>
          <p:cNvSpPr>
            <a:spLocks noGrp="1"/>
          </p:cNvSpPr>
          <p:nvPr>
            <p:ph idx="1"/>
          </p:nvPr>
        </p:nvSpPr>
        <p:spPr/>
        <p:txBody>
          <a:bodyPr/>
          <a:lstStyle/>
          <a:p>
            <a:r>
              <a:rPr lang="en-US" dirty="0"/>
              <a:t>What are the pitfalls of pursuing what we’re most passionate about?</a:t>
            </a:r>
          </a:p>
          <a:p>
            <a:r>
              <a:rPr lang="en-US" dirty="0"/>
              <a:t>How can you cope when you start to think that your life is meaningless?</a:t>
            </a:r>
          </a:p>
        </p:txBody>
      </p:sp>
    </p:spTree>
    <p:extLst>
      <p:ext uri="{BB962C8B-B14F-4D97-AF65-F5344CB8AC3E}">
        <p14:creationId xmlns:p14="http://schemas.microsoft.com/office/powerpoint/2010/main" val="128057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63</TotalTime>
  <Words>921</Words>
  <Application>Microsoft Office PowerPoint</Application>
  <PresentationFormat>Widescreen</PresentationFormat>
  <Paragraphs>67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Purpose Questioned</vt:lpstr>
      <vt:lpstr>Video Introduction</vt:lpstr>
      <vt:lpstr>It’s such a pain …</vt:lpstr>
      <vt:lpstr>Listen for dissatisfaction.</vt:lpstr>
      <vt:lpstr>Listen for dissatisfaction.</vt:lpstr>
      <vt:lpstr>There Is No Purpose</vt:lpstr>
      <vt:lpstr>There Is No Purpose</vt:lpstr>
      <vt:lpstr>There Is No Purpose</vt:lpstr>
      <vt:lpstr>There Is No Purpose</vt:lpstr>
      <vt:lpstr>Listen for lack of purpose.</vt:lpstr>
      <vt:lpstr>Listen for lack of purpose.</vt:lpstr>
      <vt:lpstr>No Meaning, No Satisfaction</vt:lpstr>
      <vt:lpstr>No Meaning, No Satisfaction</vt:lpstr>
      <vt:lpstr>Listen for a search.</vt:lpstr>
      <vt:lpstr>Listen for a search.</vt:lpstr>
      <vt:lpstr>Looking for Purpose, Finding Futility</vt:lpstr>
      <vt:lpstr>Looking for Purpose, Finding Futility</vt:lpstr>
      <vt:lpstr>Application</vt:lpstr>
      <vt:lpstr>Application</vt:lpstr>
      <vt:lpstr>Application</vt:lpstr>
      <vt:lpstr>Family Activities</vt:lpstr>
      <vt:lpstr>Purpose Questioned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5</cp:revision>
  <dcterms:created xsi:type="dcterms:W3CDTF">2024-08-14T19:02:14Z</dcterms:created>
  <dcterms:modified xsi:type="dcterms:W3CDTF">2024-08-15T12:05:28Z</dcterms:modified>
</cp:coreProperties>
</file>