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yc67swf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rp75yn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b2tsc8n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 Expressed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September 29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F1DF-59CD-854E-D06F-241CEE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Doing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AEB6-2548-D885-DA0C-EF8E70809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Paul urge the Christians to do in relationship to those who provided instruction in the word? </a:t>
            </a:r>
          </a:p>
          <a:p>
            <a:r>
              <a:rPr lang="en-US" dirty="0"/>
              <a:t>What different kinds of things does Paul say that people sow?  And what are the results?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F6E2F7-E4C3-CA73-E219-6ECDEF7CE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29509"/>
              </p:ext>
            </p:extLst>
          </p:nvPr>
        </p:nvGraphicFramePr>
        <p:xfrm>
          <a:off x="1029504" y="4713923"/>
          <a:ext cx="99246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324">
                  <a:extLst>
                    <a:ext uri="{9D8B030D-6E8A-4147-A177-3AD203B41FA5}">
                      <a16:colId xmlns:a16="http://schemas.microsoft.com/office/drawing/2014/main" val="480745637"/>
                    </a:ext>
                  </a:extLst>
                </a:gridCol>
                <a:gridCol w="4962324">
                  <a:extLst>
                    <a:ext uri="{9D8B030D-6E8A-4147-A177-3AD203B41FA5}">
                      <a16:colId xmlns:a16="http://schemas.microsoft.com/office/drawing/2014/main" val="250243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 is sowed?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 is reaped?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2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40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4078-782E-7F4A-DFB8-3A96E5D0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Doing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BC265-75F7-671F-456A-97A0CB62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some examples in our culture of mocking God and sowing to please one’s sinful nature?</a:t>
            </a:r>
          </a:p>
          <a:p>
            <a:r>
              <a:rPr lang="en-US" dirty="0"/>
              <a:t>In what ways are these things mocking God?</a:t>
            </a:r>
          </a:p>
          <a:p>
            <a:r>
              <a:rPr lang="en-US" dirty="0"/>
              <a:t>So what would be examples of sowing to please the Spirit?</a:t>
            </a:r>
          </a:p>
        </p:txBody>
      </p:sp>
    </p:spTree>
    <p:extLst>
      <p:ext uri="{BB962C8B-B14F-4D97-AF65-F5344CB8AC3E}">
        <p14:creationId xmlns:p14="http://schemas.microsoft.com/office/powerpoint/2010/main" val="22278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4D47-5407-E579-10D2-696CC058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9D20-BED2-E213-2DEC-4E488655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662" y="1883499"/>
            <a:ext cx="974491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6:9-10 (NIV)  Let us not become weary in doing good, for at the proper time we will reap a harvest if we do not give up. 10  Therefore, as we have opportunity, let us do good to all people, especially to those who belong to the family of believers.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4E626-BDFE-533D-5CDF-66DD052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81" y="5436984"/>
            <a:ext cx="2095238" cy="2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7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9017-7338-2340-D101-EF767C2B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Seize Every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6FE2-4E6F-01F4-95B2-5A84B4223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What did Paul say about a Christian’s social responsibility? </a:t>
            </a:r>
          </a:p>
          <a:p>
            <a:r>
              <a:rPr lang="en-US" dirty="0"/>
              <a:t>To whom should believers “especially … do good”?   Why should that be true?</a:t>
            </a:r>
          </a:p>
          <a:p>
            <a:r>
              <a:rPr lang="en-US" dirty="0"/>
              <a:t>What opportunities does our group have to work for the good of others?</a:t>
            </a:r>
          </a:p>
          <a:p>
            <a:r>
              <a:rPr lang="en-US" dirty="0"/>
              <a:t>How can we structure our lives to be ready to serve?</a:t>
            </a:r>
          </a:p>
        </p:txBody>
      </p:sp>
    </p:spTree>
    <p:extLst>
      <p:ext uri="{BB962C8B-B14F-4D97-AF65-F5344CB8AC3E}">
        <p14:creationId xmlns:p14="http://schemas.microsoft.com/office/powerpoint/2010/main" val="29023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65DB-8775-DA1F-A609-B1426A59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Seize Every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76D9-3B6D-A03D-641A-DBD42462F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book by Richard Swenson, </a:t>
            </a:r>
            <a:r>
              <a:rPr lang="en-US" i="1" dirty="0"/>
              <a:t>Margin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“Margin” is the space that once existed between ourselves and our limits. </a:t>
            </a:r>
          </a:p>
          <a:p>
            <a:pPr lvl="1"/>
            <a:r>
              <a:rPr lang="en-US" dirty="0"/>
              <a:t>Today we use margin just to get by. </a:t>
            </a:r>
          </a:p>
          <a:p>
            <a:pPr lvl="1"/>
            <a:r>
              <a:rPr lang="en-US" dirty="0"/>
              <a:t>This book is for anyone who yearns </a:t>
            </a:r>
            <a:br>
              <a:rPr lang="en-US" dirty="0"/>
            </a:br>
            <a:r>
              <a:rPr lang="en-US" dirty="0"/>
              <a:t>for relief from the pressure of overload. </a:t>
            </a:r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794D4A22-10F6-012F-0645-1991EC14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91" y="3115242"/>
            <a:ext cx="1716462" cy="281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4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65DB-8775-DA1F-A609-B1426A59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Seize Every Opportunity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76D9-3B6D-A03D-641A-DBD42462F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overload.</a:t>
            </a:r>
          </a:p>
          <a:p>
            <a:pPr lvl="1"/>
            <a:r>
              <a:rPr lang="en-US" dirty="0"/>
              <a:t>Reevaluate your priorities, </a:t>
            </a:r>
          </a:p>
          <a:p>
            <a:pPr lvl="1"/>
            <a:r>
              <a:rPr lang="en-US" dirty="0"/>
              <a:t>Determine the value of rest and </a:t>
            </a:r>
            <a:br>
              <a:rPr lang="en-US" dirty="0"/>
            </a:br>
            <a:r>
              <a:rPr lang="en-US" dirty="0"/>
              <a:t>simplicity in your life, and </a:t>
            </a:r>
          </a:p>
          <a:p>
            <a:pPr lvl="1"/>
            <a:r>
              <a:rPr lang="en-US" dirty="0"/>
              <a:t>See where your identity really </a:t>
            </a:r>
            <a:br>
              <a:rPr lang="en-US" dirty="0"/>
            </a:br>
            <a:r>
              <a:rPr lang="en-US" dirty="0"/>
              <a:t>comes from. </a:t>
            </a:r>
          </a:p>
          <a:p>
            <a:r>
              <a:rPr lang="en-US" dirty="0"/>
              <a:t>Available on Amazon at </a:t>
            </a:r>
            <a:br>
              <a:rPr lang="en-US" dirty="0"/>
            </a:br>
            <a:r>
              <a:rPr lang="en-US" sz="2800" dirty="0">
                <a:hlinkClick r:id="rId2"/>
              </a:rPr>
              <a:t>https://tinyurl.com/yc67swfy</a:t>
            </a:r>
            <a:r>
              <a:rPr lang="en-US" sz="2800" dirty="0"/>
              <a:t>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794D4A22-10F6-012F-0645-1991EC14D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91" y="3115242"/>
            <a:ext cx="1716462" cy="281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57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B8EF-BEE6-FFE6-44B9-777E3F1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B0C73-7BB8-2D31-62FA-4CB901F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017"/>
            <a:ext cx="10515600" cy="4081945"/>
          </a:xfrm>
        </p:spPr>
        <p:txBody>
          <a:bodyPr/>
          <a:lstStyle/>
          <a:p>
            <a:r>
              <a:rPr lang="en-US" dirty="0"/>
              <a:t>Encourage. </a:t>
            </a:r>
          </a:p>
          <a:p>
            <a:pPr lvl="1"/>
            <a:r>
              <a:rPr lang="en-US" dirty="0"/>
              <a:t>Think of those who played a key role in teaching, discipling, or mentoring you. </a:t>
            </a:r>
          </a:p>
          <a:p>
            <a:pPr lvl="1"/>
            <a:r>
              <a:rPr lang="en-US" dirty="0"/>
              <a:t>Find a tangible way to express thanks and “share all his good things” (Gal. 6:6) with one or more of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B8EF-BEE6-FFE6-44B9-777E3F1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B0C73-7BB8-2D31-62FA-4CB901F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315"/>
            <a:ext cx="10515600" cy="4035647"/>
          </a:xfrm>
        </p:spPr>
        <p:txBody>
          <a:bodyPr/>
          <a:lstStyle/>
          <a:p>
            <a:r>
              <a:rPr lang="en-US" dirty="0"/>
              <a:t>Seize. </a:t>
            </a:r>
          </a:p>
          <a:p>
            <a:pPr lvl="1"/>
            <a:r>
              <a:rPr lang="en-US" dirty="0"/>
              <a:t>Ask God to make you aware of any opportunity during the day to serve someone else. </a:t>
            </a:r>
          </a:p>
          <a:p>
            <a:pPr lvl="1"/>
            <a:r>
              <a:rPr lang="en-US" dirty="0"/>
              <a:t>Seize that opportunity and serve as a way to honor God.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B8EF-BEE6-FFE6-44B9-777E3F12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B0C73-7BB8-2D31-62FA-4CB901F5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891"/>
            <a:ext cx="10515600" cy="4024072"/>
          </a:xfrm>
        </p:spPr>
        <p:txBody>
          <a:bodyPr/>
          <a:lstStyle/>
          <a:p>
            <a:r>
              <a:rPr lang="en-US" dirty="0"/>
              <a:t>Restore. </a:t>
            </a:r>
          </a:p>
          <a:p>
            <a:pPr lvl="1"/>
            <a:r>
              <a:rPr lang="en-US" dirty="0"/>
              <a:t>If you’re aware of another follower of Christ who is struggling with sin, come alongside that person. </a:t>
            </a:r>
          </a:p>
          <a:p>
            <a:pPr lvl="1"/>
            <a:r>
              <a:rPr lang="en-US" dirty="0"/>
              <a:t>Without arrogance or condemnation, offer a gentle reminder of God’s call to repent and to live an obedient life for Him.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C3BE-A70A-BE40-D3D0-78CD5F3C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4" name="Picture 3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B83B06FB-4E65-F855-5415-92FA2DA7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1" y="2847144"/>
            <a:ext cx="3645731" cy="3645731"/>
          </a:xfrm>
          <a:prstGeom prst="rect">
            <a:avLst/>
          </a:prstGeom>
        </p:spPr>
      </p:pic>
      <p:pic>
        <p:nvPicPr>
          <p:cNvPr id="6" name="Picture 5" descr="A group of black squares with white text&#10;&#10;Description automatically generated">
            <a:extLst>
              <a:ext uri="{FF2B5EF4-FFF2-40B4-BE49-F238E27FC236}">
                <a16:creationId xmlns:a16="http://schemas.microsoft.com/office/drawing/2014/main" id="{6B49CB24-3D5F-B2E3-C522-9878F7A231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95" y="1690688"/>
            <a:ext cx="4513340" cy="35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03E7FA9-63EB-70D3-17B3-BF7A610C6A9C}"/>
              </a:ext>
            </a:extLst>
          </p:cNvPr>
          <p:cNvSpPr/>
          <p:nvPr/>
        </p:nvSpPr>
        <p:spPr>
          <a:xfrm>
            <a:off x="3921554" y="2157894"/>
            <a:ext cx="4883729" cy="3009418"/>
          </a:xfrm>
          <a:prstGeom prst="wedgeRoundRectCallout">
            <a:avLst>
              <a:gd name="adj1" fmla="val 61665"/>
              <a:gd name="adj2" fmla="val 17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This is the first part of a message from a believer in </a:t>
            </a:r>
            <a:r>
              <a:rPr lang="en-US" dirty="0" err="1">
                <a:latin typeface="Comic Sans MS" panose="030F0702030302020204" pitchFamily="66" charset="0"/>
              </a:rPr>
              <a:t>Bazueavaslands</a:t>
            </a:r>
            <a:r>
              <a:rPr lang="en-US" dirty="0">
                <a:latin typeface="Comic Sans MS" panose="030F0702030302020204" pitchFamily="66" charset="0"/>
              </a:rPr>
              <a:t>.  It is the key to the second portion.  Unscramble the words (which are found in your Bible Study passage).  Then use the numbers to fill in the message.  Help is available at </a:t>
            </a:r>
            <a:r>
              <a:rPr lang="en-US" dirty="0">
                <a:latin typeface="Comic Sans MS" panose="030F0702030302020204" pitchFamily="66" charset="0"/>
                <a:hlinkClick r:id="rId4"/>
              </a:rPr>
              <a:t>https://tinyurl.com/rp75yn63</a:t>
            </a:r>
            <a:r>
              <a:rPr lang="en-US" dirty="0">
                <a:latin typeface="Comic Sans MS" panose="030F0702030302020204" pitchFamily="66" charset="0"/>
              </a:rPr>
              <a:t> . You ladies over on the left can also download the crossword.</a:t>
            </a:r>
          </a:p>
        </p:txBody>
      </p:sp>
    </p:spTree>
    <p:extLst>
      <p:ext uri="{BB962C8B-B14F-4D97-AF65-F5344CB8AC3E}">
        <p14:creationId xmlns:p14="http://schemas.microsoft.com/office/powerpoint/2010/main" val="72166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561B-D220-2482-6CC8-FC51C3EA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5A7303-F884-0E0A-17A8-E725B33F9DAF}"/>
              </a:ext>
            </a:extLst>
          </p:cNvPr>
          <p:cNvGrpSpPr/>
          <p:nvPr/>
        </p:nvGrpSpPr>
        <p:grpSpPr>
          <a:xfrm>
            <a:off x="2849598" y="1603168"/>
            <a:ext cx="6492803" cy="4249201"/>
            <a:chOff x="2849598" y="1603168"/>
            <a:chExt cx="6492803" cy="4249201"/>
          </a:xfrm>
        </p:grpSpPr>
        <p:pic>
          <p:nvPicPr>
            <p:cNvPr id="4" name="Picture 3" descr="A person sitting on a rock&#10;&#10;Description automatically generated">
              <a:extLst>
                <a:ext uri="{FF2B5EF4-FFF2-40B4-BE49-F238E27FC236}">
                  <a16:creationId xmlns:a16="http://schemas.microsoft.com/office/drawing/2014/main" id="{4A98A979-F578-091D-C307-E3EF5B89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62137"/>
              <a:ext cx="5715000" cy="313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A black background with a black squar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80EC82BA-AE4B-5CD4-82BC-D0047C74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03168"/>
              <a:ext cx="6492803" cy="424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F8EFC5-4D40-E72B-F31E-973D2440D343}"/>
              </a:ext>
            </a:extLst>
          </p:cNvPr>
          <p:cNvSpPr txBox="1"/>
          <p:nvPr/>
        </p:nvSpPr>
        <p:spPr>
          <a:xfrm>
            <a:off x="4548249" y="5973288"/>
            <a:ext cx="308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11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 Expressed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September 29</a:t>
            </a:r>
          </a:p>
        </p:txBody>
      </p:sp>
    </p:spTree>
    <p:extLst>
      <p:ext uri="{BB962C8B-B14F-4D97-AF65-F5344CB8AC3E}">
        <p14:creationId xmlns:p14="http://schemas.microsoft.com/office/powerpoint/2010/main" val="44579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2DDD-79D7-EF0C-1408-84E11AB1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impresses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D351-D4D2-47AB-6F11-AC68714A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appreciate about the different generations?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shift in society towards self-centeredness is evident.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Believers must guard against this self-centeredness.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fulfill God’s purpose for us as we serve others in love.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1E5985-383E-9FCA-F111-9F5851225320}"/>
              </a:ext>
            </a:extLst>
          </p:cNvPr>
          <p:cNvGrpSpPr/>
          <p:nvPr/>
        </p:nvGrpSpPr>
        <p:grpSpPr>
          <a:xfrm>
            <a:off x="389225" y="2716926"/>
            <a:ext cx="11158906" cy="2873646"/>
            <a:chOff x="389225" y="2716926"/>
            <a:chExt cx="11158906" cy="2873646"/>
          </a:xfrm>
        </p:grpSpPr>
        <p:pic>
          <p:nvPicPr>
            <p:cNvPr id="5" name="Picture 4" descr="A person and person smiling&#10;&#10;Description automatically generated">
              <a:extLst>
                <a:ext uri="{FF2B5EF4-FFF2-40B4-BE49-F238E27FC236}">
                  <a16:creationId xmlns:a16="http://schemas.microsoft.com/office/drawing/2014/main" id="{01427CFD-E75C-FF19-419A-C737892C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5" y="2716926"/>
              <a:ext cx="4326613" cy="2873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25A34EB2-F721-4B01-E12A-A5AFF04CE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36" y="3054109"/>
              <a:ext cx="3804695" cy="2536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A person and person holding a baby and a sign&#10;&#10;Description automatically generated">
              <a:extLst>
                <a:ext uri="{FF2B5EF4-FFF2-40B4-BE49-F238E27FC236}">
                  <a16:creationId xmlns:a16="http://schemas.microsoft.com/office/drawing/2014/main" id="{4E5D18E9-189D-5448-C3AC-1F0C46161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576" y="3225734"/>
              <a:ext cx="4198122" cy="2364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160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745-403E-2758-3849-3D6D3ADD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apparent contradiction.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1EDA-8632-DEA2-8D6D-E0075AE9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712" y="2141537"/>
            <a:ext cx="953657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6:1-5 (NIV)  Brothers, if someone is caught in a sin, you who are spiritual should restore him gently. But watch yourself, or you also may be tempted. 2  Carry each other's burdens, and in this way you will fulfill the law of Christ. 3  If anyone </a:t>
            </a:r>
          </a:p>
        </p:txBody>
      </p:sp>
    </p:spTree>
    <p:extLst>
      <p:ext uri="{BB962C8B-B14F-4D97-AF65-F5344CB8AC3E}">
        <p14:creationId xmlns:p14="http://schemas.microsoft.com/office/powerpoint/2010/main" val="31106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745-403E-2758-3849-3D6D3ADD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apparent contradiction.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1EDA-8632-DEA2-8D6D-E0075AE9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760" y="1898468"/>
            <a:ext cx="90084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thinks he is something when he is nothing, he deceives himself. 4  Each one should test his own actions. Then he can take pride in himself, without comparing himself to somebody else, 5  for each one should carry his own 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D93F2-B6BB-A1A8-54BB-14E2BDD8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50" y="5594267"/>
            <a:ext cx="2095238" cy="2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0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C155-BF03-0EE0-DED7-DD74B8F4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B0B7-9D81-DB86-7BA3-612182AE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Paul say should be done when someone is caught in sin?</a:t>
            </a:r>
          </a:p>
          <a:p>
            <a:r>
              <a:rPr lang="en-US" dirty="0"/>
              <a:t>What picture comes to mind when you hear the word “restore?”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532F-2EA0-E437-E30F-D194DAD3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E26D-79AB-E28A-A00C-3D29B1B5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restoring with a gentle spirit and correcting him/her harshly?</a:t>
            </a:r>
          </a:p>
          <a:p>
            <a:r>
              <a:rPr lang="en-US" dirty="0"/>
              <a:t>How does carrying an erring believer’s burden help to restore that person?</a:t>
            </a:r>
          </a:p>
          <a:p>
            <a:r>
              <a:rPr lang="en-US" dirty="0"/>
              <a:t>In what sense does bearing “another’s burdens … fulfill the law of Christ”?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C6852E-C49A-1A99-72C4-69D9F89EC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37831"/>
              </p:ext>
            </p:extLst>
          </p:nvPr>
        </p:nvGraphicFramePr>
        <p:xfrm>
          <a:off x="1006354" y="3301486"/>
          <a:ext cx="992464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324">
                  <a:extLst>
                    <a:ext uri="{9D8B030D-6E8A-4147-A177-3AD203B41FA5}">
                      <a16:colId xmlns:a16="http://schemas.microsoft.com/office/drawing/2014/main" val="480745637"/>
                    </a:ext>
                  </a:extLst>
                </a:gridCol>
                <a:gridCol w="4962324">
                  <a:extLst>
                    <a:ext uri="{9D8B030D-6E8A-4147-A177-3AD203B41FA5}">
                      <a16:colId xmlns:a16="http://schemas.microsoft.com/office/drawing/2014/main" val="250243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Correcting Harshly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Restoring Gently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2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40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3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6CAA-DC33-DE93-4E35-36F6DEA8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0BD9-CCDE-8B8A-8023-E62DDC8B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caution did Paul offer believers?</a:t>
            </a:r>
          </a:p>
          <a:p>
            <a:r>
              <a:rPr lang="en-US" dirty="0"/>
              <a:t>What does this passage have to say about the temptation to feel superior to the erring brother or sister in Christ?</a:t>
            </a:r>
          </a:p>
          <a:p>
            <a:r>
              <a:rPr lang="en-US" dirty="0"/>
              <a:t>How do you explain the admonition to “bear one another’s burdens” with the admonition for every person to “bear his own burden”?</a:t>
            </a:r>
          </a:p>
        </p:txBody>
      </p:sp>
    </p:spTree>
    <p:extLst>
      <p:ext uri="{BB962C8B-B14F-4D97-AF65-F5344CB8AC3E}">
        <p14:creationId xmlns:p14="http://schemas.microsoft.com/office/powerpoint/2010/main" val="31642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4B41-3976-74A3-9BE7-93863882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farming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4741-C700-A884-AD0B-669BE68A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95" y="1582556"/>
            <a:ext cx="100690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6:6-8 (NIV)  Anyone who receives instruction in the word must share all good things with his instructor. 7  Do not be deceived: God cannot be mocked. A man reaps what he sows. 8  The one who sows to please his sinful nature, from that nature will reap destruction; the one who sows to please the Spirit, from the Spirit will reap eternal life.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3314-9EB5-62B7-2DE7-B7730186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81" y="5795799"/>
            <a:ext cx="2095238" cy="2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44</TotalTime>
  <Words>888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Purpose Expressed</vt:lpstr>
      <vt:lpstr>Video Introduction</vt:lpstr>
      <vt:lpstr>What impresses you?</vt:lpstr>
      <vt:lpstr>Listen for an apparent contradiction.</vt:lpstr>
      <vt:lpstr>Listen for an apparent contradiction.</vt:lpstr>
      <vt:lpstr>Restore Others</vt:lpstr>
      <vt:lpstr>Restore Others</vt:lpstr>
      <vt:lpstr>Restore Others</vt:lpstr>
      <vt:lpstr>Listen for a farming principle</vt:lpstr>
      <vt:lpstr>Benefits of Doing Good</vt:lpstr>
      <vt:lpstr>Benefits of Doing Good</vt:lpstr>
      <vt:lpstr>Listen for an opportunity</vt:lpstr>
      <vt:lpstr>Seize Every Opportunity</vt:lpstr>
      <vt:lpstr>Seize Every Opportunity</vt:lpstr>
      <vt:lpstr>Seize Every Opportunity</vt:lpstr>
      <vt:lpstr>Application</vt:lpstr>
      <vt:lpstr>Application</vt:lpstr>
      <vt:lpstr>Application</vt:lpstr>
      <vt:lpstr>Family Activities</vt:lpstr>
      <vt:lpstr>Purpose Expressed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Armstrong, Stephen (General Math and Science)</dc:creator>
  <cp:lastModifiedBy>Armstrong, Stephen (General Math and Science)</cp:lastModifiedBy>
  <cp:revision>2</cp:revision>
  <dcterms:created xsi:type="dcterms:W3CDTF">2024-09-12T12:34:21Z</dcterms:created>
  <dcterms:modified xsi:type="dcterms:W3CDTF">2024-09-12T13:18:41Z</dcterms:modified>
</cp:coreProperties>
</file>