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5n8hwwnw"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25wbv7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Exemplified</a:t>
            </a:r>
          </a:p>
        </p:txBody>
      </p:sp>
      <p:sp>
        <p:nvSpPr>
          <p:cNvPr id="3" name="Subtitle 2"/>
          <p:cNvSpPr>
            <a:spLocks noGrp="1"/>
          </p:cNvSpPr>
          <p:nvPr>
            <p:ph type="subTitle" idx="1"/>
          </p:nvPr>
        </p:nvSpPr>
        <p:spPr>
          <a:xfrm>
            <a:off x="1524000" y="3942608"/>
            <a:ext cx="9144000" cy="1315192"/>
          </a:xfrm>
        </p:spPr>
        <p:txBody>
          <a:bodyPr/>
          <a:lstStyle/>
          <a:p>
            <a:r>
              <a:rPr lang="en-US" dirty="0"/>
              <a:t>October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BE7A-243A-7828-3920-6AE5594BABCF}"/>
              </a:ext>
            </a:extLst>
          </p:cNvPr>
          <p:cNvSpPr>
            <a:spLocks noGrp="1"/>
          </p:cNvSpPr>
          <p:nvPr>
            <p:ph type="title"/>
          </p:nvPr>
        </p:nvSpPr>
        <p:spPr/>
        <p:txBody>
          <a:bodyPr/>
          <a:lstStyle/>
          <a:p>
            <a:pPr algn="l"/>
            <a:r>
              <a:rPr lang="en-US" dirty="0"/>
              <a:t>Listen for confidence.</a:t>
            </a:r>
          </a:p>
        </p:txBody>
      </p:sp>
      <p:sp>
        <p:nvSpPr>
          <p:cNvPr id="3" name="Content Placeholder 2">
            <a:extLst>
              <a:ext uri="{FF2B5EF4-FFF2-40B4-BE49-F238E27FC236}">
                <a16:creationId xmlns:a16="http://schemas.microsoft.com/office/drawing/2014/main" id="{59C8535B-4529-19D7-B740-F61997D0DEA7}"/>
              </a:ext>
            </a:extLst>
          </p:cNvPr>
          <p:cNvSpPr>
            <a:spLocks noGrp="1"/>
          </p:cNvSpPr>
          <p:nvPr>
            <p:ph idx="1"/>
          </p:nvPr>
        </p:nvSpPr>
        <p:spPr>
          <a:xfrm>
            <a:off x="1617079" y="2045544"/>
            <a:ext cx="8957841" cy="4351338"/>
          </a:xfrm>
        </p:spPr>
        <p:txBody>
          <a:bodyPr/>
          <a:lstStyle/>
          <a:p>
            <a:pPr marL="0" indent="0" algn="ctr">
              <a:buNone/>
            </a:pPr>
            <a:r>
              <a:rPr lang="en-US" dirty="0"/>
              <a:t>I have you in my heart; for whether I am in chains or defending and confirming the gospel, all of you share in God's grace with me. 8  God can testify how I long for all of you with the affection of Christ Jesus.</a:t>
            </a:r>
          </a:p>
        </p:txBody>
      </p:sp>
      <p:pic>
        <p:nvPicPr>
          <p:cNvPr id="4" name="Picture 3">
            <a:extLst>
              <a:ext uri="{FF2B5EF4-FFF2-40B4-BE49-F238E27FC236}">
                <a16:creationId xmlns:a16="http://schemas.microsoft.com/office/drawing/2014/main" id="{FA296E4F-67BC-DC8B-9724-DB4B78C8410A}"/>
              </a:ext>
            </a:extLst>
          </p:cNvPr>
          <p:cNvPicPr>
            <a:picLocks noChangeAspect="1"/>
          </p:cNvPicPr>
          <p:nvPr/>
        </p:nvPicPr>
        <p:blipFill>
          <a:blip r:embed="rId2"/>
          <a:stretch>
            <a:fillRect/>
          </a:stretch>
        </p:blipFill>
        <p:spPr>
          <a:xfrm>
            <a:off x="4842016" y="5149667"/>
            <a:ext cx="1952381"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85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E6A8-AB1D-D91A-283F-4F6C5D192CD2}"/>
              </a:ext>
            </a:extLst>
          </p:cNvPr>
          <p:cNvSpPr>
            <a:spLocks noGrp="1"/>
          </p:cNvSpPr>
          <p:nvPr>
            <p:ph type="title"/>
          </p:nvPr>
        </p:nvSpPr>
        <p:spPr/>
        <p:txBody>
          <a:bodyPr/>
          <a:lstStyle/>
          <a:p>
            <a:r>
              <a:rPr lang="en-US" dirty="0"/>
              <a:t>Praise God</a:t>
            </a:r>
          </a:p>
        </p:txBody>
      </p:sp>
      <p:sp>
        <p:nvSpPr>
          <p:cNvPr id="3" name="Content Placeholder 2">
            <a:extLst>
              <a:ext uri="{FF2B5EF4-FFF2-40B4-BE49-F238E27FC236}">
                <a16:creationId xmlns:a16="http://schemas.microsoft.com/office/drawing/2014/main" id="{56466F45-CDFA-3886-7C87-39B6FB1EDB89}"/>
              </a:ext>
            </a:extLst>
          </p:cNvPr>
          <p:cNvSpPr>
            <a:spLocks noGrp="1"/>
          </p:cNvSpPr>
          <p:nvPr>
            <p:ph idx="1"/>
          </p:nvPr>
        </p:nvSpPr>
        <p:spPr/>
        <p:txBody>
          <a:bodyPr/>
          <a:lstStyle/>
          <a:p>
            <a:r>
              <a:rPr lang="en-US" dirty="0"/>
              <a:t>What are some words and phrases Paul used to describe his relationship with the church at Philippi?</a:t>
            </a:r>
          </a:p>
          <a:p>
            <a:r>
              <a:rPr lang="en-US" dirty="0"/>
              <a:t>What was Paul confident about? </a:t>
            </a:r>
          </a:p>
          <a:p>
            <a:r>
              <a:rPr lang="en-US" dirty="0"/>
              <a:t>How did Paul feel about the Philippian church?</a:t>
            </a:r>
          </a:p>
        </p:txBody>
      </p:sp>
    </p:spTree>
    <p:extLst>
      <p:ext uri="{BB962C8B-B14F-4D97-AF65-F5344CB8AC3E}">
        <p14:creationId xmlns:p14="http://schemas.microsoft.com/office/powerpoint/2010/main" val="41412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BE28-7E3B-4DC6-B7F4-AD2BF6810A52}"/>
              </a:ext>
            </a:extLst>
          </p:cNvPr>
          <p:cNvSpPr>
            <a:spLocks noGrp="1"/>
          </p:cNvSpPr>
          <p:nvPr>
            <p:ph type="title"/>
          </p:nvPr>
        </p:nvSpPr>
        <p:spPr/>
        <p:txBody>
          <a:bodyPr/>
          <a:lstStyle/>
          <a:p>
            <a:r>
              <a:rPr lang="en-US" dirty="0"/>
              <a:t>Praise God</a:t>
            </a:r>
          </a:p>
        </p:txBody>
      </p:sp>
      <p:sp>
        <p:nvSpPr>
          <p:cNvPr id="3" name="Content Placeholder 2">
            <a:extLst>
              <a:ext uri="{FF2B5EF4-FFF2-40B4-BE49-F238E27FC236}">
                <a16:creationId xmlns:a16="http://schemas.microsoft.com/office/drawing/2014/main" id="{D36AE122-FA8D-CC51-18E7-FF500C59261E}"/>
              </a:ext>
            </a:extLst>
          </p:cNvPr>
          <p:cNvSpPr>
            <a:spLocks noGrp="1"/>
          </p:cNvSpPr>
          <p:nvPr>
            <p:ph idx="1"/>
          </p:nvPr>
        </p:nvSpPr>
        <p:spPr/>
        <p:txBody>
          <a:bodyPr/>
          <a:lstStyle/>
          <a:p>
            <a:r>
              <a:rPr lang="en-US" dirty="0"/>
              <a:t>Paul says he is confident that God, who began a good work in the Philippians, will carry it on to completion. How does this verse encourage us in our spiritual growth?</a:t>
            </a:r>
          </a:p>
          <a:p>
            <a:r>
              <a:rPr lang="en-US" dirty="0"/>
              <a:t>What “good work” has God begun in your life, and how does this verse challenge or comfort you regarding its completion?</a:t>
            </a:r>
          </a:p>
        </p:txBody>
      </p:sp>
    </p:spTree>
    <p:extLst>
      <p:ext uri="{BB962C8B-B14F-4D97-AF65-F5344CB8AC3E}">
        <p14:creationId xmlns:p14="http://schemas.microsoft.com/office/powerpoint/2010/main" val="23032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CF37-AA16-7A9D-DC62-0A47D6C91836}"/>
              </a:ext>
            </a:extLst>
          </p:cNvPr>
          <p:cNvSpPr>
            <a:spLocks noGrp="1"/>
          </p:cNvSpPr>
          <p:nvPr>
            <p:ph type="title"/>
          </p:nvPr>
        </p:nvSpPr>
        <p:spPr/>
        <p:txBody>
          <a:bodyPr/>
          <a:lstStyle/>
          <a:p>
            <a:pPr algn="l"/>
            <a:r>
              <a:rPr lang="en-US" dirty="0"/>
              <a:t>Listen for Paul’s prayer request.</a:t>
            </a:r>
          </a:p>
        </p:txBody>
      </p:sp>
      <p:sp>
        <p:nvSpPr>
          <p:cNvPr id="3" name="Content Placeholder 2">
            <a:extLst>
              <a:ext uri="{FF2B5EF4-FFF2-40B4-BE49-F238E27FC236}">
                <a16:creationId xmlns:a16="http://schemas.microsoft.com/office/drawing/2014/main" id="{3D14ADAD-7250-6AB7-A29A-746EFDE50101}"/>
              </a:ext>
            </a:extLst>
          </p:cNvPr>
          <p:cNvSpPr>
            <a:spLocks noGrp="1"/>
          </p:cNvSpPr>
          <p:nvPr>
            <p:ph idx="1"/>
          </p:nvPr>
        </p:nvSpPr>
        <p:spPr/>
        <p:txBody>
          <a:bodyPr/>
          <a:lstStyle/>
          <a:p>
            <a:pPr marL="0" indent="0" algn="ctr">
              <a:buNone/>
            </a:pPr>
            <a:r>
              <a:rPr lang="en-US" dirty="0"/>
              <a:t>Philippians 1:9-11 (NIV)  And this is my prayer: that your love may abound more and more in knowledge and depth of insight, 10  so that you may be able to discern what is best and may be pure and blameless until the day of Christ, 11  filled with the fruit of righteousness that comes through Jesus Christ--to the glory and praise of God.</a:t>
            </a:r>
          </a:p>
        </p:txBody>
      </p:sp>
      <p:pic>
        <p:nvPicPr>
          <p:cNvPr id="4" name="Picture 3">
            <a:extLst>
              <a:ext uri="{FF2B5EF4-FFF2-40B4-BE49-F238E27FC236}">
                <a16:creationId xmlns:a16="http://schemas.microsoft.com/office/drawing/2014/main" id="{139B1643-EC9D-4953-B305-B1348D9790D6}"/>
              </a:ext>
            </a:extLst>
          </p:cNvPr>
          <p:cNvPicPr>
            <a:picLocks noChangeAspect="1"/>
          </p:cNvPicPr>
          <p:nvPr/>
        </p:nvPicPr>
        <p:blipFill>
          <a:blip r:embed="rId2"/>
          <a:stretch>
            <a:fillRect/>
          </a:stretch>
        </p:blipFill>
        <p:spPr>
          <a:xfrm>
            <a:off x="4772568" y="5728401"/>
            <a:ext cx="1952381"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89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57CF-7CC9-D28A-80A5-815382345EE9}"/>
              </a:ext>
            </a:extLst>
          </p:cNvPr>
          <p:cNvSpPr>
            <a:spLocks noGrp="1"/>
          </p:cNvSpPr>
          <p:nvPr>
            <p:ph type="title"/>
          </p:nvPr>
        </p:nvSpPr>
        <p:spPr/>
        <p:txBody>
          <a:bodyPr/>
          <a:lstStyle/>
          <a:p>
            <a:r>
              <a:rPr lang="en-US" dirty="0"/>
              <a:t>Glorify God</a:t>
            </a:r>
          </a:p>
        </p:txBody>
      </p:sp>
      <p:sp>
        <p:nvSpPr>
          <p:cNvPr id="3" name="Content Placeholder 2">
            <a:extLst>
              <a:ext uri="{FF2B5EF4-FFF2-40B4-BE49-F238E27FC236}">
                <a16:creationId xmlns:a16="http://schemas.microsoft.com/office/drawing/2014/main" id="{3DC68E37-02EE-8F3D-ED44-F3CB68424A8F}"/>
              </a:ext>
            </a:extLst>
          </p:cNvPr>
          <p:cNvSpPr>
            <a:spLocks noGrp="1"/>
          </p:cNvSpPr>
          <p:nvPr>
            <p:ph idx="1"/>
          </p:nvPr>
        </p:nvSpPr>
        <p:spPr/>
        <p:txBody>
          <a:bodyPr/>
          <a:lstStyle/>
          <a:p>
            <a:r>
              <a:rPr lang="en-US" dirty="0"/>
              <a:t>What did Paul report that he prayed for?</a:t>
            </a:r>
          </a:p>
          <a:p>
            <a:r>
              <a:rPr lang="en-US" dirty="0"/>
              <a:t>How is Paul’s prayer for the Philippians a good prayer for you to copy?</a:t>
            </a:r>
          </a:p>
          <a:p>
            <a:r>
              <a:rPr lang="en-US" dirty="0"/>
              <a:t>In what ways does our ongoing spiritual growth glorify the Lord?</a:t>
            </a:r>
          </a:p>
        </p:txBody>
      </p:sp>
    </p:spTree>
    <p:extLst>
      <p:ext uri="{BB962C8B-B14F-4D97-AF65-F5344CB8AC3E}">
        <p14:creationId xmlns:p14="http://schemas.microsoft.com/office/powerpoint/2010/main" val="41532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A2AC-F326-6CD9-3FFF-6FD774ECFF26}"/>
              </a:ext>
            </a:extLst>
          </p:cNvPr>
          <p:cNvSpPr>
            <a:spLocks noGrp="1"/>
          </p:cNvSpPr>
          <p:nvPr>
            <p:ph type="title"/>
          </p:nvPr>
        </p:nvSpPr>
        <p:spPr/>
        <p:txBody>
          <a:bodyPr/>
          <a:lstStyle/>
          <a:p>
            <a:r>
              <a:rPr lang="en-US" dirty="0"/>
              <a:t>Glorify God</a:t>
            </a:r>
          </a:p>
        </p:txBody>
      </p:sp>
      <p:sp>
        <p:nvSpPr>
          <p:cNvPr id="3" name="Content Placeholder 2">
            <a:extLst>
              <a:ext uri="{FF2B5EF4-FFF2-40B4-BE49-F238E27FC236}">
                <a16:creationId xmlns:a16="http://schemas.microsoft.com/office/drawing/2014/main" id="{0D64CFF0-5488-06C2-63B1-45E264B5FC0A}"/>
              </a:ext>
            </a:extLst>
          </p:cNvPr>
          <p:cNvSpPr>
            <a:spLocks noGrp="1"/>
          </p:cNvSpPr>
          <p:nvPr>
            <p:ph idx="1"/>
          </p:nvPr>
        </p:nvSpPr>
        <p:spPr/>
        <p:txBody>
          <a:bodyPr/>
          <a:lstStyle/>
          <a:p>
            <a:r>
              <a:rPr lang="en-US" dirty="0"/>
              <a:t>Why is glorifying God the believer’s highest priority?</a:t>
            </a:r>
          </a:p>
          <a:p>
            <a:r>
              <a:rPr lang="en-US" dirty="0"/>
              <a:t>Paul mentions "discernment" in verse 10.   Why is discernment important in living out a life of love and righteousness?</a:t>
            </a:r>
          </a:p>
        </p:txBody>
      </p:sp>
    </p:spTree>
    <p:extLst>
      <p:ext uri="{BB962C8B-B14F-4D97-AF65-F5344CB8AC3E}">
        <p14:creationId xmlns:p14="http://schemas.microsoft.com/office/powerpoint/2010/main" val="21073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23D-C171-03A9-97C1-8B229384760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32D10C-121E-93BD-6810-E1B62F11E474}"/>
              </a:ext>
            </a:extLst>
          </p:cNvPr>
          <p:cNvSpPr>
            <a:spLocks noGrp="1"/>
          </p:cNvSpPr>
          <p:nvPr>
            <p:ph idx="1"/>
          </p:nvPr>
        </p:nvSpPr>
        <p:spPr/>
        <p:txBody>
          <a:bodyPr>
            <a:normAutofit lnSpcReduction="10000"/>
          </a:bodyPr>
          <a:lstStyle/>
          <a:p>
            <a:r>
              <a:rPr lang="en-US" dirty="0"/>
              <a:t>Cultivate a grateful life. </a:t>
            </a:r>
          </a:p>
          <a:p>
            <a:pPr lvl="1"/>
            <a:r>
              <a:rPr lang="en-US" dirty="0"/>
              <a:t>If you’re a Christian, realize you’re more blessed than you deserve. </a:t>
            </a:r>
          </a:p>
          <a:p>
            <a:pPr lvl="1"/>
            <a:r>
              <a:rPr lang="en-US" dirty="0"/>
              <a:t>Regardless of your circumstances, remind yourself daily of all that’s yours in Christ Jesus. </a:t>
            </a:r>
          </a:p>
          <a:p>
            <a:pPr lvl="1"/>
            <a:r>
              <a:rPr lang="en-US" dirty="0"/>
              <a:t>Remind yourself daily of the gospel and live out of the overflow of a heart enthralled with the Savior. </a:t>
            </a:r>
          </a:p>
          <a:p>
            <a:pPr lvl="1"/>
            <a:r>
              <a:rPr lang="en-US" dirty="0"/>
              <a:t>As you pray and thank God for all He’s done for you, let His joy fill your heart and be seen as you serve others.</a:t>
            </a:r>
          </a:p>
          <a:p>
            <a:endParaRPr lang="en-US" dirty="0"/>
          </a:p>
        </p:txBody>
      </p:sp>
    </p:spTree>
    <p:extLst>
      <p:ext uri="{BB962C8B-B14F-4D97-AF65-F5344CB8AC3E}">
        <p14:creationId xmlns:p14="http://schemas.microsoft.com/office/powerpoint/2010/main" val="30406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23D-C171-03A9-97C1-8B229384760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F32D10C-121E-93BD-6810-E1B62F11E474}"/>
              </a:ext>
            </a:extLst>
          </p:cNvPr>
          <p:cNvSpPr>
            <a:spLocks noGrp="1"/>
          </p:cNvSpPr>
          <p:nvPr>
            <p:ph idx="1"/>
          </p:nvPr>
        </p:nvSpPr>
        <p:spPr>
          <a:xfrm>
            <a:off x="838200" y="2095017"/>
            <a:ext cx="10515600" cy="4081945"/>
          </a:xfrm>
        </p:spPr>
        <p:txBody>
          <a:bodyPr/>
          <a:lstStyle/>
          <a:p>
            <a:r>
              <a:rPr lang="en-US" dirty="0"/>
              <a:t>Memorize Philippians 1:6. </a:t>
            </a:r>
          </a:p>
          <a:p>
            <a:pPr lvl="1"/>
            <a:r>
              <a:rPr lang="en-US" dirty="0"/>
              <a:t>Memorize this passage as a reminder that God is at work, even when we don’t yet see the result: </a:t>
            </a:r>
          </a:p>
          <a:p>
            <a:pPr lvl="1"/>
            <a:r>
              <a:rPr lang="en-US" dirty="0"/>
              <a:t>“I am sure of this, that he who started a good work in you will carry it on to completion until the day of Christ Jesus.”</a:t>
            </a:r>
          </a:p>
          <a:p>
            <a:endParaRPr lang="en-US" dirty="0"/>
          </a:p>
        </p:txBody>
      </p:sp>
    </p:spTree>
    <p:extLst>
      <p:ext uri="{BB962C8B-B14F-4D97-AF65-F5344CB8AC3E}">
        <p14:creationId xmlns:p14="http://schemas.microsoft.com/office/powerpoint/2010/main" val="240077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23D-C171-03A9-97C1-8B229384760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F32D10C-121E-93BD-6810-E1B62F11E474}"/>
              </a:ext>
            </a:extLst>
          </p:cNvPr>
          <p:cNvSpPr>
            <a:spLocks noGrp="1"/>
          </p:cNvSpPr>
          <p:nvPr>
            <p:ph idx="1"/>
          </p:nvPr>
        </p:nvSpPr>
        <p:spPr>
          <a:xfrm>
            <a:off x="838200" y="1956121"/>
            <a:ext cx="10515600" cy="4220841"/>
          </a:xfrm>
        </p:spPr>
        <p:txBody>
          <a:bodyPr/>
          <a:lstStyle/>
          <a:p>
            <a:r>
              <a:rPr lang="en-US" dirty="0"/>
              <a:t>Partner with others in the gospel. </a:t>
            </a:r>
          </a:p>
          <a:p>
            <a:pPr lvl="1"/>
            <a:r>
              <a:rPr lang="en-US" dirty="0"/>
              <a:t>Invest your life in encouraging and supporting others with their particular ministry. </a:t>
            </a:r>
          </a:p>
          <a:p>
            <a:pPr lvl="1"/>
            <a:r>
              <a:rPr lang="en-US" dirty="0"/>
              <a:t>Such a partnership should include prayer, and it might even include financial support. </a:t>
            </a:r>
          </a:p>
          <a:p>
            <a:pPr lvl="1"/>
            <a:r>
              <a:rPr lang="en-US" dirty="0"/>
              <a:t>Look for other ways to partner with them in the gospel. </a:t>
            </a:r>
          </a:p>
          <a:p>
            <a:endParaRPr lang="en-US" dirty="0"/>
          </a:p>
        </p:txBody>
      </p:sp>
    </p:spTree>
    <p:extLst>
      <p:ext uri="{BB962C8B-B14F-4D97-AF65-F5344CB8AC3E}">
        <p14:creationId xmlns:p14="http://schemas.microsoft.com/office/powerpoint/2010/main" val="17801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98EC-B829-C48E-D92B-F4F050CDB20F}"/>
              </a:ext>
            </a:extLst>
          </p:cNvPr>
          <p:cNvSpPr>
            <a:spLocks noGrp="1"/>
          </p:cNvSpPr>
          <p:nvPr>
            <p:ph type="title"/>
          </p:nvPr>
        </p:nvSpPr>
        <p:spPr>
          <a:xfrm>
            <a:off x="838200" y="365125"/>
            <a:ext cx="6314954" cy="1325563"/>
          </a:xfrm>
        </p:spPr>
        <p:txBody>
          <a:bodyPr/>
          <a:lstStyle/>
          <a:p>
            <a:r>
              <a:rPr lang="en-US" dirty="0"/>
              <a:t>Family Activities</a:t>
            </a:r>
          </a:p>
        </p:txBody>
      </p:sp>
      <p:pic>
        <p:nvPicPr>
          <p:cNvPr id="5" name="Picture 4" descr="A close up of a word&#10;&#10;Description automatically generated">
            <a:extLst>
              <a:ext uri="{FF2B5EF4-FFF2-40B4-BE49-F238E27FC236}">
                <a16:creationId xmlns:a16="http://schemas.microsoft.com/office/drawing/2014/main" id="{6C831A14-A165-147C-DDEF-D5A00A36FD87}"/>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20723" y="2025568"/>
            <a:ext cx="5822518" cy="3661092"/>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sp>
        <p:nvSpPr>
          <p:cNvPr id="6" name="Speech Bubble: Rectangle with Corners Rounded 5">
            <a:extLst>
              <a:ext uri="{FF2B5EF4-FFF2-40B4-BE49-F238E27FC236}">
                <a16:creationId xmlns:a16="http://schemas.microsoft.com/office/drawing/2014/main" id="{2B2B4F06-6838-3ACD-D75E-771047D82B63}"/>
              </a:ext>
            </a:extLst>
          </p:cNvPr>
          <p:cNvSpPr/>
          <p:nvPr/>
        </p:nvSpPr>
        <p:spPr>
          <a:xfrm>
            <a:off x="6335210" y="453734"/>
            <a:ext cx="5567423" cy="2268246"/>
          </a:xfrm>
          <a:prstGeom prst="wedgeRoundRectCallout">
            <a:avLst>
              <a:gd name="adj1" fmla="val -13047"/>
              <a:gd name="adj2" fmla="val 689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“COVIET”? And “EGO” is not a word in the Bible Study. Please help find the right words.  Help and other cool Family Activities are found at </a:t>
            </a:r>
            <a:r>
              <a:rPr lang="en-US" dirty="0">
                <a:latin typeface="Comic Sans MS" panose="030F0702030302020204" pitchFamily="66" charset="0"/>
                <a:hlinkClick r:id="rId3"/>
              </a:rPr>
              <a:t>https://tinyurl.com/5n8hwwnw</a:t>
            </a:r>
            <a:r>
              <a:rPr lang="en-US" dirty="0">
                <a:latin typeface="Comic Sans MS" panose="030F0702030302020204" pitchFamily="66" charset="0"/>
              </a:rPr>
              <a:t>  The Word Search Lady says, “That other class can find more words than you guys.”  </a:t>
            </a:r>
            <a:br>
              <a:rPr lang="en-US" dirty="0">
                <a:latin typeface="Comic Sans MS" panose="030F0702030302020204" pitchFamily="66" charset="0"/>
              </a:rPr>
            </a:br>
            <a:r>
              <a:rPr lang="en-US" dirty="0">
                <a:latin typeface="Comic Sans MS" panose="030F0702030302020204" pitchFamily="66" charset="0"/>
              </a:rPr>
              <a:t>I say “Humph”!</a:t>
            </a:r>
          </a:p>
        </p:txBody>
      </p:sp>
      <p:cxnSp>
        <p:nvCxnSpPr>
          <p:cNvPr id="8" name="Straight Connector 7">
            <a:extLst>
              <a:ext uri="{FF2B5EF4-FFF2-40B4-BE49-F238E27FC236}">
                <a16:creationId xmlns:a16="http://schemas.microsoft.com/office/drawing/2014/main" id="{C9517B4B-21EB-52AB-5952-04F8A05E1D1B}"/>
              </a:ext>
            </a:extLst>
          </p:cNvPr>
          <p:cNvCxnSpPr>
            <a:cxnSpLocks/>
          </p:cNvCxnSpPr>
          <p:nvPr/>
        </p:nvCxnSpPr>
        <p:spPr>
          <a:xfrm flipV="1">
            <a:off x="474562" y="3466095"/>
            <a:ext cx="1759352" cy="122057"/>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BABA07-CAA1-123A-DDE7-26A04F0E2F1D}"/>
              </a:ext>
            </a:extLst>
          </p:cNvPr>
          <p:cNvCxnSpPr>
            <a:cxnSpLocks/>
          </p:cNvCxnSpPr>
          <p:nvPr/>
        </p:nvCxnSpPr>
        <p:spPr>
          <a:xfrm>
            <a:off x="289367" y="2721980"/>
            <a:ext cx="1018572" cy="0"/>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6" name="Picture 4">
            <a:extLst>
              <a:ext uri="{FF2B5EF4-FFF2-40B4-BE49-F238E27FC236}">
                <a16:creationId xmlns:a16="http://schemas.microsoft.com/office/drawing/2014/main" id="{5E9B07BD-DA3D-7BCD-5058-DF5B4F1C7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688" y="2257660"/>
            <a:ext cx="561975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72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97ED-04AF-0DFE-5A51-1B12746A4C58}"/>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1932749C-A453-DCAA-D8F2-0AC402C6433C}"/>
              </a:ext>
            </a:extLst>
          </p:cNvPr>
          <p:cNvGrpSpPr/>
          <p:nvPr/>
        </p:nvGrpSpPr>
        <p:grpSpPr>
          <a:xfrm>
            <a:off x="2849598" y="1543792"/>
            <a:ext cx="6492803" cy="4308578"/>
            <a:chOff x="2849598" y="1543792"/>
            <a:chExt cx="6492803" cy="4308578"/>
          </a:xfrm>
        </p:grpSpPr>
        <p:pic>
          <p:nvPicPr>
            <p:cNvPr id="4" name="Picture 3" descr="A video of a plant growing out of a concrete wall&#10;&#10;Description automatically generated">
              <a:extLst>
                <a:ext uri="{FF2B5EF4-FFF2-40B4-BE49-F238E27FC236}">
                  <a16:creationId xmlns:a16="http://schemas.microsoft.com/office/drawing/2014/main" id="{5DF9B498-06A9-AABA-9CE4-1A10AC30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9952"/>
              <a:ext cx="5714286" cy="3238095"/>
            </a:xfrm>
            <a:prstGeom prst="rect">
              <a:avLst/>
            </a:prstGeom>
            <a:ln>
              <a:noFill/>
            </a:ln>
            <a:effectLst>
              <a:outerShdw blurRad="190500" algn="tl" rotWithShape="0">
                <a:srgbClr val="000000">
                  <a:alpha val="70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06EAC3C9-EC3C-B5CD-6A8F-AD500425D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C1E2F524-9570-927D-586C-914E5E6ACD6E}"/>
              </a:ext>
            </a:extLst>
          </p:cNvPr>
          <p:cNvSpPr txBox="1"/>
          <p:nvPr/>
        </p:nvSpPr>
        <p:spPr>
          <a:xfrm>
            <a:off x="4476997" y="5852370"/>
            <a:ext cx="345572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48284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Exemplified</a:t>
            </a:r>
          </a:p>
        </p:txBody>
      </p:sp>
      <p:sp>
        <p:nvSpPr>
          <p:cNvPr id="3" name="Subtitle 2"/>
          <p:cNvSpPr>
            <a:spLocks noGrp="1"/>
          </p:cNvSpPr>
          <p:nvPr>
            <p:ph type="subTitle" idx="1"/>
          </p:nvPr>
        </p:nvSpPr>
        <p:spPr>
          <a:xfrm>
            <a:off x="1524000" y="3942608"/>
            <a:ext cx="9144000" cy="1315192"/>
          </a:xfrm>
        </p:spPr>
        <p:txBody>
          <a:bodyPr/>
          <a:lstStyle/>
          <a:p>
            <a:r>
              <a:rPr lang="en-US" dirty="0"/>
              <a:t>October 6</a:t>
            </a:r>
          </a:p>
        </p:txBody>
      </p:sp>
    </p:spTree>
    <p:extLst>
      <p:ext uri="{BB962C8B-B14F-4D97-AF65-F5344CB8AC3E}">
        <p14:creationId xmlns:p14="http://schemas.microsoft.com/office/powerpoint/2010/main" val="349591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D99D-9573-B2FD-9FFE-4024EE8C3403}"/>
              </a:ext>
            </a:extLst>
          </p:cNvPr>
          <p:cNvSpPr>
            <a:spLocks noGrp="1"/>
          </p:cNvSpPr>
          <p:nvPr>
            <p:ph type="title"/>
          </p:nvPr>
        </p:nvSpPr>
        <p:spPr/>
        <p:txBody>
          <a:bodyPr/>
          <a:lstStyle/>
          <a:p>
            <a:r>
              <a:rPr lang="en-US" dirty="0"/>
              <a:t>Admit it … OK?</a:t>
            </a:r>
          </a:p>
        </p:txBody>
      </p:sp>
      <p:sp>
        <p:nvSpPr>
          <p:cNvPr id="3" name="Content Placeholder 2">
            <a:extLst>
              <a:ext uri="{FF2B5EF4-FFF2-40B4-BE49-F238E27FC236}">
                <a16:creationId xmlns:a16="http://schemas.microsoft.com/office/drawing/2014/main" id="{C458C39A-77BD-4BD2-B60D-336881AEA7F7}"/>
              </a:ext>
            </a:extLst>
          </p:cNvPr>
          <p:cNvSpPr>
            <a:spLocks noGrp="1"/>
          </p:cNvSpPr>
          <p:nvPr>
            <p:ph idx="1"/>
          </p:nvPr>
        </p:nvSpPr>
        <p:spPr/>
        <p:txBody>
          <a:bodyPr>
            <a:normAutofit fontScale="92500" lnSpcReduction="10000"/>
          </a:bodyPr>
          <a:lstStyle/>
          <a:p>
            <a:r>
              <a:rPr lang="en-US" dirty="0"/>
              <a:t>What is the closest you’ve come to creating a masterpiece?</a:t>
            </a:r>
          </a:p>
          <a:p>
            <a:endParaRPr lang="en-US" dirty="0"/>
          </a:p>
          <a:p>
            <a:r>
              <a:rPr lang="en-US" dirty="0">
                <a:solidFill>
                  <a:srgbClr val="C00000"/>
                </a:solidFill>
              </a:rPr>
              <a:t>You might not have been commissioned to create a piece of art, but each believer does have a commission … the Great Commission</a:t>
            </a:r>
          </a:p>
          <a:p>
            <a:pPr lvl="1"/>
            <a:r>
              <a:rPr lang="en-US" dirty="0">
                <a:solidFill>
                  <a:srgbClr val="C00000"/>
                </a:solidFill>
              </a:rPr>
              <a:t>We are to put on display the beautiful work of Christ in our lives</a:t>
            </a:r>
          </a:p>
          <a:p>
            <a:pPr lvl="1"/>
            <a:r>
              <a:rPr lang="en-US" dirty="0">
                <a:solidFill>
                  <a:srgbClr val="C00000"/>
                </a:solidFill>
              </a:rPr>
              <a:t>God is glorified when we live with Christ-centered purpose.</a:t>
            </a:r>
          </a:p>
          <a:p>
            <a:endParaRPr lang="en-US" dirty="0"/>
          </a:p>
        </p:txBody>
      </p:sp>
      <p:grpSp>
        <p:nvGrpSpPr>
          <p:cNvPr id="5" name="Group 4">
            <a:extLst>
              <a:ext uri="{FF2B5EF4-FFF2-40B4-BE49-F238E27FC236}">
                <a16:creationId xmlns:a16="http://schemas.microsoft.com/office/drawing/2014/main" id="{18900400-7226-51FB-3FB8-C7E3BE9574B9}"/>
              </a:ext>
            </a:extLst>
          </p:cNvPr>
          <p:cNvGrpSpPr/>
          <p:nvPr/>
        </p:nvGrpSpPr>
        <p:grpSpPr>
          <a:xfrm>
            <a:off x="922820" y="3063875"/>
            <a:ext cx="10346359" cy="3429000"/>
            <a:chOff x="922820" y="3063875"/>
            <a:chExt cx="10346359" cy="3429000"/>
          </a:xfrm>
        </p:grpSpPr>
        <p:grpSp>
          <p:nvGrpSpPr>
            <p:cNvPr id="4" name="Group 3">
              <a:extLst>
                <a:ext uri="{FF2B5EF4-FFF2-40B4-BE49-F238E27FC236}">
                  <a16:creationId xmlns:a16="http://schemas.microsoft.com/office/drawing/2014/main" id="{1118A266-123F-2B07-C706-C1DEE4DBC217}"/>
                </a:ext>
              </a:extLst>
            </p:cNvPr>
            <p:cNvGrpSpPr/>
            <p:nvPr/>
          </p:nvGrpSpPr>
          <p:grpSpPr>
            <a:xfrm>
              <a:off x="922820" y="3063875"/>
              <a:ext cx="10346359" cy="3429000"/>
              <a:chOff x="922820" y="3063875"/>
              <a:chExt cx="10346359" cy="3429000"/>
            </a:xfrm>
          </p:grpSpPr>
          <p:pic>
            <p:nvPicPr>
              <p:cNvPr id="1026" name="Picture 2" descr="Artist">
                <a:extLst>
                  <a:ext uri="{FF2B5EF4-FFF2-40B4-BE49-F238E27FC236}">
                    <a16:creationId xmlns:a16="http://schemas.microsoft.com/office/drawing/2014/main" id="{BDB30F80-9708-4AFC-B7AF-737DD6AA9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20" y="3063875"/>
                <a:ext cx="3077369"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ouple is Gardening">
                <a:extLst>
                  <a:ext uri="{FF2B5EF4-FFF2-40B4-BE49-F238E27FC236}">
                    <a16:creationId xmlns:a16="http://schemas.microsoft.com/office/drawing/2014/main" id="{CC0BE86B-E32B-6594-3557-8ABBD0F6C5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815" y="3206188"/>
                <a:ext cx="2909364" cy="2633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Free Traffic Automobile photo and picture">
              <a:extLst>
                <a:ext uri="{FF2B5EF4-FFF2-40B4-BE49-F238E27FC236}">
                  <a16:creationId xmlns:a16="http://schemas.microsoft.com/office/drawing/2014/main" id="{DC5B5B77-F78C-BE16-1FC6-CB2B9F1830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143" y="3063875"/>
              <a:ext cx="3639601" cy="2633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37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4574-12C6-E37B-D44B-5481BA450621}"/>
              </a:ext>
            </a:extLst>
          </p:cNvPr>
          <p:cNvSpPr>
            <a:spLocks noGrp="1"/>
          </p:cNvSpPr>
          <p:nvPr>
            <p:ph type="title"/>
          </p:nvPr>
        </p:nvSpPr>
        <p:spPr/>
        <p:txBody>
          <a:bodyPr/>
          <a:lstStyle/>
          <a:p>
            <a:pPr algn="l"/>
            <a:r>
              <a:rPr lang="en-US" dirty="0"/>
              <a:t>Listen for thankfulness.</a:t>
            </a:r>
          </a:p>
        </p:txBody>
      </p:sp>
      <p:sp>
        <p:nvSpPr>
          <p:cNvPr id="3" name="Content Placeholder 2">
            <a:extLst>
              <a:ext uri="{FF2B5EF4-FFF2-40B4-BE49-F238E27FC236}">
                <a16:creationId xmlns:a16="http://schemas.microsoft.com/office/drawing/2014/main" id="{C813351D-F1D2-1A53-29ED-CFC31F280418}"/>
              </a:ext>
            </a:extLst>
          </p:cNvPr>
          <p:cNvSpPr>
            <a:spLocks noGrp="1"/>
          </p:cNvSpPr>
          <p:nvPr>
            <p:ph idx="1"/>
          </p:nvPr>
        </p:nvSpPr>
        <p:spPr>
          <a:xfrm>
            <a:off x="1900659" y="1976097"/>
            <a:ext cx="8390681" cy="4351338"/>
          </a:xfrm>
        </p:spPr>
        <p:txBody>
          <a:bodyPr/>
          <a:lstStyle/>
          <a:p>
            <a:pPr marL="0" indent="0" algn="ctr">
              <a:buNone/>
            </a:pPr>
            <a:r>
              <a:rPr lang="en-US" dirty="0"/>
              <a:t>Philippians 1:1-5 (NIV)  Paul and Timothy, servants of Christ Jesus, To all the saints in Christ Jesus at Philippi, together with the overseers and deacons:   Grace and peace to you from God our Father and </a:t>
            </a:r>
          </a:p>
        </p:txBody>
      </p:sp>
    </p:spTree>
    <p:extLst>
      <p:ext uri="{BB962C8B-B14F-4D97-AF65-F5344CB8AC3E}">
        <p14:creationId xmlns:p14="http://schemas.microsoft.com/office/powerpoint/2010/main" val="18820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4574-12C6-E37B-D44B-5481BA450621}"/>
              </a:ext>
            </a:extLst>
          </p:cNvPr>
          <p:cNvSpPr>
            <a:spLocks noGrp="1"/>
          </p:cNvSpPr>
          <p:nvPr>
            <p:ph type="title"/>
          </p:nvPr>
        </p:nvSpPr>
        <p:spPr/>
        <p:txBody>
          <a:bodyPr/>
          <a:lstStyle/>
          <a:p>
            <a:pPr algn="l"/>
            <a:r>
              <a:rPr lang="en-US" dirty="0"/>
              <a:t>Listen for thankfulness.</a:t>
            </a:r>
          </a:p>
        </p:txBody>
      </p:sp>
      <p:sp>
        <p:nvSpPr>
          <p:cNvPr id="3" name="Content Placeholder 2">
            <a:extLst>
              <a:ext uri="{FF2B5EF4-FFF2-40B4-BE49-F238E27FC236}">
                <a16:creationId xmlns:a16="http://schemas.microsoft.com/office/drawing/2014/main" id="{C813351D-F1D2-1A53-29ED-CFC31F280418}"/>
              </a:ext>
            </a:extLst>
          </p:cNvPr>
          <p:cNvSpPr>
            <a:spLocks noGrp="1"/>
          </p:cNvSpPr>
          <p:nvPr>
            <p:ph idx="1"/>
          </p:nvPr>
        </p:nvSpPr>
        <p:spPr>
          <a:xfrm>
            <a:off x="1900659" y="1999246"/>
            <a:ext cx="8390681" cy="4351338"/>
          </a:xfrm>
        </p:spPr>
        <p:txBody>
          <a:bodyPr/>
          <a:lstStyle/>
          <a:p>
            <a:pPr marL="0" indent="0" algn="ctr">
              <a:buNone/>
            </a:pPr>
            <a:r>
              <a:rPr lang="en-US" dirty="0"/>
              <a:t> the Lord Jesus Christ. 3  I thank my God every time I remember you. 4  In all my prayers for all of you, I always pray with joy 5  because of your partnership in the gospel from the first day until now,</a:t>
            </a:r>
          </a:p>
        </p:txBody>
      </p:sp>
      <p:pic>
        <p:nvPicPr>
          <p:cNvPr id="5" name="Picture 4">
            <a:extLst>
              <a:ext uri="{FF2B5EF4-FFF2-40B4-BE49-F238E27FC236}">
                <a16:creationId xmlns:a16="http://schemas.microsoft.com/office/drawing/2014/main" id="{8C36A14B-7380-CAF3-5779-557A11C087DA}"/>
              </a:ext>
            </a:extLst>
          </p:cNvPr>
          <p:cNvPicPr>
            <a:picLocks noChangeAspect="1"/>
          </p:cNvPicPr>
          <p:nvPr/>
        </p:nvPicPr>
        <p:blipFill>
          <a:blip r:embed="rId2"/>
          <a:stretch>
            <a:fillRect/>
          </a:stretch>
        </p:blipFill>
        <p:spPr>
          <a:xfrm>
            <a:off x="4842016" y="5149667"/>
            <a:ext cx="1952381"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858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8048-65C9-B7F7-20FA-BBA0A3741711}"/>
              </a:ext>
            </a:extLst>
          </p:cNvPr>
          <p:cNvSpPr>
            <a:spLocks noGrp="1"/>
          </p:cNvSpPr>
          <p:nvPr>
            <p:ph type="title"/>
          </p:nvPr>
        </p:nvSpPr>
        <p:spPr/>
        <p:txBody>
          <a:bodyPr/>
          <a:lstStyle/>
          <a:p>
            <a:r>
              <a:rPr lang="en-US" dirty="0"/>
              <a:t>Thank God</a:t>
            </a:r>
          </a:p>
        </p:txBody>
      </p:sp>
      <p:sp>
        <p:nvSpPr>
          <p:cNvPr id="3" name="Content Placeholder 2">
            <a:extLst>
              <a:ext uri="{FF2B5EF4-FFF2-40B4-BE49-F238E27FC236}">
                <a16:creationId xmlns:a16="http://schemas.microsoft.com/office/drawing/2014/main" id="{0DC600DA-3D2A-0691-9071-7C50244E4223}"/>
              </a:ext>
            </a:extLst>
          </p:cNvPr>
          <p:cNvSpPr>
            <a:spLocks noGrp="1"/>
          </p:cNvSpPr>
          <p:nvPr>
            <p:ph idx="1"/>
          </p:nvPr>
        </p:nvSpPr>
        <p:spPr/>
        <p:txBody>
          <a:bodyPr/>
          <a:lstStyle/>
          <a:p>
            <a:r>
              <a:rPr lang="en-US" dirty="0"/>
              <a:t>What blessing does Paul extend to the recipients? </a:t>
            </a:r>
          </a:p>
          <a:p>
            <a:r>
              <a:rPr lang="en-US" dirty="0"/>
              <a:t>Why would it be a good practice to begin a letter with a Christian blessing? </a:t>
            </a:r>
          </a:p>
        </p:txBody>
      </p:sp>
    </p:spTree>
    <p:extLst>
      <p:ext uri="{BB962C8B-B14F-4D97-AF65-F5344CB8AC3E}">
        <p14:creationId xmlns:p14="http://schemas.microsoft.com/office/powerpoint/2010/main" val="27777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EAED-23CD-FBC0-C48C-7536C5A4D4FA}"/>
              </a:ext>
            </a:extLst>
          </p:cNvPr>
          <p:cNvSpPr>
            <a:spLocks noGrp="1"/>
          </p:cNvSpPr>
          <p:nvPr>
            <p:ph type="title"/>
          </p:nvPr>
        </p:nvSpPr>
        <p:spPr/>
        <p:txBody>
          <a:bodyPr/>
          <a:lstStyle/>
          <a:p>
            <a:r>
              <a:rPr lang="en-US" dirty="0"/>
              <a:t>Thank God</a:t>
            </a:r>
          </a:p>
        </p:txBody>
      </p:sp>
      <p:sp>
        <p:nvSpPr>
          <p:cNvPr id="3" name="Content Placeholder 2">
            <a:extLst>
              <a:ext uri="{FF2B5EF4-FFF2-40B4-BE49-F238E27FC236}">
                <a16:creationId xmlns:a16="http://schemas.microsoft.com/office/drawing/2014/main" id="{79D43F05-EF0B-FB60-2946-1484067C0239}"/>
              </a:ext>
            </a:extLst>
          </p:cNvPr>
          <p:cNvSpPr>
            <a:spLocks noGrp="1"/>
          </p:cNvSpPr>
          <p:nvPr>
            <p:ph idx="1"/>
          </p:nvPr>
        </p:nvSpPr>
        <p:spPr/>
        <p:txBody>
          <a:bodyPr/>
          <a:lstStyle/>
          <a:p>
            <a:r>
              <a:rPr lang="en-US" dirty="0"/>
              <a:t>What do Paul’s remembrances of the Philippian church generate for him? </a:t>
            </a:r>
          </a:p>
          <a:p>
            <a:r>
              <a:rPr lang="en-US" dirty="0"/>
              <a:t>How does remembering God’s past action make a difference in our lives today?</a:t>
            </a:r>
          </a:p>
          <a:p>
            <a:r>
              <a:rPr lang="en-US" dirty="0"/>
              <a:t>What steps can we take to build thanksgiving more deeply into our prayer life?</a:t>
            </a:r>
          </a:p>
          <a:p>
            <a:endParaRPr lang="en-US" dirty="0"/>
          </a:p>
        </p:txBody>
      </p:sp>
    </p:spTree>
    <p:extLst>
      <p:ext uri="{BB962C8B-B14F-4D97-AF65-F5344CB8AC3E}">
        <p14:creationId xmlns:p14="http://schemas.microsoft.com/office/powerpoint/2010/main" val="15901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C98F-744A-1ADE-82ED-9714799A983F}"/>
              </a:ext>
            </a:extLst>
          </p:cNvPr>
          <p:cNvSpPr>
            <a:spLocks noGrp="1"/>
          </p:cNvSpPr>
          <p:nvPr>
            <p:ph type="title"/>
          </p:nvPr>
        </p:nvSpPr>
        <p:spPr/>
        <p:txBody>
          <a:bodyPr/>
          <a:lstStyle/>
          <a:p>
            <a:r>
              <a:rPr lang="en-US" dirty="0"/>
              <a:t>Thank God</a:t>
            </a:r>
          </a:p>
        </p:txBody>
      </p:sp>
      <p:sp>
        <p:nvSpPr>
          <p:cNvPr id="3" name="Content Placeholder 2">
            <a:extLst>
              <a:ext uri="{FF2B5EF4-FFF2-40B4-BE49-F238E27FC236}">
                <a16:creationId xmlns:a16="http://schemas.microsoft.com/office/drawing/2014/main" id="{C4F86EAE-7C25-3BAB-6C3E-51CC8D248B3A}"/>
              </a:ext>
            </a:extLst>
          </p:cNvPr>
          <p:cNvSpPr>
            <a:spLocks noGrp="1"/>
          </p:cNvSpPr>
          <p:nvPr>
            <p:ph idx="1"/>
          </p:nvPr>
        </p:nvSpPr>
        <p:spPr/>
        <p:txBody>
          <a:bodyPr/>
          <a:lstStyle/>
          <a:p>
            <a:r>
              <a:rPr lang="en-US" dirty="0"/>
              <a:t>What godly encouragement can you offer other Christians?</a:t>
            </a:r>
          </a:p>
          <a:p>
            <a:r>
              <a:rPr lang="en-US" dirty="0"/>
              <a:t>Paul did not give thanks for things; he gave thanks for people.  Why is that important?</a:t>
            </a:r>
          </a:p>
        </p:txBody>
      </p:sp>
    </p:spTree>
    <p:extLst>
      <p:ext uri="{BB962C8B-B14F-4D97-AF65-F5344CB8AC3E}">
        <p14:creationId xmlns:p14="http://schemas.microsoft.com/office/powerpoint/2010/main" val="201856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BE7A-243A-7828-3920-6AE5594BABCF}"/>
              </a:ext>
            </a:extLst>
          </p:cNvPr>
          <p:cNvSpPr>
            <a:spLocks noGrp="1"/>
          </p:cNvSpPr>
          <p:nvPr>
            <p:ph type="title"/>
          </p:nvPr>
        </p:nvSpPr>
        <p:spPr/>
        <p:txBody>
          <a:bodyPr/>
          <a:lstStyle/>
          <a:p>
            <a:pPr algn="l"/>
            <a:r>
              <a:rPr lang="en-US" dirty="0"/>
              <a:t>Listen for confidence.</a:t>
            </a:r>
          </a:p>
        </p:txBody>
      </p:sp>
      <p:sp>
        <p:nvSpPr>
          <p:cNvPr id="3" name="Content Placeholder 2">
            <a:extLst>
              <a:ext uri="{FF2B5EF4-FFF2-40B4-BE49-F238E27FC236}">
                <a16:creationId xmlns:a16="http://schemas.microsoft.com/office/drawing/2014/main" id="{59C8535B-4529-19D7-B740-F61997D0DEA7}"/>
              </a:ext>
            </a:extLst>
          </p:cNvPr>
          <p:cNvSpPr>
            <a:spLocks noGrp="1"/>
          </p:cNvSpPr>
          <p:nvPr>
            <p:ph idx="1"/>
          </p:nvPr>
        </p:nvSpPr>
        <p:spPr>
          <a:xfrm>
            <a:off x="1617079" y="2045544"/>
            <a:ext cx="8957841" cy="4351338"/>
          </a:xfrm>
        </p:spPr>
        <p:txBody>
          <a:bodyPr/>
          <a:lstStyle/>
          <a:p>
            <a:pPr marL="0" indent="0" algn="ctr">
              <a:buNone/>
            </a:pPr>
            <a:r>
              <a:rPr lang="en-US" dirty="0"/>
              <a:t>Philippians 1:6-8 (NIV)  being confident of this, that he who began a good work in you will carry it on to completion until the day of Christ Jesus. 7  It is right for me to feel this way about all of you, since </a:t>
            </a:r>
          </a:p>
        </p:txBody>
      </p:sp>
    </p:spTree>
    <p:extLst>
      <p:ext uri="{BB962C8B-B14F-4D97-AF65-F5344CB8AC3E}">
        <p14:creationId xmlns:p14="http://schemas.microsoft.com/office/powerpoint/2010/main" val="8623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875</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Purpose Exemplified</vt:lpstr>
      <vt:lpstr>Video Introduction</vt:lpstr>
      <vt:lpstr>Admit it … OK?</vt:lpstr>
      <vt:lpstr>Listen for thankfulness.</vt:lpstr>
      <vt:lpstr>Listen for thankfulness.</vt:lpstr>
      <vt:lpstr>Thank God</vt:lpstr>
      <vt:lpstr>Thank God</vt:lpstr>
      <vt:lpstr>Thank God</vt:lpstr>
      <vt:lpstr>Listen for confidence.</vt:lpstr>
      <vt:lpstr>Listen for confidence.</vt:lpstr>
      <vt:lpstr>Praise God</vt:lpstr>
      <vt:lpstr>Praise God</vt:lpstr>
      <vt:lpstr>Listen for Paul’s prayer request.</vt:lpstr>
      <vt:lpstr>Glorify God</vt:lpstr>
      <vt:lpstr>Glorify God</vt:lpstr>
      <vt:lpstr>Application</vt:lpstr>
      <vt:lpstr>Application</vt:lpstr>
      <vt:lpstr>Application</vt:lpstr>
      <vt:lpstr>Family Activities</vt:lpstr>
      <vt:lpstr>Purpose Exemplified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2024-09-19T13:39:09Z</dcterms:created>
  <dcterms:modified xsi:type="dcterms:W3CDTF">2024-10-03T15:56:11Z</dcterms:modified>
</cp:coreProperties>
</file>