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74" d="100"/>
          <a:sy n="74"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flip="none" rotWithShape="1">
            <a:gsLst>
              <a:gs pos="50000">
                <a:schemeClr val="accent1">
                  <a:lumMod val="45000"/>
                  <a:lumOff val="55000"/>
                  <a:alpha val="84000"/>
                </a:schemeClr>
              </a:gs>
              <a:gs pos="83000">
                <a:schemeClr val="accent1">
                  <a:lumMod val="45000"/>
                  <a:lumOff val="55000"/>
                  <a:alpha val="86000"/>
                </a:schemeClr>
              </a:gs>
              <a:gs pos="100000">
                <a:schemeClr val="accent1">
                  <a:lumMod val="30000"/>
                  <a:lumOff val="70000"/>
                  <a:alpha val="87000"/>
                </a:schemeClr>
              </a:gs>
            </a:gsLst>
            <a:path path="circle">
              <a:fillToRect l="50000" t="50000" r="50000" b="50000"/>
            </a:path>
            <a:tileRect/>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56nemx5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nweadn9"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Abandoned</a:t>
            </a:r>
          </a:p>
        </p:txBody>
      </p:sp>
      <p:sp>
        <p:nvSpPr>
          <p:cNvPr id="3" name="Subtitle 2"/>
          <p:cNvSpPr>
            <a:spLocks noGrp="1"/>
          </p:cNvSpPr>
          <p:nvPr>
            <p:ph type="subTitle" idx="1"/>
          </p:nvPr>
        </p:nvSpPr>
        <p:spPr>
          <a:xfrm>
            <a:off x="1524000" y="3937000"/>
            <a:ext cx="9144000" cy="1320800"/>
          </a:xfrm>
        </p:spPr>
        <p:txBody>
          <a:bodyPr/>
          <a:lstStyle/>
          <a:p>
            <a:r>
              <a:rPr lang="en-US" dirty="0"/>
              <a:t>September 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1553-F277-9FB2-A291-B4D35B794D09}"/>
              </a:ext>
            </a:extLst>
          </p:cNvPr>
          <p:cNvSpPr>
            <a:spLocks noGrp="1"/>
          </p:cNvSpPr>
          <p:nvPr>
            <p:ph type="title"/>
          </p:nvPr>
        </p:nvSpPr>
        <p:spPr/>
        <p:txBody>
          <a:bodyPr/>
          <a:lstStyle/>
          <a:p>
            <a:r>
              <a:rPr lang="en-US" dirty="0"/>
              <a:t>Look How We Messed Up</a:t>
            </a:r>
          </a:p>
        </p:txBody>
      </p:sp>
      <p:sp>
        <p:nvSpPr>
          <p:cNvPr id="3" name="Content Placeholder 2">
            <a:extLst>
              <a:ext uri="{FF2B5EF4-FFF2-40B4-BE49-F238E27FC236}">
                <a16:creationId xmlns:a16="http://schemas.microsoft.com/office/drawing/2014/main" id="{2569F7AD-6EF6-D3B1-A5C3-A7BE2710038A}"/>
              </a:ext>
            </a:extLst>
          </p:cNvPr>
          <p:cNvSpPr>
            <a:spLocks noGrp="1"/>
          </p:cNvSpPr>
          <p:nvPr>
            <p:ph idx="1"/>
          </p:nvPr>
        </p:nvSpPr>
        <p:spPr/>
        <p:txBody>
          <a:bodyPr/>
          <a:lstStyle/>
          <a:p>
            <a:r>
              <a:rPr lang="en-US" dirty="0"/>
              <a:t>Verse 1 starts with “The fool says in his heart, ‘There is no God.’” How does this declaration reflect the psalmist’s view of human wisdom and foolishness? </a:t>
            </a:r>
          </a:p>
          <a:p>
            <a:r>
              <a:rPr lang="en-US" dirty="0"/>
              <a:t>What does this say about the nature of belief or unbelief with regards to God?</a:t>
            </a:r>
          </a:p>
          <a:p>
            <a:r>
              <a:rPr lang="en-US" dirty="0"/>
              <a:t>How does the Lord assess those who live as if He does not exist.  List the words and phrases.</a:t>
            </a:r>
          </a:p>
        </p:txBody>
      </p:sp>
    </p:spTree>
    <p:extLst>
      <p:ext uri="{BB962C8B-B14F-4D97-AF65-F5344CB8AC3E}">
        <p14:creationId xmlns:p14="http://schemas.microsoft.com/office/powerpoint/2010/main" val="204262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647F-4A30-9576-F750-AEF0B734122D}"/>
              </a:ext>
            </a:extLst>
          </p:cNvPr>
          <p:cNvSpPr>
            <a:spLocks noGrp="1"/>
          </p:cNvSpPr>
          <p:nvPr>
            <p:ph type="title"/>
          </p:nvPr>
        </p:nvSpPr>
        <p:spPr/>
        <p:txBody>
          <a:bodyPr/>
          <a:lstStyle/>
          <a:p>
            <a:r>
              <a:rPr lang="en-US" dirty="0"/>
              <a:t>Look How We Messed Up</a:t>
            </a:r>
          </a:p>
        </p:txBody>
      </p:sp>
      <p:sp>
        <p:nvSpPr>
          <p:cNvPr id="3" name="Content Placeholder 2">
            <a:extLst>
              <a:ext uri="{FF2B5EF4-FFF2-40B4-BE49-F238E27FC236}">
                <a16:creationId xmlns:a16="http://schemas.microsoft.com/office/drawing/2014/main" id="{04C53EF0-4955-3688-A458-DC68D67E8CED}"/>
              </a:ext>
            </a:extLst>
          </p:cNvPr>
          <p:cNvSpPr>
            <a:spLocks noGrp="1"/>
          </p:cNvSpPr>
          <p:nvPr>
            <p:ph idx="1"/>
          </p:nvPr>
        </p:nvSpPr>
        <p:spPr/>
        <p:txBody>
          <a:bodyPr/>
          <a:lstStyle/>
          <a:p>
            <a:r>
              <a:rPr lang="en-US" dirty="0"/>
              <a:t>What are some examples of people expressing "there is no God" by how they live? </a:t>
            </a:r>
          </a:p>
          <a:p>
            <a:r>
              <a:rPr lang="en-US" dirty="0"/>
              <a:t>How pervasive is the sin that characterizes humankind?</a:t>
            </a:r>
          </a:p>
          <a:p>
            <a:r>
              <a:rPr lang="en-US" dirty="0"/>
              <a:t>In a world that constantly seeks to turn us away from God, what practices can anchor us to Him?</a:t>
            </a:r>
          </a:p>
          <a:p>
            <a:endParaRPr lang="en-US" dirty="0"/>
          </a:p>
        </p:txBody>
      </p:sp>
    </p:spTree>
    <p:extLst>
      <p:ext uri="{BB962C8B-B14F-4D97-AF65-F5344CB8AC3E}">
        <p14:creationId xmlns:p14="http://schemas.microsoft.com/office/powerpoint/2010/main" val="15483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44D9-4663-3540-D157-D534D2A90418}"/>
              </a:ext>
            </a:extLst>
          </p:cNvPr>
          <p:cNvSpPr>
            <a:spLocks noGrp="1"/>
          </p:cNvSpPr>
          <p:nvPr>
            <p:ph type="title"/>
          </p:nvPr>
        </p:nvSpPr>
        <p:spPr/>
        <p:txBody>
          <a:bodyPr/>
          <a:lstStyle/>
          <a:p>
            <a:pPr algn="l"/>
            <a:r>
              <a:rPr lang="en-US" dirty="0"/>
              <a:t>Listen for God’s solution.</a:t>
            </a:r>
          </a:p>
        </p:txBody>
      </p:sp>
      <p:sp>
        <p:nvSpPr>
          <p:cNvPr id="3" name="Content Placeholder 2">
            <a:extLst>
              <a:ext uri="{FF2B5EF4-FFF2-40B4-BE49-F238E27FC236}">
                <a16:creationId xmlns:a16="http://schemas.microsoft.com/office/drawing/2014/main" id="{254AF81F-626F-DA73-3B08-A9BCB1DF32BE}"/>
              </a:ext>
            </a:extLst>
          </p:cNvPr>
          <p:cNvSpPr>
            <a:spLocks noGrp="1"/>
          </p:cNvSpPr>
          <p:nvPr>
            <p:ph idx="1"/>
          </p:nvPr>
        </p:nvSpPr>
        <p:spPr>
          <a:xfrm>
            <a:off x="1610226" y="1933909"/>
            <a:ext cx="8971547" cy="4351338"/>
          </a:xfrm>
        </p:spPr>
        <p:txBody>
          <a:bodyPr/>
          <a:lstStyle/>
          <a:p>
            <a:pPr marL="0" indent="0" algn="ctr">
              <a:buNone/>
            </a:pPr>
            <a:r>
              <a:rPr lang="en-US" dirty="0"/>
              <a:t>Psalm 14:4-7 (NIV) Will evildoers never learn-- those who devour my people as men eat bread and who do not call on the LORD? 5  There they are, overwhelmed with dread, for God is present in the company of the righteous.</a:t>
            </a:r>
          </a:p>
        </p:txBody>
      </p:sp>
    </p:spTree>
    <p:extLst>
      <p:ext uri="{BB962C8B-B14F-4D97-AF65-F5344CB8AC3E}">
        <p14:creationId xmlns:p14="http://schemas.microsoft.com/office/powerpoint/2010/main" val="347083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44D9-4663-3540-D157-D534D2A90418}"/>
              </a:ext>
            </a:extLst>
          </p:cNvPr>
          <p:cNvSpPr>
            <a:spLocks noGrp="1"/>
          </p:cNvSpPr>
          <p:nvPr>
            <p:ph type="title"/>
          </p:nvPr>
        </p:nvSpPr>
        <p:spPr/>
        <p:txBody>
          <a:bodyPr/>
          <a:lstStyle/>
          <a:p>
            <a:pPr algn="l"/>
            <a:r>
              <a:rPr lang="en-US" dirty="0"/>
              <a:t>Listen for God’s solution.</a:t>
            </a:r>
          </a:p>
        </p:txBody>
      </p:sp>
      <p:sp>
        <p:nvSpPr>
          <p:cNvPr id="3" name="Content Placeholder 2">
            <a:extLst>
              <a:ext uri="{FF2B5EF4-FFF2-40B4-BE49-F238E27FC236}">
                <a16:creationId xmlns:a16="http://schemas.microsoft.com/office/drawing/2014/main" id="{254AF81F-626F-DA73-3B08-A9BCB1DF32BE}"/>
              </a:ext>
            </a:extLst>
          </p:cNvPr>
          <p:cNvSpPr>
            <a:spLocks noGrp="1"/>
          </p:cNvSpPr>
          <p:nvPr>
            <p:ph idx="1"/>
          </p:nvPr>
        </p:nvSpPr>
        <p:spPr>
          <a:xfrm>
            <a:off x="1610226" y="1933909"/>
            <a:ext cx="8971547" cy="4351338"/>
          </a:xfrm>
        </p:spPr>
        <p:txBody>
          <a:bodyPr/>
          <a:lstStyle/>
          <a:p>
            <a:pPr marL="0" indent="0" algn="ctr">
              <a:buNone/>
            </a:pPr>
            <a:r>
              <a:rPr lang="en-US" dirty="0"/>
              <a:t>You evildoers frustrate the plans of the poor, but the LORD is their refuge. 7  Oh, that salvation for Israel would come out of Zion! When the LORD restores the fortunes of his people, let Jacob rejoice and Israel be glad!</a:t>
            </a:r>
          </a:p>
        </p:txBody>
      </p:sp>
      <p:pic>
        <p:nvPicPr>
          <p:cNvPr id="4" name="Picture 3">
            <a:extLst>
              <a:ext uri="{FF2B5EF4-FFF2-40B4-BE49-F238E27FC236}">
                <a16:creationId xmlns:a16="http://schemas.microsoft.com/office/drawing/2014/main" id="{EFB82FBA-DAC6-5114-60A1-70030E946581}"/>
              </a:ext>
            </a:extLst>
          </p:cNvPr>
          <p:cNvPicPr>
            <a:picLocks noChangeAspect="1"/>
          </p:cNvPicPr>
          <p:nvPr/>
        </p:nvPicPr>
        <p:blipFill>
          <a:blip r:embed="rId2">
            <a:duotone>
              <a:schemeClr val="accent5">
                <a:shade val="45000"/>
                <a:satMod val="135000"/>
              </a:schemeClr>
              <a:prstClr val="white"/>
            </a:duotone>
          </a:blip>
          <a:stretch>
            <a:fillRect/>
          </a:stretch>
        </p:blipFill>
        <p:spPr>
          <a:xfrm>
            <a:off x="5077938" y="5377129"/>
            <a:ext cx="1771429"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53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4F42-F158-D424-2CD9-1293CEE2317B}"/>
              </a:ext>
            </a:extLst>
          </p:cNvPr>
          <p:cNvSpPr>
            <a:spLocks noGrp="1"/>
          </p:cNvSpPr>
          <p:nvPr>
            <p:ph type="title"/>
          </p:nvPr>
        </p:nvSpPr>
        <p:spPr/>
        <p:txBody>
          <a:bodyPr/>
          <a:lstStyle/>
          <a:p>
            <a:r>
              <a:rPr lang="en-US" dirty="0"/>
              <a:t>Look at the Fix God Offers</a:t>
            </a:r>
          </a:p>
        </p:txBody>
      </p:sp>
      <p:sp>
        <p:nvSpPr>
          <p:cNvPr id="3" name="Content Placeholder 2">
            <a:extLst>
              <a:ext uri="{FF2B5EF4-FFF2-40B4-BE49-F238E27FC236}">
                <a16:creationId xmlns:a16="http://schemas.microsoft.com/office/drawing/2014/main" id="{150E7DA5-3462-D25C-1C24-A1C2336E2CA0}"/>
              </a:ext>
            </a:extLst>
          </p:cNvPr>
          <p:cNvSpPr>
            <a:spLocks noGrp="1"/>
          </p:cNvSpPr>
          <p:nvPr>
            <p:ph idx="1"/>
          </p:nvPr>
        </p:nvSpPr>
        <p:spPr/>
        <p:txBody>
          <a:bodyPr/>
          <a:lstStyle/>
          <a:p>
            <a:r>
              <a:rPr lang="en-US" dirty="0"/>
              <a:t>In verses 6-7, the psalmist expresses hope for salvation and deliverance. How do these verses contribute to the overall message of the psalm regarding hope and redemption? </a:t>
            </a:r>
          </a:p>
          <a:p>
            <a:r>
              <a:rPr lang="en-US" dirty="0"/>
              <a:t>What does this imply about the role of divine intervention in human history?</a:t>
            </a:r>
          </a:p>
        </p:txBody>
      </p:sp>
    </p:spTree>
    <p:extLst>
      <p:ext uri="{BB962C8B-B14F-4D97-AF65-F5344CB8AC3E}">
        <p14:creationId xmlns:p14="http://schemas.microsoft.com/office/powerpoint/2010/main" val="238625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B8DC-5DE1-4A80-6EF0-7D557CBC3625}"/>
              </a:ext>
            </a:extLst>
          </p:cNvPr>
          <p:cNvSpPr>
            <a:spLocks noGrp="1"/>
          </p:cNvSpPr>
          <p:nvPr>
            <p:ph type="title"/>
          </p:nvPr>
        </p:nvSpPr>
        <p:spPr/>
        <p:txBody>
          <a:bodyPr/>
          <a:lstStyle/>
          <a:p>
            <a:r>
              <a:rPr lang="en-US" dirty="0"/>
              <a:t>Look at the Fix God Offers</a:t>
            </a:r>
          </a:p>
        </p:txBody>
      </p:sp>
      <p:sp>
        <p:nvSpPr>
          <p:cNvPr id="3" name="Content Placeholder 2">
            <a:extLst>
              <a:ext uri="{FF2B5EF4-FFF2-40B4-BE49-F238E27FC236}">
                <a16:creationId xmlns:a16="http://schemas.microsoft.com/office/drawing/2014/main" id="{1C0E0D58-E89C-BC91-BF9D-C94A60AC0F7B}"/>
              </a:ext>
            </a:extLst>
          </p:cNvPr>
          <p:cNvSpPr>
            <a:spLocks noGrp="1"/>
          </p:cNvSpPr>
          <p:nvPr>
            <p:ph idx="1"/>
          </p:nvPr>
        </p:nvSpPr>
        <p:spPr/>
        <p:txBody>
          <a:bodyPr/>
          <a:lstStyle/>
          <a:p>
            <a:r>
              <a:rPr lang="en-US" dirty="0"/>
              <a:t>When has the Lord been a refuge for you during a difficult time?</a:t>
            </a:r>
          </a:p>
          <a:p>
            <a:r>
              <a:rPr lang="en-US" dirty="0"/>
              <a:t>Why are we reluctant to turn to God after we’ve sinned?</a:t>
            </a:r>
          </a:p>
        </p:txBody>
      </p:sp>
    </p:spTree>
    <p:extLst>
      <p:ext uri="{BB962C8B-B14F-4D97-AF65-F5344CB8AC3E}">
        <p14:creationId xmlns:p14="http://schemas.microsoft.com/office/powerpoint/2010/main" val="372298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DB53-08D1-F242-6B1A-6473330889B3}"/>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B0DBE7C-83D5-6F51-85AC-4D822F71FB8E}"/>
              </a:ext>
            </a:extLst>
          </p:cNvPr>
          <p:cNvSpPr>
            <a:spLocks noGrp="1"/>
          </p:cNvSpPr>
          <p:nvPr>
            <p:ph idx="1"/>
          </p:nvPr>
        </p:nvSpPr>
        <p:spPr>
          <a:xfrm>
            <a:off x="838200" y="2057399"/>
            <a:ext cx="10515600" cy="4119563"/>
          </a:xfrm>
        </p:spPr>
        <p:txBody>
          <a:bodyPr/>
          <a:lstStyle/>
          <a:p>
            <a:r>
              <a:rPr lang="en-US" dirty="0"/>
              <a:t>Reflect. </a:t>
            </a:r>
          </a:p>
          <a:p>
            <a:pPr lvl="1"/>
            <a:r>
              <a:rPr lang="en-US" dirty="0"/>
              <a:t>Take time to reflect on the fact that God has created you for His glory. </a:t>
            </a:r>
          </a:p>
          <a:p>
            <a:pPr lvl="1"/>
            <a:r>
              <a:rPr lang="en-US" dirty="0"/>
              <a:t>Are you living your life for His glory or your own? </a:t>
            </a:r>
          </a:p>
          <a:p>
            <a:pPr lvl="1"/>
            <a:r>
              <a:rPr lang="en-US" dirty="0"/>
              <a:t>Make any changes necessary to give Him all the praise.</a:t>
            </a:r>
          </a:p>
          <a:p>
            <a:endParaRPr lang="en-US" dirty="0"/>
          </a:p>
        </p:txBody>
      </p:sp>
    </p:spTree>
    <p:extLst>
      <p:ext uri="{BB962C8B-B14F-4D97-AF65-F5344CB8AC3E}">
        <p14:creationId xmlns:p14="http://schemas.microsoft.com/office/powerpoint/2010/main" val="1673748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DB53-08D1-F242-6B1A-6473330889B3}"/>
              </a:ext>
            </a:extLst>
          </p:cNvPr>
          <p:cNvSpPr>
            <a:spLocks noGrp="1"/>
          </p:cNvSpPr>
          <p:nvPr>
            <p:ph type="title"/>
          </p:nvPr>
        </p:nvSpPr>
        <p:spPr/>
        <p:txBody>
          <a:bodyPr/>
          <a:lstStyle/>
          <a:p>
            <a:r>
              <a:rPr lang="en-US"/>
              <a:t>Applications</a:t>
            </a:r>
          </a:p>
        </p:txBody>
      </p:sp>
      <p:sp>
        <p:nvSpPr>
          <p:cNvPr id="3" name="Content Placeholder 2">
            <a:extLst>
              <a:ext uri="{FF2B5EF4-FFF2-40B4-BE49-F238E27FC236}">
                <a16:creationId xmlns:a16="http://schemas.microsoft.com/office/drawing/2014/main" id="{9B0DBE7C-83D5-6F51-85AC-4D822F71FB8E}"/>
              </a:ext>
            </a:extLst>
          </p:cNvPr>
          <p:cNvSpPr>
            <a:spLocks noGrp="1"/>
          </p:cNvSpPr>
          <p:nvPr>
            <p:ph idx="1"/>
          </p:nvPr>
        </p:nvSpPr>
        <p:spPr>
          <a:xfrm>
            <a:off x="838200" y="2105525"/>
            <a:ext cx="10515600" cy="4071437"/>
          </a:xfrm>
        </p:spPr>
        <p:txBody>
          <a:bodyPr/>
          <a:lstStyle/>
          <a:p>
            <a:r>
              <a:rPr lang="en-US" dirty="0"/>
              <a:t>Confess. </a:t>
            </a:r>
          </a:p>
          <a:p>
            <a:pPr lvl="1"/>
            <a:r>
              <a:rPr lang="en-US" dirty="0"/>
              <a:t>What is a part of your life God is revealing that you may be living apart from His purposes for you? </a:t>
            </a:r>
          </a:p>
          <a:p>
            <a:pPr lvl="1"/>
            <a:r>
              <a:rPr lang="en-US" dirty="0"/>
              <a:t>Confess that to Him, repent, and thank Him for His forgiveness.</a:t>
            </a:r>
          </a:p>
          <a:p>
            <a:endParaRPr lang="en-US" dirty="0"/>
          </a:p>
        </p:txBody>
      </p:sp>
    </p:spTree>
    <p:extLst>
      <p:ext uri="{BB962C8B-B14F-4D97-AF65-F5344CB8AC3E}">
        <p14:creationId xmlns:p14="http://schemas.microsoft.com/office/powerpoint/2010/main" val="56703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DB53-08D1-F242-6B1A-6473330889B3}"/>
              </a:ext>
            </a:extLst>
          </p:cNvPr>
          <p:cNvSpPr>
            <a:spLocks noGrp="1"/>
          </p:cNvSpPr>
          <p:nvPr>
            <p:ph type="title"/>
          </p:nvPr>
        </p:nvSpPr>
        <p:spPr/>
        <p:txBody>
          <a:bodyPr/>
          <a:lstStyle/>
          <a:p>
            <a:r>
              <a:rPr lang="en-US"/>
              <a:t>Applications</a:t>
            </a:r>
          </a:p>
        </p:txBody>
      </p:sp>
      <p:sp>
        <p:nvSpPr>
          <p:cNvPr id="3" name="Content Placeholder 2">
            <a:extLst>
              <a:ext uri="{FF2B5EF4-FFF2-40B4-BE49-F238E27FC236}">
                <a16:creationId xmlns:a16="http://schemas.microsoft.com/office/drawing/2014/main" id="{9B0DBE7C-83D5-6F51-85AC-4D822F71FB8E}"/>
              </a:ext>
            </a:extLst>
          </p:cNvPr>
          <p:cNvSpPr>
            <a:spLocks noGrp="1"/>
          </p:cNvSpPr>
          <p:nvPr>
            <p:ph idx="1"/>
          </p:nvPr>
        </p:nvSpPr>
        <p:spPr>
          <a:xfrm>
            <a:off x="838200" y="2117557"/>
            <a:ext cx="10515600" cy="4059405"/>
          </a:xfrm>
        </p:spPr>
        <p:txBody>
          <a:bodyPr/>
          <a:lstStyle/>
          <a:p>
            <a:r>
              <a:rPr lang="en-US" dirty="0"/>
              <a:t>Forgive. </a:t>
            </a:r>
          </a:p>
          <a:p>
            <a:pPr lvl="1"/>
            <a:r>
              <a:rPr lang="en-US" dirty="0"/>
              <a:t>A sign of maturity is sharing God’s forgiveness with others. </a:t>
            </a:r>
          </a:p>
          <a:p>
            <a:pPr lvl="1"/>
            <a:r>
              <a:rPr lang="en-US" dirty="0"/>
              <a:t>Is there someone who has hurt you? </a:t>
            </a:r>
          </a:p>
          <a:p>
            <a:pPr lvl="1"/>
            <a:r>
              <a:rPr lang="en-US" dirty="0"/>
              <a:t>Ask God for the grace to forgive, even as He has forgiven you. </a:t>
            </a:r>
          </a:p>
          <a:p>
            <a:endParaRPr lang="en-US" dirty="0"/>
          </a:p>
        </p:txBody>
      </p:sp>
    </p:spTree>
    <p:extLst>
      <p:ext uri="{BB962C8B-B14F-4D97-AF65-F5344CB8AC3E}">
        <p14:creationId xmlns:p14="http://schemas.microsoft.com/office/powerpoint/2010/main" val="32763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A103-4891-2766-04AA-89C126A995FD}"/>
              </a:ext>
            </a:extLst>
          </p:cNvPr>
          <p:cNvSpPr>
            <a:spLocks noGrp="1"/>
          </p:cNvSpPr>
          <p:nvPr>
            <p:ph type="title"/>
          </p:nvPr>
        </p:nvSpPr>
        <p:spPr>
          <a:xfrm>
            <a:off x="838200" y="365125"/>
            <a:ext cx="6019800" cy="1325563"/>
          </a:xfrm>
        </p:spPr>
        <p:txBody>
          <a:bodyPr/>
          <a:lstStyle/>
          <a:p>
            <a:r>
              <a:rPr lang="en-US" dirty="0"/>
              <a:t>Family Activities</a:t>
            </a:r>
          </a:p>
        </p:txBody>
      </p:sp>
      <p:pic>
        <p:nvPicPr>
          <p:cNvPr id="4" name="Picture 3">
            <a:extLst>
              <a:ext uri="{FF2B5EF4-FFF2-40B4-BE49-F238E27FC236}">
                <a16:creationId xmlns:a16="http://schemas.microsoft.com/office/drawing/2014/main" id="{A8D986F5-6A4C-EBAC-2AC7-9194C9FEAB9C}"/>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34176" y="1522246"/>
            <a:ext cx="10068602" cy="923810"/>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descr="Cartoon of a person in a trench coat holding a magnifying glass&#10;&#10;Description automatically generated">
            <a:extLst>
              <a:ext uri="{FF2B5EF4-FFF2-40B4-BE49-F238E27FC236}">
                <a16:creationId xmlns:a16="http://schemas.microsoft.com/office/drawing/2014/main" id="{0482BEB4-11F3-9F21-E917-F405B3A5B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8626" flipH="1">
            <a:off x="8690608" y="1359305"/>
            <a:ext cx="2596896" cy="3657600"/>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F8BBA72D-EFDC-AA12-2453-1EC1F584A0A6}"/>
              </a:ext>
            </a:extLst>
          </p:cNvPr>
          <p:cNvSpPr/>
          <p:nvPr/>
        </p:nvSpPr>
        <p:spPr>
          <a:xfrm>
            <a:off x="2341026" y="3296652"/>
            <a:ext cx="5293895" cy="2442411"/>
          </a:xfrm>
          <a:prstGeom prst="wedgeRoundRectCallout">
            <a:avLst>
              <a:gd name="adj1" fmla="val 78474"/>
              <a:gd name="adj2" fmla="val -4559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is the key to an important message out of </a:t>
            </a:r>
            <a:r>
              <a:rPr lang="en-US" dirty="0" err="1">
                <a:latin typeface="Comic Sans MS" panose="030F0702030302020204" pitchFamily="66" charset="0"/>
              </a:rPr>
              <a:t>Yepurocnalia</a:t>
            </a:r>
            <a:r>
              <a:rPr lang="en-US" dirty="0">
                <a:latin typeface="Comic Sans MS" panose="030F0702030302020204" pitchFamily="66" charset="0"/>
              </a:rPr>
              <a:t>.  You must use it to decode the message.  Our sports attaché there wants this to be translated for church sports directors everywhere.  Help and access to the Crossword puzzle is available at </a:t>
            </a:r>
            <a:r>
              <a:rPr lang="en-US" dirty="0">
                <a:latin typeface="Comic Sans MS" panose="030F0702030302020204" pitchFamily="66" charset="0"/>
                <a:hlinkClick r:id="rId4"/>
              </a:rPr>
              <a:t>https://tinyurl.com/56nemx5d</a:t>
            </a:r>
            <a:r>
              <a:rPr lang="en-US" dirty="0">
                <a:latin typeface="Comic Sans MS" panose="030F0702030302020204" pitchFamily="66" charset="0"/>
              </a:rPr>
              <a:t> </a:t>
            </a:r>
          </a:p>
        </p:txBody>
      </p:sp>
    </p:spTree>
    <p:extLst>
      <p:ext uri="{BB962C8B-B14F-4D97-AF65-F5344CB8AC3E}">
        <p14:creationId xmlns:p14="http://schemas.microsoft.com/office/powerpoint/2010/main" val="247837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5AFDF-11B3-A236-74F5-7013E2DF3714}"/>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DE813F89-242C-F890-DF42-E8E1EEE54988}"/>
              </a:ext>
            </a:extLst>
          </p:cNvPr>
          <p:cNvGrpSpPr/>
          <p:nvPr/>
        </p:nvGrpSpPr>
        <p:grpSpPr>
          <a:xfrm>
            <a:off x="2849598" y="1562100"/>
            <a:ext cx="6497602" cy="4290270"/>
            <a:chOff x="2849598" y="1562100"/>
            <a:chExt cx="6497602" cy="4290270"/>
          </a:xfrm>
        </p:grpSpPr>
        <p:pic>
          <p:nvPicPr>
            <p:cNvPr id="4" name="Picture 3">
              <a:extLst>
                <a:ext uri="{FF2B5EF4-FFF2-40B4-BE49-F238E27FC236}">
                  <a16:creationId xmlns:a16="http://schemas.microsoft.com/office/drawing/2014/main" id="{530AC6FF-4689-E97F-4284-B0E2E00128E3}"/>
                </a:ext>
              </a:extLst>
            </p:cNvPr>
            <p:cNvPicPr>
              <a:picLocks noChangeAspect="1"/>
            </p:cNvPicPr>
            <p:nvPr/>
          </p:nvPicPr>
          <p:blipFill>
            <a:blip r:embed="rId2"/>
            <a:stretch>
              <a:fillRect/>
            </a:stretch>
          </p:blipFill>
          <p:spPr>
            <a:xfrm>
              <a:off x="3238857" y="1824238"/>
              <a:ext cx="5714286" cy="3209524"/>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4AED20C4-17F1-0F2B-F802-4BA590514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2100"/>
              <a:ext cx="6497602" cy="4290270"/>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6E206284-456A-4D2D-24B2-B32415B8F56A}"/>
              </a:ext>
            </a:extLst>
          </p:cNvPr>
          <p:cNvSpPr txBox="1"/>
          <p:nvPr/>
        </p:nvSpPr>
        <p:spPr>
          <a:xfrm>
            <a:off x="4819650" y="5852370"/>
            <a:ext cx="255270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37548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Abandoned</a:t>
            </a:r>
          </a:p>
        </p:txBody>
      </p:sp>
      <p:sp>
        <p:nvSpPr>
          <p:cNvPr id="3" name="Subtitle 2"/>
          <p:cNvSpPr>
            <a:spLocks noGrp="1"/>
          </p:cNvSpPr>
          <p:nvPr>
            <p:ph type="subTitle" idx="1"/>
          </p:nvPr>
        </p:nvSpPr>
        <p:spPr>
          <a:xfrm>
            <a:off x="1524000" y="3937000"/>
            <a:ext cx="9144000" cy="1320800"/>
          </a:xfrm>
        </p:spPr>
        <p:txBody>
          <a:bodyPr/>
          <a:lstStyle/>
          <a:p>
            <a:r>
              <a:rPr lang="en-US" dirty="0"/>
              <a:t>September 8</a:t>
            </a:r>
          </a:p>
        </p:txBody>
      </p:sp>
    </p:spTree>
    <p:extLst>
      <p:ext uri="{BB962C8B-B14F-4D97-AF65-F5344CB8AC3E}">
        <p14:creationId xmlns:p14="http://schemas.microsoft.com/office/powerpoint/2010/main" val="42399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D91F-6D4E-AC97-7F3D-869BF2025918}"/>
              </a:ext>
            </a:extLst>
          </p:cNvPr>
          <p:cNvSpPr>
            <a:spLocks noGrp="1"/>
          </p:cNvSpPr>
          <p:nvPr>
            <p:ph type="title"/>
          </p:nvPr>
        </p:nvSpPr>
        <p:spPr/>
        <p:txBody>
          <a:bodyPr/>
          <a:lstStyle/>
          <a:p>
            <a:r>
              <a:rPr lang="en-US" dirty="0"/>
              <a:t>It was so clever …</a:t>
            </a:r>
          </a:p>
        </p:txBody>
      </p:sp>
      <p:sp>
        <p:nvSpPr>
          <p:cNvPr id="3" name="Content Placeholder 2">
            <a:extLst>
              <a:ext uri="{FF2B5EF4-FFF2-40B4-BE49-F238E27FC236}">
                <a16:creationId xmlns:a16="http://schemas.microsoft.com/office/drawing/2014/main" id="{02471AC0-C3E0-9046-A8AA-B270D677A007}"/>
              </a:ext>
            </a:extLst>
          </p:cNvPr>
          <p:cNvSpPr>
            <a:spLocks noGrp="1"/>
          </p:cNvSpPr>
          <p:nvPr>
            <p:ph idx="1"/>
          </p:nvPr>
        </p:nvSpPr>
        <p:spPr/>
        <p:txBody>
          <a:bodyPr>
            <a:normAutofit/>
          </a:bodyPr>
          <a:lstStyle/>
          <a:p>
            <a:r>
              <a:rPr lang="en-US" dirty="0"/>
              <a:t>What are some items you have seen where the item was changed to be able to do something entirely different from its original purpose?</a:t>
            </a:r>
          </a:p>
          <a:p>
            <a:r>
              <a:rPr lang="en-US" dirty="0">
                <a:solidFill>
                  <a:srgbClr val="C00000"/>
                </a:solidFill>
              </a:rPr>
              <a:t>God has created each of us with a specific purpose.</a:t>
            </a:r>
          </a:p>
          <a:p>
            <a:pPr lvl="1"/>
            <a:r>
              <a:rPr lang="en-US" dirty="0">
                <a:solidFill>
                  <a:srgbClr val="C00000"/>
                </a:solidFill>
              </a:rPr>
              <a:t>Our sin can keep us from living out that purpose</a:t>
            </a:r>
          </a:p>
          <a:p>
            <a:pPr lvl="1"/>
            <a:r>
              <a:rPr lang="en-US" dirty="0">
                <a:solidFill>
                  <a:srgbClr val="C00000"/>
                </a:solidFill>
              </a:rPr>
              <a:t>We seek both to </a:t>
            </a:r>
            <a:r>
              <a:rPr lang="en-US" i="1" dirty="0">
                <a:solidFill>
                  <a:srgbClr val="C00000"/>
                </a:solidFill>
              </a:rPr>
              <a:t>know</a:t>
            </a:r>
            <a:r>
              <a:rPr lang="en-US" dirty="0">
                <a:solidFill>
                  <a:srgbClr val="C00000"/>
                </a:solidFill>
              </a:rPr>
              <a:t> our purpose and to </a:t>
            </a:r>
            <a:r>
              <a:rPr lang="en-US" i="1" dirty="0">
                <a:solidFill>
                  <a:srgbClr val="C00000"/>
                </a:solidFill>
              </a:rPr>
              <a:t>experience</a:t>
            </a:r>
            <a:r>
              <a:rPr lang="en-US" dirty="0">
                <a:solidFill>
                  <a:srgbClr val="C00000"/>
                </a:solidFill>
              </a:rPr>
              <a:t> God’s </a:t>
            </a:r>
            <a:r>
              <a:rPr lang="en-US" i="1" dirty="0">
                <a:solidFill>
                  <a:srgbClr val="C00000"/>
                </a:solidFill>
              </a:rPr>
              <a:t>restoration</a:t>
            </a:r>
            <a:r>
              <a:rPr lang="en-US" dirty="0">
                <a:solidFill>
                  <a:srgbClr val="C00000"/>
                </a:solidFill>
              </a:rPr>
              <a:t>.</a:t>
            </a:r>
          </a:p>
          <a:p>
            <a:endParaRPr lang="en-US" dirty="0"/>
          </a:p>
        </p:txBody>
      </p:sp>
      <p:grpSp>
        <p:nvGrpSpPr>
          <p:cNvPr id="4" name="Group 3">
            <a:extLst>
              <a:ext uri="{FF2B5EF4-FFF2-40B4-BE49-F238E27FC236}">
                <a16:creationId xmlns:a16="http://schemas.microsoft.com/office/drawing/2014/main" id="{D0031952-F9DB-70ED-5E6C-26A2D68446B5}"/>
              </a:ext>
            </a:extLst>
          </p:cNvPr>
          <p:cNvGrpSpPr/>
          <p:nvPr/>
        </p:nvGrpSpPr>
        <p:grpSpPr>
          <a:xfrm>
            <a:off x="1985963" y="3609975"/>
            <a:ext cx="8220074" cy="2882900"/>
            <a:chOff x="1985963" y="3429000"/>
            <a:chExt cx="8220074" cy="2882900"/>
          </a:xfrm>
        </p:grpSpPr>
        <p:pic>
          <p:nvPicPr>
            <p:cNvPr id="1026" name="Picture 2" descr="Door decor decor country">
              <a:extLst>
                <a:ext uri="{FF2B5EF4-FFF2-40B4-BE49-F238E27FC236}">
                  <a16:creationId xmlns:a16="http://schemas.microsoft.com/office/drawing/2014/main" id="{9A4BCD2E-EEC8-756C-6E2D-13C0AAAD21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800" y="3736974"/>
              <a:ext cx="2857500"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Art recycle guitar">
              <a:extLst>
                <a:ext uri="{FF2B5EF4-FFF2-40B4-BE49-F238E27FC236}">
                  <a16:creationId xmlns:a16="http://schemas.microsoft.com/office/drawing/2014/main" id="{6E835DF1-A62A-3615-E160-5317C5E51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5963" y="3429000"/>
              <a:ext cx="1608137" cy="2863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Local art art bike art">
              <a:extLst>
                <a:ext uri="{FF2B5EF4-FFF2-40B4-BE49-F238E27FC236}">
                  <a16:creationId xmlns:a16="http://schemas.microsoft.com/office/drawing/2014/main" id="{BB11DED0-762A-F481-8371-2F0C1E366A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1837" y="3530600"/>
              <a:ext cx="1854200" cy="2781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337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4DD9-DCA2-C0E1-BFC9-BF1EF13856D0}"/>
              </a:ext>
            </a:extLst>
          </p:cNvPr>
          <p:cNvSpPr>
            <a:spLocks noGrp="1"/>
          </p:cNvSpPr>
          <p:nvPr>
            <p:ph type="title"/>
          </p:nvPr>
        </p:nvSpPr>
        <p:spPr/>
        <p:txBody>
          <a:bodyPr/>
          <a:lstStyle/>
          <a:p>
            <a:pPr algn="l"/>
            <a:r>
              <a:rPr lang="en-US" dirty="0"/>
              <a:t>Listen for descriptions of God.</a:t>
            </a:r>
          </a:p>
        </p:txBody>
      </p:sp>
      <p:sp>
        <p:nvSpPr>
          <p:cNvPr id="3" name="Content Placeholder 2">
            <a:extLst>
              <a:ext uri="{FF2B5EF4-FFF2-40B4-BE49-F238E27FC236}">
                <a16:creationId xmlns:a16="http://schemas.microsoft.com/office/drawing/2014/main" id="{079C11C4-388C-2416-9430-7D081E9BCC32}"/>
              </a:ext>
            </a:extLst>
          </p:cNvPr>
          <p:cNvSpPr>
            <a:spLocks noGrp="1"/>
          </p:cNvSpPr>
          <p:nvPr>
            <p:ph idx="1"/>
          </p:nvPr>
        </p:nvSpPr>
        <p:spPr/>
        <p:txBody>
          <a:bodyPr/>
          <a:lstStyle/>
          <a:p>
            <a:pPr marL="0" indent="0" algn="ctr">
              <a:buNone/>
            </a:pPr>
            <a:r>
              <a:rPr lang="en-US" dirty="0"/>
              <a:t>Psalm 8:1-6 (NIV)  O LORD, our Lord, how majestic is your name in all the earth! You have set your glory above the heavens. 2  From the lips of children and infants you have ordained praise because of your enemies, to silence the foe and the avenger. 3  When I consider your heavens, the work of your fingers, the moon and </a:t>
            </a:r>
          </a:p>
        </p:txBody>
      </p:sp>
    </p:spTree>
    <p:extLst>
      <p:ext uri="{BB962C8B-B14F-4D97-AF65-F5344CB8AC3E}">
        <p14:creationId xmlns:p14="http://schemas.microsoft.com/office/powerpoint/2010/main" val="32758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4DD9-DCA2-C0E1-BFC9-BF1EF13856D0}"/>
              </a:ext>
            </a:extLst>
          </p:cNvPr>
          <p:cNvSpPr>
            <a:spLocks noGrp="1"/>
          </p:cNvSpPr>
          <p:nvPr>
            <p:ph type="title"/>
          </p:nvPr>
        </p:nvSpPr>
        <p:spPr/>
        <p:txBody>
          <a:bodyPr/>
          <a:lstStyle/>
          <a:p>
            <a:pPr algn="l"/>
            <a:r>
              <a:rPr lang="en-US" dirty="0"/>
              <a:t>Listen for descriptions of God.</a:t>
            </a:r>
          </a:p>
        </p:txBody>
      </p:sp>
      <p:sp>
        <p:nvSpPr>
          <p:cNvPr id="3" name="Content Placeholder 2">
            <a:extLst>
              <a:ext uri="{FF2B5EF4-FFF2-40B4-BE49-F238E27FC236}">
                <a16:creationId xmlns:a16="http://schemas.microsoft.com/office/drawing/2014/main" id="{079C11C4-388C-2416-9430-7D081E9BCC32}"/>
              </a:ext>
            </a:extLst>
          </p:cNvPr>
          <p:cNvSpPr>
            <a:spLocks noGrp="1"/>
          </p:cNvSpPr>
          <p:nvPr>
            <p:ph idx="1"/>
          </p:nvPr>
        </p:nvSpPr>
        <p:spPr>
          <a:xfrm>
            <a:off x="1122947" y="1837657"/>
            <a:ext cx="9946105" cy="4351338"/>
          </a:xfrm>
        </p:spPr>
        <p:txBody>
          <a:bodyPr/>
          <a:lstStyle/>
          <a:p>
            <a:pPr marL="0" indent="0" algn="ctr">
              <a:buNone/>
            </a:pPr>
            <a:r>
              <a:rPr lang="en-US" dirty="0"/>
              <a:t>the stars, which you have set in place, 4  what is man that you are mindful of him, the son of man that you care for him? 5  You made him a little lower than the heavenly beings and crowned him with glory and honor. 6  You made him ruler over the works of your hands; you put everything under his feet:</a:t>
            </a:r>
          </a:p>
        </p:txBody>
      </p:sp>
      <p:pic>
        <p:nvPicPr>
          <p:cNvPr id="5" name="Picture 4">
            <a:extLst>
              <a:ext uri="{FF2B5EF4-FFF2-40B4-BE49-F238E27FC236}">
                <a16:creationId xmlns:a16="http://schemas.microsoft.com/office/drawing/2014/main" id="{145DE0E5-90B7-47BA-2750-299F1FBBCEEB}"/>
              </a:ext>
            </a:extLst>
          </p:cNvPr>
          <p:cNvPicPr>
            <a:picLocks noChangeAspect="1"/>
          </p:cNvPicPr>
          <p:nvPr/>
        </p:nvPicPr>
        <p:blipFill>
          <a:blip r:embed="rId2">
            <a:duotone>
              <a:schemeClr val="accent5">
                <a:shade val="45000"/>
                <a:satMod val="135000"/>
              </a:schemeClr>
              <a:prstClr val="white"/>
            </a:duotone>
          </a:blip>
          <a:stretch>
            <a:fillRect/>
          </a:stretch>
        </p:blipFill>
        <p:spPr>
          <a:xfrm>
            <a:off x="5102001" y="5726045"/>
            <a:ext cx="1771429"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660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C443-7F72-D27C-4880-12A119FF6426}"/>
              </a:ext>
            </a:extLst>
          </p:cNvPr>
          <p:cNvSpPr>
            <a:spLocks noGrp="1"/>
          </p:cNvSpPr>
          <p:nvPr>
            <p:ph type="title"/>
          </p:nvPr>
        </p:nvSpPr>
        <p:spPr/>
        <p:txBody>
          <a:bodyPr/>
          <a:lstStyle/>
          <a:p>
            <a:r>
              <a:rPr lang="en-US" dirty="0"/>
              <a:t>Look What Good God Did</a:t>
            </a:r>
          </a:p>
        </p:txBody>
      </p:sp>
      <p:sp>
        <p:nvSpPr>
          <p:cNvPr id="3" name="Content Placeholder 2">
            <a:extLst>
              <a:ext uri="{FF2B5EF4-FFF2-40B4-BE49-F238E27FC236}">
                <a16:creationId xmlns:a16="http://schemas.microsoft.com/office/drawing/2014/main" id="{83AA34DC-0DFE-8F0F-AA09-FAFDF1E25089}"/>
              </a:ext>
            </a:extLst>
          </p:cNvPr>
          <p:cNvSpPr>
            <a:spLocks noGrp="1"/>
          </p:cNvSpPr>
          <p:nvPr>
            <p:ph idx="1"/>
          </p:nvPr>
        </p:nvSpPr>
        <p:spPr/>
        <p:txBody>
          <a:bodyPr/>
          <a:lstStyle/>
          <a:p>
            <a:r>
              <a:rPr lang="en-US" dirty="0"/>
              <a:t>What are words and phrases David uses in this passage to describe God?</a:t>
            </a:r>
          </a:p>
          <a:p>
            <a:r>
              <a:rPr lang="en-US" dirty="0"/>
              <a:t>Why is “Lord” used two times in the declaration of praise in verse 1?</a:t>
            </a:r>
          </a:p>
          <a:p>
            <a:r>
              <a:rPr lang="en-US" dirty="0"/>
              <a:t>What do you find most amazing about God’s creation? </a:t>
            </a:r>
          </a:p>
        </p:txBody>
      </p:sp>
    </p:spTree>
    <p:extLst>
      <p:ext uri="{BB962C8B-B14F-4D97-AF65-F5344CB8AC3E}">
        <p14:creationId xmlns:p14="http://schemas.microsoft.com/office/powerpoint/2010/main" val="331204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1CE4-A766-CD75-15CA-CDE9447BC835}"/>
              </a:ext>
            </a:extLst>
          </p:cNvPr>
          <p:cNvSpPr>
            <a:spLocks noGrp="1"/>
          </p:cNvSpPr>
          <p:nvPr>
            <p:ph type="title"/>
          </p:nvPr>
        </p:nvSpPr>
        <p:spPr/>
        <p:txBody>
          <a:bodyPr/>
          <a:lstStyle/>
          <a:p>
            <a:r>
              <a:rPr lang="en-US" dirty="0"/>
              <a:t>Look What Good God Did</a:t>
            </a:r>
          </a:p>
        </p:txBody>
      </p:sp>
      <p:sp>
        <p:nvSpPr>
          <p:cNvPr id="3" name="Content Placeholder 2">
            <a:extLst>
              <a:ext uri="{FF2B5EF4-FFF2-40B4-BE49-F238E27FC236}">
                <a16:creationId xmlns:a16="http://schemas.microsoft.com/office/drawing/2014/main" id="{0F361E28-6113-B509-F504-A9E31324A69D}"/>
              </a:ext>
            </a:extLst>
          </p:cNvPr>
          <p:cNvSpPr>
            <a:spLocks noGrp="1"/>
          </p:cNvSpPr>
          <p:nvPr>
            <p:ph idx="1"/>
          </p:nvPr>
        </p:nvSpPr>
        <p:spPr/>
        <p:txBody>
          <a:bodyPr/>
          <a:lstStyle/>
          <a:p>
            <a:r>
              <a:rPr lang="en-US" dirty="0"/>
              <a:t>What can we learn from David about the attitude we should have about ourselves? </a:t>
            </a:r>
          </a:p>
          <a:p>
            <a:r>
              <a:rPr lang="en-US" dirty="0"/>
              <a:t>With what value did God create people? </a:t>
            </a:r>
          </a:p>
          <a:p>
            <a:r>
              <a:rPr lang="en-US" dirty="0"/>
              <a:t>How are you a “little less than God” (or “heavenly beings”)?</a:t>
            </a:r>
          </a:p>
        </p:txBody>
      </p:sp>
    </p:spTree>
    <p:extLst>
      <p:ext uri="{BB962C8B-B14F-4D97-AF65-F5344CB8AC3E}">
        <p14:creationId xmlns:p14="http://schemas.microsoft.com/office/powerpoint/2010/main" val="386009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EF74-C144-504C-C166-08B5F0720E21}"/>
              </a:ext>
            </a:extLst>
          </p:cNvPr>
          <p:cNvSpPr>
            <a:spLocks noGrp="1"/>
          </p:cNvSpPr>
          <p:nvPr>
            <p:ph type="title"/>
          </p:nvPr>
        </p:nvSpPr>
        <p:spPr/>
        <p:txBody>
          <a:bodyPr/>
          <a:lstStyle/>
          <a:p>
            <a:pPr algn="l"/>
            <a:r>
              <a:rPr lang="en-US" dirty="0"/>
              <a:t>Listen for how mankind failed.</a:t>
            </a:r>
          </a:p>
        </p:txBody>
      </p:sp>
      <p:sp>
        <p:nvSpPr>
          <p:cNvPr id="3" name="Content Placeholder 2">
            <a:extLst>
              <a:ext uri="{FF2B5EF4-FFF2-40B4-BE49-F238E27FC236}">
                <a16:creationId xmlns:a16="http://schemas.microsoft.com/office/drawing/2014/main" id="{2ADE1661-2855-32F2-824A-522EC6A5626E}"/>
              </a:ext>
            </a:extLst>
          </p:cNvPr>
          <p:cNvSpPr>
            <a:spLocks noGrp="1"/>
          </p:cNvSpPr>
          <p:nvPr>
            <p:ph idx="1"/>
          </p:nvPr>
        </p:nvSpPr>
        <p:spPr>
          <a:xfrm>
            <a:off x="1586163" y="2054225"/>
            <a:ext cx="9019674" cy="4351338"/>
          </a:xfrm>
        </p:spPr>
        <p:txBody>
          <a:bodyPr/>
          <a:lstStyle/>
          <a:p>
            <a:pPr marL="0" indent="0" algn="ctr">
              <a:buNone/>
            </a:pPr>
            <a:r>
              <a:rPr lang="en-US" dirty="0"/>
              <a:t>Psalm 14:1-3 (NIV) The fool says in his heart, "There is no God." They are corrupt, their deeds are vile; there is no one who does good. 2  The LORD looks down from heaven on the sons of men to </a:t>
            </a:r>
          </a:p>
        </p:txBody>
      </p:sp>
    </p:spTree>
    <p:extLst>
      <p:ext uri="{BB962C8B-B14F-4D97-AF65-F5344CB8AC3E}">
        <p14:creationId xmlns:p14="http://schemas.microsoft.com/office/powerpoint/2010/main" val="9010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EF74-C144-504C-C166-08B5F0720E21}"/>
              </a:ext>
            </a:extLst>
          </p:cNvPr>
          <p:cNvSpPr>
            <a:spLocks noGrp="1"/>
          </p:cNvSpPr>
          <p:nvPr>
            <p:ph type="title"/>
          </p:nvPr>
        </p:nvSpPr>
        <p:spPr/>
        <p:txBody>
          <a:bodyPr/>
          <a:lstStyle/>
          <a:p>
            <a:pPr algn="l"/>
            <a:r>
              <a:rPr lang="en-US" dirty="0"/>
              <a:t>Listen for how mankind failed.</a:t>
            </a:r>
          </a:p>
        </p:txBody>
      </p:sp>
      <p:sp>
        <p:nvSpPr>
          <p:cNvPr id="3" name="Content Placeholder 2">
            <a:extLst>
              <a:ext uri="{FF2B5EF4-FFF2-40B4-BE49-F238E27FC236}">
                <a16:creationId xmlns:a16="http://schemas.microsoft.com/office/drawing/2014/main" id="{2ADE1661-2855-32F2-824A-522EC6A5626E}"/>
              </a:ext>
            </a:extLst>
          </p:cNvPr>
          <p:cNvSpPr>
            <a:spLocks noGrp="1"/>
          </p:cNvSpPr>
          <p:nvPr>
            <p:ph idx="1"/>
          </p:nvPr>
        </p:nvSpPr>
        <p:spPr>
          <a:xfrm>
            <a:off x="1586163" y="2054225"/>
            <a:ext cx="9019674" cy="4351338"/>
          </a:xfrm>
        </p:spPr>
        <p:txBody>
          <a:bodyPr/>
          <a:lstStyle/>
          <a:p>
            <a:pPr marL="0" indent="0" algn="ctr">
              <a:buNone/>
            </a:pPr>
            <a:r>
              <a:rPr lang="en-US" dirty="0"/>
              <a:t>see if there are any who understand, any who seek God. 3  All have turned aside, they have together become corrupt; there is no one who does good, not even one.</a:t>
            </a:r>
          </a:p>
        </p:txBody>
      </p:sp>
      <p:pic>
        <p:nvPicPr>
          <p:cNvPr id="4" name="Picture 3">
            <a:extLst>
              <a:ext uri="{FF2B5EF4-FFF2-40B4-BE49-F238E27FC236}">
                <a16:creationId xmlns:a16="http://schemas.microsoft.com/office/drawing/2014/main" id="{3A712093-A6E3-ED7D-9368-3E929582B86C}"/>
              </a:ext>
            </a:extLst>
          </p:cNvPr>
          <p:cNvPicPr>
            <a:picLocks noChangeAspect="1"/>
          </p:cNvPicPr>
          <p:nvPr/>
        </p:nvPicPr>
        <p:blipFill>
          <a:blip r:embed="rId2">
            <a:duotone>
              <a:schemeClr val="accent5">
                <a:shade val="45000"/>
                <a:satMod val="135000"/>
              </a:schemeClr>
              <a:prstClr val="white"/>
            </a:duotone>
          </a:blip>
          <a:stretch>
            <a:fillRect/>
          </a:stretch>
        </p:blipFill>
        <p:spPr>
          <a:xfrm>
            <a:off x="5126064" y="4787582"/>
            <a:ext cx="1771429"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8795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116</TotalTime>
  <Words>902</Words>
  <Application>Microsoft Office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Purpose Abandoned</vt:lpstr>
      <vt:lpstr>Video Introduction</vt:lpstr>
      <vt:lpstr>It was so clever …</vt:lpstr>
      <vt:lpstr>Listen for descriptions of God.</vt:lpstr>
      <vt:lpstr>Listen for descriptions of God.</vt:lpstr>
      <vt:lpstr>Look What Good God Did</vt:lpstr>
      <vt:lpstr>Look What Good God Did</vt:lpstr>
      <vt:lpstr>Listen for how mankind failed.</vt:lpstr>
      <vt:lpstr>Listen for how mankind failed.</vt:lpstr>
      <vt:lpstr>Look How We Messed Up</vt:lpstr>
      <vt:lpstr>Look How We Messed Up</vt:lpstr>
      <vt:lpstr>Listen for God’s solution.</vt:lpstr>
      <vt:lpstr>Listen for God’s solution.</vt:lpstr>
      <vt:lpstr>Look at the Fix God Offers</vt:lpstr>
      <vt:lpstr>Look at the Fix God Offers</vt:lpstr>
      <vt:lpstr>Applications</vt:lpstr>
      <vt:lpstr>Applications</vt:lpstr>
      <vt:lpstr>Applications</vt:lpstr>
      <vt:lpstr>Family Activities</vt:lpstr>
      <vt:lpstr>Purpose Abandoned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5</cp:revision>
  <dcterms:created xsi:type="dcterms:W3CDTF">2024-08-22T11:44:30Z</dcterms:created>
  <dcterms:modified xsi:type="dcterms:W3CDTF">2024-08-22T13:41:13Z</dcterms:modified>
</cp:coreProperties>
</file>