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4" r:id="rId13"/>
    <p:sldId id="275" r:id="rId14"/>
    <p:sldId id="276" r:id="rId15"/>
    <p:sldId id="267" r:id="rId16"/>
    <p:sldId id="268" r:id="rId17"/>
    <p:sldId id="269" r:id="rId18"/>
    <p:sldId id="270" r:id="rId19"/>
    <p:sldId id="271" r:id="rId20"/>
    <p:sldId id="272"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3" d="100"/>
          <a:sy n="83" d="100"/>
        </p:scale>
        <p:origin x="2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66000"/>
                </a:schemeClr>
              </a:gs>
              <a:gs pos="49000">
                <a:schemeClr val="accent1">
                  <a:lumMod val="45000"/>
                  <a:lumOff val="55000"/>
                  <a:alpha val="87000"/>
                </a:schemeClr>
              </a:gs>
              <a:gs pos="79000">
                <a:schemeClr val="accent1">
                  <a:lumMod val="45000"/>
                  <a:lumOff val="55000"/>
                  <a:alpha val="83000"/>
                </a:schemeClr>
              </a:gs>
              <a:gs pos="100000">
                <a:schemeClr val="accent1">
                  <a:lumMod val="30000"/>
                  <a:lumOff val="70000"/>
                  <a:alpha val="74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9/22/2023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atch.liberty.edu/media/t/1_14kb1e1e" TargetMode="External"/><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hyperlink" Target="https://tinyurl.com/mu4htccb"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430832"/>
          </a:xfrm>
        </p:spPr>
        <p:txBody>
          <a:bodyPr/>
          <a:lstStyle/>
          <a:p>
            <a:r>
              <a:rPr lang="en-US" dirty="0"/>
              <a:t>Prepare for Battle</a:t>
            </a:r>
          </a:p>
        </p:txBody>
      </p:sp>
      <p:sp>
        <p:nvSpPr>
          <p:cNvPr id="3" name="Subtitle 2"/>
          <p:cNvSpPr>
            <a:spLocks noGrp="1"/>
          </p:cNvSpPr>
          <p:nvPr>
            <p:ph type="subTitle" idx="1"/>
          </p:nvPr>
        </p:nvSpPr>
        <p:spPr>
          <a:xfrm>
            <a:off x="1524000" y="2772889"/>
            <a:ext cx="9144000" cy="952994"/>
          </a:xfrm>
        </p:spPr>
        <p:txBody>
          <a:bodyPr/>
          <a:lstStyle/>
          <a:p>
            <a:r>
              <a:rPr lang="en-US" dirty="0"/>
              <a:t>Oct. 8</a:t>
            </a:r>
          </a:p>
        </p:txBody>
      </p:sp>
    </p:spTree>
    <p:extLst>
      <p:ext uri="{BB962C8B-B14F-4D97-AF65-F5344CB8AC3E}">
        <p14:creationId xmlns:p14="http://schemas.microsoft.com/office/powerpoint/2010/main" val="27528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AA75-233E-E5FB-9AA2-84609C96ABC9}"/>
              </a:ext>
            </a:extLst>
          </p:cNvPr>
          <p:cNvSpPr>
            <a:spLocks noGrp="1"/>
          </p:cNvSpPr>
          <p:nvPr>
            <p:ph type="title"/>
          </p:nvPr>
        </p:nvSpPr>
        <p:spPr/>
        <p:txBody>
          <a:bodyPr/>
          <a:lstStyle/>
          <a:p>
            <a:r>
              <a:rPr lang="en-US" dirty="0"/>
              <a:t>Prayer, An Element of Spiritual Warfare</a:t>
            </a:r>
          </a:p>
        </p:txBody>
      </p:sp>
      <p:sp>
        <p:nvSpPr>
          <p:cNvPr id="3" name="Content Placeholder 2">
            <a:extLst>
              <a:ext uri="{FF2B5EF4-FFF2-40B4-BE49-F238E27FC236}">
                <a16:creationId xmlns:a16="http://schemas.microsoft.com/office/drawing/2014/main" id="{CED27283-9C99-E7AB-B53D-A538FF324CC4}"/>
              </a:ext>
            </a:extLst>
          </p:cNvPr>
          <p:cNvSpPr>
            <a:spLocks noGrp="1"/>
          </p:cNvSpPr>
          <p:nvPr>
            <p:ph idx="1"/>
          </p:nvPr>
        </p:nvSpPr>
        <p:spPr/>
        <p:txBody>
          <a:bodyPr>
            <a:normAutofit fontScale="92500"/>
          </a:bodyPr>
          <a:lstStyle/>
          <a:p>
            <a:r>
              <a:rPr lang="en-US" dirty="0"/>
              <a:t>What acts and words of assurance did the heavenly visitor provide Daniel to help him overcome his fear and to stand ready to receive the message being delivered to him? </a:t>
            </a:r>
          </a:p>
          <a:p>
            <a:r>
              <a:rPr lang="en-US" dirty="0"/>
              <a:t>The angelic messenger explains being delayed by a spiritual battle in the heavenly realm. What does this reveal about the unseen spiritual warfare that may be taking place around us?  How might this influence our understanding of prayer and spiritual warfare?</a:t>
            </a:r>
          </a:p>
        </p:txBody>
      </p:sp>
    </p:spTree>
    <p:extLst>
      <p:ext uri="{BB962C8B-B14F-4D97-AF65-F5344CB8AC3E}">
        <p14:creationId xmlns:p14="http://schemas.microsoft.com/office/powerpoint/2010/main" val="376476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52CD-B4A5-9C7E-F8B2-23177D0E0FB5}"/>
              </a:ext>
            </a:extLst>
          </p:cNvPr>
          <p:cNvSpPr>
            <a:spLocks noGrp="1"/>
          </p:cNvSpPr>
          <p:nvPr>
            <p:ph type="title"/>
          </p:nvPr>
        </p:nvSpPr>
        <p:spPr/>
        <p:txBody>
          <a:bodyPr/>
          <a:lstStyle/>
          <a:p>
            <a:r>
              <a:rPr lang="en-US" dirty="0"/>
              <a:t>Prayer, An Element of Spiritual Warfare</a:t>
            </a:r>
          </a:p>
        </p:txBody>
      </p:sp>
      <p:sp>
        <p:nvSpPr>
          <p:cNvPr id="3" name="Content Placeholder 2">
            <a:extLst>
              <a:ext uri="{FF2B5EF4-FFF2-40B4-BE49-F238E27FC236}">
                <a16:creationId xmlns:a16="http://schemas.microsoft.com/office/drawing/2014/main" id="{5A95EC65-1AAD-5443-11C0-DC3E5A15660C}"/>
              </a:ext>
            </a:extLst>
          </p:cNvPr>
          <p:cNvSpPr>
            <a:spLocks noGrp="1"/>
          </p:cNvSpPr>
          <p:nvPr>
            <p:ph idx="1"/>
          </p:nvPr>
        </p:nvSpPr>
        <p:spPr/>
        <p:txBody>
          <a:bodyPr/>
          <a:lstStyle/>
          <a:p>
            <a:r>
              <a:rPr lang="en-US" dirty="0"/>
              <a:t>When have events led you to an extended ongoing season of prayer?</a:t>
            </a:r>
          </a:p>
          <a:p>
            <a:r>
              <a:rPr lang="en-US" dirty="0"/>
              <a:t>What can we learn about the role of angels in God's plans from this passage?</a:t>
            </a:r>
          </a:p>
        </p:txBody>
      </p:sp>
    </p:spTree>
    <p:extLst>
      <p:ext uri="{BB962C8B-B14F-4D97-AF65-F5344CB8AC3E}">
        <p14:creationId xmlns:p14="http://schemas.microsoft.com/office/powerpoint/2010/main" val="387604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D9A8-B507-49F1-9BC9-22D11A4DFF95}"/>
              </a:ext>
            </a:extLst>
          </p:cNvPr>
          <p:cNvSpPr>
            <a:spLocks noGrp="1"/>
          </p:cNvSpPr>
          <p:nvPr>
            <p:ph type="title"/>
          </p:nvPr>
        </p:nvSpPr>
        <p:spPr/>
        <p:txBody>
          <a:bodyPr/>
          <a:lstStyle/>
          <a:p>
            <a:r>
              <a:rPr lang="en-US" dirty="0"/>
              <a:t>Listen for how Daniel was encouraged.</a:t>
            </a:r>
          </a:p>
        </p:txBody>
      </p:sp>
      <p:sp>
        <p:nvSpPr>
          <p:cNvPr id="3" name="Content Placeholder 2">
            <a:extLst>
              <a:ext uri="{FF2B5EF4-FFF2-40B4-BE49-F238E27FC236}">
                <a16:creationId xmlns:a16="http://schemas.microsoft.com/office/drawing/2014/main" id="{0B7CFC83-2C6B-FFB6-F8BD-430B673B4205}"/>
              </a:ext>
            </a:extLst>
          </p:cNvPr>
          <p:cNvSpPr>
            <a:spLocks noGrp="1"/>
          </p:cNvSpPr>
          <p:nvPr>
            <p:ph idx="1"/>
          </p:nvPr>
        </p:nvSpPr>
        <p:spPr>
          <a:xfrm>
            <a:off x="1634441" y="1860349"/>
            <a:ext cx="8400809" cy="4351338"/>
          </a:xfrm>
        </p:spPr>
        <p:txBody>
          <a:bodyPr/>
          <a:lstStyle/>
          <a:p>
            <a:pPr marL="0" indent="0" algn="ctr">
              <a:buNone/>
            </a:pPr>
            <a:r>
              <a:rPr lang="en-US" dirty="0"/>
              <a:t>Daniel 10:16-19 (NIV)  Then one who looked like a man touched my lips, and I opened my mouth and began to speak. I said to the one standing before me, "I am overcome with anguish because of the vision, my lord, and I am </a:t>
            </a:r>
          </a:p>
        </p:txBody>
      </p:sp>
    </p:spTree>
    <p:extLst>
      <p:ext uri="{BB962C8B-B14F-4D97-AF65-F5344CB8AC3E}">
        <p14:creationId xmlns:p14="http://schemas.microsoft.com/office/powerpoint/2010/main" val="392108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D9A8-B507-49F1-9BC9-22D11A4DFF95}"/>
              </a:ext>
            </a:extLst>
          </p:cNvPr>
          <p:cNvSpPr>
            <a:spLocks noGrp="1"/>
          </p:cNvSpPr>
          <p:nvPr>
            <p:ph type="title"/>
          </p:nvPr>
        </p:nvSpPr>
        <p:spPr/>
        <p:txBody>
          <a:bodyPr/>
          <a:lstStyle/>
          <a:p>
            <a:r>
              <a:rPr lang="en-US" dirty="0"/>
              <a:t>Listen for how Daniel was encouraged.</a:t>
            </a:r>
          </a:p>
        </p:txBody>
      </p:sp>
      <p:sp>
        <p:nvSpPr>
          <p:cNvPr id="3" name="Content Placeholder 2">
            <a:extLst>
              <a:ext uri="{FF2B5EF4-FFF2-40B4-BE49-F238E27FC236}">
                <a16:creationId xmlns:a16="http://schemas.microsoft.com/office/drawing/2014/main" id="{0B7CFC83-2C6B-FFB6-F8BD-430B673B4205}"/>
              </a:ext>
            </a:extLst>
          </p:cNvPr>
          <p:cNvSpPr>
            <a:spLocks noGrp="1"/>
          </p:cNvSpPr>
          <p:nvPr>
            <p:ph idx="1"/>
          </p:nvPr>
        </p:nvSpPr>
        <p:spPr>
          <a:xfrm>
            <a:off x="1634441" y="1860349"/>
            <a:ext cx="8400809" cy="4351338"/>
          </a:xfrm>
        </p:spPr>
        <p:txBody>
          <a:bodyPr/>
          <a:lstStyle/>
          <a:p>
            <a:pPr marL="0" indent="0" algn="ctr">
              <a:buNone/>
            </a:pPr>
            <a:r>
              <a:rPr lang="en-US" dirty="0"/>
              <a:t>helpless. 17  How can I, your servant, talk with you, my lord? My strength is gone and I can hardly breathe." 18  Again the one who looked like a man touched me and gave me strength. </a:t>
            </a:r>
          </a:p>
        </p:txBody>
      </p:sp>
    </p:spTree>
    <p:extLst>
      <p:ext uri="{BB962C8B-B14F-4D97-AF65-F5344CB8AC3E}">
        <p14:creationId xmlns:p14="http://schemas.microsoft.com/office/powerpoint/2010/main" val="3033409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D9A8-B507-49F1-9BC9-22D11A4DFF95}"/>
              </a:ext>
            </a:extLst>
          </p:cNvPr>
          <p:cNvSpPr>
            <a:spLocks noGrp="1"/>
          </p:cNvSpPr>
          <p:nvPr>
            <p:ph type="title"/>
          </p:nvPr>
        </p:nvSpPr>
        <p:spPr/>
        <p:txBody>
          <a:bodyPr/>
          <a:lstStyle/>
          <a:p>
            <a:r>
              <a:rPr lang="en-US" dirty="0"/>
              <a:t>Listen for how Daniel was encouraged.</a:t>
            </a:r>
          </a:p>
        </p:txBody>
      </p:sp>
      <p:sp>
        <p:nvSpPr>
          <p:cNvPr id="3" name="Content Placeholder 2">
            <a:extLst>
              <a:ext uri="{FF2B5EF4-FFF2-40B4-BE49-F238E27FC236}">
                <a16:creationId xmlns:a16="http://schemas.microsoft.com/office/drawing/2014/main" id="{0B7CFC83-2C6B-FFB6-F8BD-430B673B4205}"/>
              </a:ext>
            </a:extLst>
          </p:cNvPr>
          <p:cNvSpPr>
            <a:spLocks noGrp="1"/>
          </p:cNvSpPr>
          <p:nvPr>
            <p:ph idx="1"/>
          </p:nvPr>
        </p:nvSpPr>
        <p:spPr>
          <a:xfrm>
            <a:off x="1634441" y="1860349"/>
            <a:ext cx="8562855" cy="4351338"/>
          </a:xfrm>
        </p:spPr>
        <p:txBody>
          <a:bodyPr/>
          <a:lstStyle/>
          <a:p>
            <a:pPr marL="0" indent="0" algn="ctr">
              <a:buNone/>
            </a:pPr>
            <a:r>
              <a:rPr lang="en-US" dirty="0"/>
              <a:t>"Do not be afraid, O man highly esteemed," he said. "Peace! Be strong now; be strong." When he spoke to me, I was strengthened and said, "Speak, my lord, since you have given me strength."</a:t>
            </a:r>
          </a:p>
        </p:txBody>
      </p:sp>
      <p:pic>
        <p:nvPicPr>
          <p:cNvPr id="4" name="Picture 3">
            <a:extLst>
              <a:ext uri="{FF2B5EF4-FFF2-40B4-BE49-F238E27FC236}">
                <a16:creationId xmlns:a16="http://schemas.microsoft.com/office/drawing/2014/main" id="{9CCFB569-26E6-0210-9732-E65A631FB6EF}"/>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4944439" y="5052166"/>
            <a:ext cx="1942857" cy="2666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34367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CC80-CA93-4417-F48B-66EF91520B8D}"/>
              </a:ext>
            </a:extLst>
          </p:cNvPr>
          <p:cNvSpPr>
            <a:spLocks noGrp="1"/>
          </p:cNvSpPr>
          <p:nvPr>
            <p:ph type="title"/>
          </p:nvPr>
        </p:nvSpPr>
        <p:spPr/>
        <p:txBody>
          <a:bodyPr/>
          <a:lstStyle/>
          <a:p>
            <a:r>
              <a:rPr lang="en-US" dirty="0"/>
              <a:t>Stand Strong in the Lord</a:t>
            </a:r>
          </a:p>
        </p:txBody>
      </p:sp>
      <p:sp>
        <p:nvSpPr>
          <p:cNvPr id="3" name="Content Placeholder 2">
            <a:extLst>
              <a:ext uri="{FF2B5EF4-FFF2-40B4-BE49-F238E27FC236}">
                <a16:creationId xmlns:a16="http://schemas.microsoft.com/office/drawing/2014/main" id="{70D48B12-2A0A-0C3F-71AF-ED6E4AE15A63}"/>
              </a:ext>
            </a:extLst>
          </p:cNvPr>
          <p:cNvSpPr>
            <a:spLocks noGrp="1"/>
          </p:cNvSpPr>
          <p:nvPr>
            <p:ph idx="1"/>
          </p:nvPr>
        </p:nvSpPr>
        <p:spPr/>
        <p:txBody>
          <a:bodyPr/>
          <a:lstStyle/>
          <a:p>
            <a:r>
              <a:rPr lang="en-US" dirty="0"/>
              <a:t>What action by the angelic being seemed to make a difference in Daniel’s ability to speak and stand strong? </a:t>
            </a:r>
          </a:p>
          <a:p>
            <a:r>
              <a:rPr lang="en-US" dirty="0"/>
              <a:t>What was Daniel’s plea and confession to the angelic being and why is it significant?</a:t>
            </a:r>
          </a:p>
        </p:txBody>
      </p:sp>
    </p:spTree>
    <p:extLst>
      <p:ext uri="{BB962C8B-B14F-4D97-AF65-F5344CB8AC3E}">
        <p14:creationId xmlns:p14="http://schemas.microsoft.com/office/powerpoint/2010/main" val="395335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0945A-5E78-74E1-AE2D-EB934726AF83}"/>
              </a:ext>
            </a:extLst>
          </p:cNvPr>
          <p:cNvSpPr>
            <a:spLocks noGrp="1"/>
          </p:cNvSpPr>
          <p:nvPr>
            <p:ph type="title"/>
          </p:nvPr>
        </p:nvSpPr>
        <p:spPr/>
        <p:txBody>
          <a:bodyPr/>
          <a:lstStyle/>
          <a:p>
            <a:r>
              <a:rPr lang="en-US" dirty="0"/>
              <a:t>Stand Strong in the Lord</a:t>
            </a:r>
          </a:p>
        </p:txBody>
      </p:sp>
      <p:sp>
        <p:nvSpPr>
          <p:cNvPr id="3" name="Content Placeholder 2">
            <a:extLst>
              <a:ext uri="{FF2B5EF4-FFF2-40B4-BE49-F238E27FC236}">
                <a16:creationId xmlns:a16="http://schemas.microsoft.com/office/drawing/2014/main" id="{39FDDA49-5500-5AA5-8A15-74A1FAFFC616}"/>
              </a:ext>
            </a:extLst>
          </p:cNvPr>
          <p:cNvSpPr>
            <a:spLocks noGrp="1"/>
          </p:cNvSpPr>
          <p:nvPr>
            <p:ph idx="1"/>
          </p:nvPr>
        </p:nvSpPr>
        <p:spPr/>
        <p:txBody>
          <a:bodyPr/>
          <a:lstStyle/>
          <a:p>
            <a:r>
              <a:rPr lang="en-US" dirty="0"/>
              <a:t>How does the angel respond to Daniel’s confession?</a:t>
            </a:r>
          </a:p>
          <a:p>
            <a:r>
              <a:rPr lang="en-US" dirty="0"/>
              <a:t>What are some ways the Lord strengthens us for spiritual battle?</a:t>
            </a:r>
          </a:p>
        </p:txBody>
      </p:sp>
    </p:spTree>
    <p:extLst>
      <p:ext uri="{BB962C8B-B14F-4D97-AF65-F5344CB8AC3E}">
        <p14:creationId xmlns:p14="http://schemas.microsoft.com/office/powerpoint/2010/main" val="416374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D9F5-06EE-4B51-028B-C2321A8696CD}"/>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90F49EAA-D644-455F-2F2D-CEB3AE9C262D}"/>
              </a:ext>
            </a:extLst>
          </p:cNvPr>
          <p:cNvSpPr>
            <a:spLocks noGrp="1"/>
          </p:cNvSpPr>
          <p:nvPr>
            <p:ph idx="1"/>
          </p:nvPr>
        </p:nvSpPr>
        <p:spPr/>
        <p:txBody>
          <a:bodyPr>
            <a:normAutofit/>
          </a:bodyPr>
          <a:lstStyle/>
          <a:p>
            <a:r>
              <a:rPr lang="en-US" dirty="0"/>
              <a:t>Recall. </a:t>
            </a:r>
          </a:p>
          <a:p>
            <a:pPr lvl="1"/>
            <a:r>
              <a:rPr lang="en-US" dirty="0"/>
              <a:t>The time to prepare for warfare is before we are attacked. </a:t>
            </a:r>
          </a:p>
          <a:p>
            <a:pPr lvl="1"/>
            <a:r>
              <a:rPr lang="en-US" dirty="0"/>
              <a:t>Make a list of Scriptures that offer you encouragement and assurance for troubling times. </a:t>
            </a:r>
          </a:p>
          <a:p>
            <a:pPr lvl="1"/>
            <a:r>
              <a:rPr lang="en-US" dirty="0"/>
              <a:t>Keep those nearby and pull them out when needed.</a:t>
            </a:r>
          </a:p>
          <a:p>
            <a:endParaRPr lang="en-US" dirty="0"/>
          </a:p>
        </p:txBody>
      </p:sp>
    </p:spTree>
    <p:extLst>
      <p:ext uri="{BB962C8B-B14F-4D97-AF65-F5344CB8AC3E}">
        <p14:creationId xmlns:p14="http://schemas.microsoft.com/office/powerpoint/2010/main" val="758300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D9F5-06EE-4B51-028B-C2321A8696CD}"/>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90F49EAA-D644-455F-2F2D-CEB3AE9C262D}"/>
              </a:ext>
            </a:extLst>
          </p:cNvPr>
          <p:cNvSpPr>
            <a:spLocks noGrp="1"/>
          </p:cNvSpPr>
          <p:nvPr>
            <p:ph idx="1"/>
          </p:nvPr>
        </p:nvSpPr>
        <p:spPr>
          <a:xfrm>
            <a:off x="838200" y="2291787"/>
            <a:ext cx="10515600" cy="3885176"/>
          </a:xfrm>
        </p:spPr>
        <p:txBody>
          <a:bodyPr/>
          <a:lstStyle/>
          <a:p>
            <a:r>
              <a:rPr lang="en-US" dirty="0"/>
              <a:t>Resist. </a:t>
            </a:r>
          </a:p>
          <a:p>
            <a:pPr lvl="1"/>
            <a:r>
              <a:rPr lang="en-US" dirty="0"/>
              <a:t>Jesus quoted Scripture when He was tempted. </a:t>
            </a:r>
          </a:p>
          <a:p>
            <a:pPr lvl="1"/>
            <a:r>
              <a:rPr lang="en-US" dirty="0"/>
              <a:t>Memorize some of the Scriptures in your list so you can be ready to quote them when you feel attacked spiritually.</a:t>
            </a:r>
          </a:p>
          <a:p>
            <a:endParaRPr lang="en-US" dirty="0"/>
          </a:p>
        </p:txBody>
      </p:sp>
    </p:spTree>
    <p:extLst>
      <p:ext uri="{BB962C8B-B14F-4D97-AF65-F5344CB8AC3E}">
        <p14:creationId xmlns:p14="http://schemas.microsoft.com/office/powerpoint/2010/main" val="365905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D9F5-06EE-4B51-028B-C2321A8696CD}"/>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90F49EAA-D644-455F-2F2D-CEB3AE9C262D}"/>
              </a:ext>
            </a:extLst>
          </p:cNvPr>
          <p:cNvSpPr>
            <a:spLocks noGrp="1"/>
          </p:cNvSpPr>
          <p:nvPr>
            <p:ph idx="1"/>
          </p:nvPr>
        </p:nvSpPr>
        <p:spPr/>
        <p:txBody>
          <a:bodyPr/>
          <a:lstStyle/>
          <a:p>
            <a:r>
              <a:rPr lang="en-US" dirty="0"/>
              <a:t>Read. </a:t>
            </a:r>
          </a:p>
          <a:p>
            <a:pPr lvl="1"/>
            <a:r>
              <a:rPr lang="en-US" dirty="0"/>
              <a:t>Find a good book on spiritual warfare that is written by a solid Christian author.   Consider “God’s Smuggler” by Brother Andrew</a:t>
            </a:r>
          </a:p>
          <a:p>
            <a:pPr lvl="1"/>
            <a:r>
              <a:rPr lang="en-US" dirty="0"/>
              <a:t>Ask the Lord to speak to you through this book and to strengthen you spiritually. </a:t>
            </a:r>
          </a:p>
          <a:p>
            <a:endParaRPr lang="en-US" dirty="0"/>
          </a:p>
        </p:txBody>
      </p:sp>
    </p:spTree>
    <p:extLst>
      <p:ext uri="{BB962C8B-B14F-4D97-AF65-F5344CB8AC3E}">
        <p14:creationId xmlns:p14="http://schemas.microsoft.com/office/powerpoint/2010/main" val="1158989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FF4438-7CBB-69E3-6690-28E1F683190B}"/>
              </a:ext>
            </a:extLst>
          </p:cNvPr>
          <p:cNvSpPr>
            <a:spLocks noGrp="1"/>
          </p:cNvSpPr>
          <p:nvPr>
            <p:ph type="title"/>
          </p:nvPr>
        </p:nvSpPr>
        <p:spPr/>
        <p:txBody>
          <a:bodyPr/>
          <a:lstStyle/>
          <a:p>
            <a:r>
              <a:rPr lang="en-US" dirty="0"/>
              <a:t>Video Introduction</a:t>
            </a:r>
          </a:p>
        </p:txBody>
      </p:sp>
      <p:grpSp>
        <p:nvGrpSpPr>
          <p:cNvPr id="9" name="Group 8">
            <a:extLst>
              <a:ext uri="{FF2B5EF4-FFF2-40B4-BE49-F238E27FC236}">
                <a16:creationId xmlns:a16="http://schemas.microsoft.com/office/drawing/2014/main" id="{B504A2A3-8BCB-6552-F696-C2194205D6A6}"/>
              </a:ext>
            </a:extLst>
          </p:cNvPr>
          <p:cNvGrpSpPr/>
          <p:nvPr/>
        </p:nvGrpSpPr>
        <p:grpSpPr>
          <a:xfrm>
            <a:off x="2849598" y="1690688"/>
            <a:ext cx="6492803" cy="4161682"/>
            <a:chOff x="2849598" y="1690688"/>
            <a:chExt cx="6492803" cy="4161682"/>
          </a:xfrm>
        </p:grpSpPr>
        <p:pic>
          <p:nvPicPr>
            <p:cNvPr id="6" name="Picture 5" descr="A silhouette of a person saluting&#10;&#10;Description automatically generated">
              <a:extLst>
                <a:ext uri="{FF2B5EF4-FFF2-40B4-BE49-F238E27FC236}">
                  <a16:creationId xmlns:a16="http://schemas.microsoft.com/office/drawing/2014/main" id="{0146DD0B-F3F8-1E35-F668-E721DC14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928812"/>
              <a:ext cx="5715000" cy="3000375"/>
            </a:xfrm>
            <a:prstGeom prst="rect">
              <a:avLst/>
            </a:prstGeom>
            <a:ln>
              <a:noFill/>
            </a:ln>
            <a:effectLst>
              <a:outerShdw blurRad="190500" algn="tl" rotWithShape="0">
                <a:srgbClr val="000000">
                  <a:alpha val="70000"/>
                </a:srgbClr>
              </a:outerShdw>
            </a:effectLst>
          </p:spPr>
        </p:pic>
        <p:pic>
          <p:nvPicPr>
            <p:cNvPr id="8" name="Picture 7" descr="A black background with a black square&#10;&#10;Description automatically generated with medium confidence">
              <a:hlinkClick r:id="rId3"/>
              <a:extLst>
                <a:ext uri="{FF2B5EF4-FFF2-40B4-BE49-F238E27FC236}">
                  <a16:creationId xmlns:a16="http://schemas.microsoft.com/office/drawing/2014/main" id="{D89C870C-ED11-6071-65D1-AE4506A05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598" y="1690688"/>
              <a:ext cx="6492803" cy="4161682"/>
            </a:xfrm>
            <a:prstGeom prst="rect">
              <a:avLst/>
            </a:prstGeom>
            <a:ln>
              <a:noFill/>
            </a:ln>
            <a:effectLst>
              <a:outerShdw blurRad="190500" algn="tl" rotWithShape="0">
                <a:srgbClr val="000000">
                  <a:alpha val="70000"/>
                </a:srgbClr>
              </a:outerShdw>
            </a:effectLst>
          </p:spPr>
        </p:pic>
      </p:grpSp>
      <p:sp>
        <p:nvSpPr>
          <p:cNvPr id="10" name="TextBox 9">
            <a:extLst>
              <a:ext uri="{FF2B5EF4-FFF2-40B4-BE49-F238E27FC236}">
                <a16:creationId xmlns:a16="http://schemas.microsoft.com/office/drawing/2014/main" id="{300230BC-5054-632A-572C-4B8BC5E806D0}"/>
              </a:ext>
            </a:extLst>
          </p:cNvPr>
          <p:cNvSpPr txBox="1"/>
          <p:nvPr/>
        </p:nvSpPr>
        <p:spPr>
          <a:xfrm>
            <a:off x="3966358" y="5852370"/>
            <a:ext cx="4370120" cy="461665"/>
          </a:xfrm>
          <a:prstGeom prst="rect">
            <a:avLst/>
          </a:prstGeom>
          <a:noFill/>
        </p:spPr>
        <p:txBody>
          <a:bodyPr wrap="square" rtlCol="0">
            <a:spAutoFit/>
          </a:bodyPr>
          <a:lstStyle/>
          <a:p>
            <a:pPr algn="ctr"/>
            <a:r>
              <a:rPr lang="en-US" sz="2400" dirty="0">
                <a:hlinkClick r:id="rId3"/>
              </a:rPr>
              <a:t>View Video</a:t>
            </a:r>
            <a:endParaRPr lang="en-US" sz="2400" dirty="0"/>
          </a:p>
        </p:txBody>
      </p:sp>
    </p:spTree>
    <p:extLst>
      <p:ext uri="{BB962C8B-B14F-4D97-AF65-F5344CB8AC3E}">
        <p14:creationId xmlns:p14="http://schemas.microsoft.com/office/powerpoint/2010/main" val="3852355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A34D80-9E3C-7589-90CD-987F8A454E20}"/>
              </a:ext>
            </a:extLst>
          </p:cNvPr>
          <p:cNvSpPr>
            <a:spLocks noGrp="1"/>
          </p:cNvSpPr>
          <p:nvPr>
            <p:ph type="title"/>
          </p:nvPr>
        </p:nvSpPr>
        <p:spPr/>
        <p:txBody>
          <a:bodyPr/>
          <a:lstStyle/>
          <a:p>
            <a:r>
              <a:rPr lang="en-US" dirty="0"/>
              <a:t>Family Activities</a:t>
            </a:r>
          </a:p>
        </p:txBody>
      </p:sp>
      <p:pic>
        <p:nvPicPr>
          <p:cNvPr id="5" name="Picture 4" descr="A cartoon of a person using a computer&#10;&#10;Description automatically generated">
            <a:extLst>
              <a:ext uri="{FF2B5EF4-FFF2-40B4-BE49-F238E27FC236}">
                <a16:creationId xmlns:a16="http://schemas.microsoft.com/office/drawing/2014/main" id="{71E66519-CFCF-5A4D-D829-879A846695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38200" y="2806557"/>
            <a:ext cx="2674863" cy="2512835"/>
          </a:xfrm>
          <a:prstGeom prst="rect">
            <a:avLst/>
          </a:prstGeom>
          <a:ln>
            <a:noFill/>
          </a:ln>
          <a:effectLst>
            <a:outerShdw blurRad="292100" dist="139700" dir="2700000" algn="tl" rotWithShape="0">
              <a:srgbClr val="333333">
                <a:alpha val="65000"/>
              </a:srgbClr>
            </a:outerShdw>
          </a:effectLst>
        </p:spPr>
      </p:pic>
      <p:pic>
        <p:nvPicPr>
          <p:cNvPr id="7" name="Picture 6" descr="A chart of numbers and letters&#10;&#10;Description automatically generated with medium confidence">
            <a:extLst>
              <a:ext uri="{FF2B5EF4-FFF2-40B4-BE49-F238E27FC236}">
                <a16:creationId xmlns:a16="http://schemas.microsoft.com/office/drawing/2014/main" id="{45ADBB32-A5A2-4BAC-71F6-2D9A63FCCC56}"/>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703553" y="1302283"/>
            <a:ext cx="3488447" cy="4491515"/>
          </a:xfrm>
          <a:prstGeom prst="rect">
            <a:avLst/>
          </a:prstGeom>
          <a:ln>
            <a:noFill/>
          </a:ln>
          <a:effectLst>
            <a:outerShdw blurRad="292100" dist="139700" dir="2700000" algn="tl" rotWithShape="0">
              <a:srgbClr val="333333">
                <a:alpha val="65000"/>
              </a:srgbClr>
            </a:outerShdw>
          </a:effectLst>
          <a:scene3d>
            <a:camera prst="perspectiveHeroicExtremeLeftFacing"/>
            <a:lightRig rig="threePt" dir="t"/>
          </a:scene3d>
        </p:spPr>
      </p:pic>
      <p:sp>
        <p:nvSpPr>
          <p:cNvPr id="8" name="Speech Bubble: Rectangle with Corners Rounded 7">
            <a:extLst>
              <a:ext uri="{FF2B5EF4-FFF2-40B4-BE49-F238E27FC236}">
                <a16:creationId xmlns:a16="http://schemas.microsoft.com/office/drawing/2014/main" id="{C095431D-A7B3-BA52-4445-EAE4F2F9BE7C}"/>
              </a:ext>
            </a:extLst>
          </p:cNvPr>
          <p:cNvSpPr/>
          <p:nvPr/>
        </p:nvSpPr>
        <p:spPr>
          <a:xfrm>
            <a:off x="4182813" y="1927978"/>
            <a:ext cx="4027990" cy="3240127"/>
          </a:xfrm>
          <a:prstGeom prst="wedgeRoundRectCallout">
            <a:avLst>
              <a:gd name="adj1" fmla="val -75513"/>
              <a:gd name="adj2" fmla="val -1694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omic Sans MS" panose="030F0702030302020204" pitchFamily="66" charset="0"/>
              </a:rPr>
              <a:t>Fellow Word Ninjas … this is a task for YOU!  Unscramble these clue words.  Then you can use the numbers to decode the message.  Remember, these words must be found in our Bible passage.  Help (and the Crossword) can be found at </a:t>
            </a:r>
            <a:r>
              <a:rPr lang="en-US" dirty="0">
                <a:latin typeface="Comic Sans MS" panose="030F0702030302020204" pitchFamily="66" charset="0"/>
                <a:hlinkClick r:id="rId4"/>
              </a:rPr>
              <a:t>https://tinyurl.com/mu4htccb</a:t>
            </a:r>
            <a:r>
              <a:rPr lang="en-US" dirty="0">
                <a:latin typeface="Comic Sans MS" panose="030F0702030302020204" pitchFamily="66" charset="0"/>
              </a:rPr>
              <a:t> </a:t>
            </a:r>
          </a:p>
        </p:txBody>
      </p:sp>
    </p:spTree>
    <p:extLst>
      <p:ext uri="{BB962C8B-B14F-4D97-AF65-F5344CB8AC3E}">
        <p14:creationId xmlns:p14="http://schemas.microsoft.com/office/powerpoint/2010/main" val="1607518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430832"/>
          </a:xfrm>
        </p:spPr>
        <p:txBody>
          <a:bodyPr/>
          <a:lstStyle/>
          <a:p>
            <a:r>
              <a:rPr lang="en-US" dirty="0"/>
              <a:t>Prepare for Battle</a:t>
            </a:r>
          </a:p>
        </p:txBody>
      </p:sp>
      <p:sp>
        <p:nvSpPr>
          <p:cNvPr id="3" name="Subtitle 2"/>
          <p:cNvSpPr>
            <a:spLocks noGrp="1"/>
          </p:cNvSpPr>
          <p:nvPr>
            <p:ph type="subTitle" idx="1"/>
          </p:nvPr>
        </p:nvSpPr>
        <p:spPr>
          <a:xfrm>
            <a:off x="1524000" y="2772889"/>
            <a:ext cx="9144000" cy="952994"/>
          </a:xfrm>
        </p:spPr>
        <p:txBody>
          <a:bodyPr/>
          <a:lstStyle/>
          <a:p>
            <a:r>
              <a:rPr lang="en-US" dirty="0"/>
              <a:t>Oct. 8</a:t>
            </a:r>
          </a:p>
        </p:txBody>
      </p:sp>
    </p:spTree>
    <p:extLst>
      <p:ext uri="{BB962C8B-B14F-4D97-AF65-F5344CB8AC3E}">
        <p14:creationId xmlns:p14="http://schemas.microsoft.com/office/powerpoint/2010/main" val="3562456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0539F6-8B59-F55F-2891-0A100E66B0B7}"/>
              </a:ext>
            </a:extLst>
          </p:cNvPr>
          <p:cNvSpPr>
            <a:spLocks noGrp="1"/>
          </p:cNvSpPr>
          <p:nvPr>
            <p:ph type="title"/>
          </p:nvPr>
        </p:nvSpPr>
        <p:spPr/>
        <p:txBody>
          <a:bodyPr/>
          <a:lstStyle/>
          <a:p>
            <a:r>
              <a:rPr lang="en-US" dirty="0"/>
              <a:t>Go ahead … admit it …</a:t>
            </a:r>
          </a:p>
        </p:txBody>
      </p:sp>
      <p:sp>
        <p:nvSpPr>
          <p:cNvPr id="4" name="Content Placeholder 3">
            <a:extLst>
              <a:ext uri="{FF2B5EF4-FFF2-40B4-BE49-F238E27FC236}">
                <a16:creationId xmlns:a16="http://schemas.microsoft.com/office/drawing/2014/main" id="{338FAE04-152C-606E-8B52-A43BC6155CB2}"/>
              </a:ext>
            </a:extLst>
          </p:cNvPr>
          <p:cNvSpPr>
            <a:spLocks noGrp="1"/>
          </p:cNvSpPr>
          <p:nvPr>
            <p:ph idx="1"/>
          </p:nvPr>
        </p:nvSpPr>
        <p:spPr/>
        <p:txBody>
          <a:bodyPr/>
          <a:lstStyle/>
          <a:p>
            <a:r>
              <a:rPr lang="en-US" dirty="0"/>
              <a:t>When have you been intimidated or frightened by an encounter with another person? </a:t>
            </a:r>
          </a:p>
          <a:p>
            <a:r>
              <a:rPr lang="en-US" dirty="0">
                <a:solidFill>
                  <a:srgbClr val="C00000"/>
                </a:solidFill>
              </a:rPr>
              <a:t>Today we study Daniel’s meeting with a real angel.</a:t>
            </a:r>
          </a:p>
          <a:p>
            <a:pPr lvl="1"/>
            <a:r>
              <a:rPr lang="en-US" dirty="0">
                <a:solidFill>
                  <a:srgbClr val="C00000"/>
                </a:solidFill>
              </a:rPr>
              <a:t>The angel tells him of a coming major conflict</a:t>
            </a:r>
          </a:p>
          <a:p>
            <a:pPr lvl="1"/>
            <a:r>
              <a:rPr lang="en-US" dirty="0">
                <a:solidFill>
                  <a:srgbClr val="C00000"/>
                </a:solidFill>
              </a:rPr>
              <a:t>God strengthened Daniel and will strengthen us as we pray and engage in spiritual battle.</a:t>
            </a:r>
          </a:p>
          <a:p>
            <a:endParaRPr lang="en-US" dirty="0"/>
          </a:p>
        </p:txBody>
      </p:sp>
      <p:grpSp>
        <p:nvGrpSpPr>
          <p:cNvPr id="5" name="Group 4">
            <a:extLst>
              <a:ext uri="{FF2B5EF4-FFF2-40B4-BE49-F238E27FC236}">
                <a16:creationId xmlns:a16="http://schemas.microsoft.com/office/drawing/2014/main" id="{CF3BD510-0D26-3273-0150-3E66706B3101}"/>
              </a:ext>
            </a:extLst>
          </p:cNvPr>
          <p:cNvGrpSpPr/>
          <p:nvPr/>
        </p:nvGrpSpPr>
        <p:grpSpPr>
          <a:xfrm>
            <a:off x="1450848" y="3429000"/>
            <a:ext cx="9432887" cy="2746184"/>
            <a:chOff x="1266781" y="3336967"/>
            <a:chExt cx="9432887" cy="2746184"/>
          </a:xfrm>
        </p:grpSpPr>
        <p:pic>
          <p:nvPicPr>
            <p:cNvPr id="1026" name="Picture 2" descr="Free policeman officer stop vector">
              <a:extLst>
                <a:ext uri="{FF2B5EF4-FFF2-40B4-BE49-F238E27FC236}">
                  <a16:creationId xmlns:a16="http://schemas.microsoft.com/office/drawing/2014/main" id="{AF60E9BD-3E78-D1C4-841C-95C2798D48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3286" y="3336967"/>
              <a:ext cx="2725428" cy="2499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Dentist with Patient clipart">
              <a:extLst>
                <a:ext uri="{FF2B5EF4-FFF2-40B4-BE49-F238E27FC236}">
                  <a16:creationId xmlns:a16="http://schemas.microsoft.com/office/drawing/2014/main" id="{789649F8-964F-E4B4-DFCB-509A4A376A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1159" y="3402033"/>
              <a:ext cx="2618509" cy="22290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6ED8A41-70C7-5E8A-0FBD-49CC6CD675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flipH="1">
              <a:off x="1266781" y="3429000"/>
              <a:ext cx="2325699" cy="26541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29769DFE-92A6-18BA-7F8E-97FCF54C2EBD}"/>
              </a:ext>
            </a:extLst>
          </p:cNvPr>
          <p:cNvSpPr txBox="1"/>
          <p:nvPr/>
        </p:nvSpPr>
        <p:spPr>
          <a:xfrm>
            <a:off x="2613697" y="3758214"/>
            <a:ext cx="983848" cy="707886"/>
          </a:xfrm>
          <a:prstGeom prst="rect">
            <a:avLst/>
          </a:prstGeom>
          <a:noFill/>
        </p:spPr>
        <p:txBody>
          <a:bodyPr wrap="square" rtlCol="0">
            <a:spAutoFit/>
          </a:bodyPr>
          <a:lstStyle/>
          <a:p>
            <a:pPr algn="ctr"/>
            <a:r>
              <a:rPr lang="en-US" sz="2000" dirty="0">
                <a:solidFill>
                  <a:schemeClr val="bg1">
                    <a:lumMod val="95000"/>
                  </a:schemeClr>
                </a:solidFill>
                <a:latin typeface="Dreaming Outloud Pro" panose="03050502040302030504" pitchFamily="66" charset="0"/>
                <a:cs typeface="Dreaming Outloud Pro" panose="03050502040302030504" pitchFamily="66" charset="0"/>
              </a:rPr>
              <a:t>Test today</a:t>
            </a:r>
          </a:p>
        </p:txBody>
      </p:sp>
    </p:spTree>
    <p:extLst>
      <p:ext uri="{BB962C8B-B14F-4D97-AF65-F5344CB8AC3E}">
        <p14:creationId xmlns:p14="http://schemas.microsoft.com/office/powerpoint/2010/main" val="142010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EEEA-8B29-D66F-3CF5-C05BBCA4E1F0}"/>
              </a:ext>
            </a:extLst>
          </p:cNvPr>
          <p:cNvSpPr>
            <a:spLocks noGrp="1"/>
          </p:cNvSpPr>
          <p:nvPr>
            <p:ph type="title"/>
          </p:nvPr>
        </p:nvSpPr>
        <p:spPr/>
        <p:txBody>
          <a:bodyPr/>
          <a:lstStyle/>
          <a:p>
            <a:pPr algn="l"/>
            <a:r>
              <a:rPr lang="en-US" dirty="0"/>
              <a:t>Listen for Daniel’s response to a message.</a:t>
            </a:r>
          </a:p>
        </p:txBody>
      </p:sp>
      <p:sp>
        <p:nvSpPr>
          <p:cNvPr id="3" name="Content Placeholder 2">
            <a:extLst>
              <a:ext uri="{FF2B5EF4-FFF2-40B4-BE49-F238E27FC236}">
                <a16:creationId xmlns:a16="http://schemas.microsoft.com/office/drawing/2014/main" id="{B56C8CB2-995D-CF1B-5D76-860D29A4ED10}"/>
              </a:ext>
            </a:extLst>
          </p:cNvPr>
          <p:cNvSpPr>
            <a:spLocks noGrp="1"/>
          </p:cNvSpPr>
          <p:nvPr>
            <p:ph idx="1"/>
          </p:nvPr>
        </p:nvSpPr>
        <p:spPr>
          <a:xfrm>
            <a:off x="1585731" y="2199190"/>
            <a:ext cx="9409253" cy="3966198"/>
          </a:xfrm>
        </p:spPr>
        <p:txBody>
          <a:bodyPr/>
          <a:lstStyle/>
          <a:p>
            <a:pPr marL="0" indent="0" algn="ctr">
              <a:buNone/>
            </a:pPr>
            <a:r>
              <a:rPr lang="en-US" dirty="0"/>
              <a:t>Daniel 10:1-3 (NIV)   In the third year of Cyrus king of Persia, a revelation was given to Daniel (who was called Belteshazzar). Its message was true and it concerned a great war. The understanding of the message </a:t>
            </a:r>
          </a:p>
        </p:txBody>
      </p:sp>
    </p:spTree>
    <p:extLst>
      <p:ext uri="{BB962C8B-B14F-4D97-AF65-F5344CB8AC3E}">
        <p14:creationId xmlns:p14="http://schemas.microsoft.com/office/powerpoint/2010/main" val="143897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EEEA-8B29-D66F-3CF5-C05BBCA4E1F0}"/>
              </a:ext>
            </a:extLst>
          </p:cNvPr>
          <p:cNvSpPr>
            <a:spLocks noGrp="1"/>
          </p:cNvSpPr>
          <p:nvPr>
            <p:ph type="title"/>
          </p:nvPr>
        </p:nvSpPr>
        <p:spPr/>
        <p:txBody>
          <a:bodyPr/>
          <a:lstStyle/>
          <a:p>
            <a:pPr algn="l"/>
            <a:r>
              <a:rPr lang="en-US" dirty="0"/>
              <a:t>Listen for Daniel’s response to a message.</a:t>
            </a:r>
          </a:p>
        </p:txBody>
      </p:sp>
      <p:sp>
        <p:nvSpPr>
          <p:cNvPr id="3" name="Content Placeholder 2">
            <a:extLst>
              <a:ext uri="{FF2B5EF4-FFF2-40B4-BE49-F238E27FC236}">
                <a16:creationId xmlns:a16="http://schemas.microsoft.com/office/drawing/2014/main" id="{B56C8CB2-995D-CF1B-5D76-860D29A4ED10}"/>
              </a:ext>
            </a:extLst>
          </p:cNvPr>
          <p:cNvSpPr>
            <a:spLocks noGrp="1"/>
          </p:cNvSpPr>
          <p:nvPr>
            <p:ph idx="1"/>
          </p:nvPr>
        </p:nvSpPr>
        <p:spPr>
          <a:xfrm>
            <a:off x="1585731" y="2199190"/>
            <a:ext cx="9248173" cy="3966198"/>
          </a:xfrm>
        </p:spPr>
        <p:txBody>
          <a:bodyPr/>
          <a:lstStyle/>
          <a:p>
            <a:pPr marL="0" indent="0" algn="ctr">
              <a:buNone/>
            </a:pPr>
            <a:r>
              <a:rPr lang="en-US" dirty="0"/>
              <a:t>came to him in a vision. 2  At that time I, Daniel, mourned for three weeks. 3  I ate no choice food; no meat or wine touched my lips; and I used no lotions at all until the three weeks were over.</a:t>
            </a:r>
          </a:p>
        </p:txBody>
      </p:sp>
      <p:pic>
        <p:nvPicPr>
          <p:cNvPr id="5" name="Picture 4">
            <a:extLst>
              <a:ext uri="{FF2B5EF4-FFF2-40B4-BE49-F238E27FC236}">
                <a16:creationId xmlns:a16="http://schemas.microsoft.com/office/drawing/2014/main" id="{E3E5B587-2461-7B3E-3377-77465F270D9F}"/>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4997250" y="5448557"/>
            <a:ext cx="1942857" cy="2666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3726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F1549-490E-324A-1D55-759833783450}"/>
              </a:ext>
            </a:extLst>
          </p:cNvPr>
          <p:cNvSpPr>
            <a:spLocks noGrp="1"/>
          </p:cNvSpPr>
          <p:nvPr>
            <p:ph type="title"/>
          </p:nvPr>
        </p:nvSpPr>
        <p:spPr/>
        <p:txBody>
          <a:bodyPr/>
          <a:lstStyle/>
          <a:p>
            <a:r>
              <a:rPr lang="en-US" dirty="0"/>
              <a:t>Prepare to Hear from God</a:t>
            </a:r>
          </a:p>
        </p:txBody>
      </p:sp>
      <p:sp>
        <p:nvSpPr>
          <p:cNvPr id="3" name="Content Placeholder 2">
            <a:extLst>
              <a:ext uri="{FF2B5EF4-FFF2-40B4-BE49-F238E27FC236}">
                <a16:creationId xmlns:a16="http://schemas.microsoft.com/office/drawing/2014/main" id="{CFC9665C-E733-1B1E-8C5B-E07CD65B12F5}"/>
              </a:ext>
            </a:extLst>
          </p:cNvPr>
          <p:cNvSpPr>
            <a:spLocks noGrp="1"/>
          </p:cNvSpPr>
          <p:nvPr>
            <p:ph idx="1"/>
          </p:nvPr>
        </p:nvSpPr>
        <p:spPr/>
        <p:txBody>
          <a:bodyPr/>
          <a:lstStyle/>
          <a:p>
            <a:r>
              <a:rPr lang="en-US" dirty="0"/>
              <a:t>What do we learn about the historical context of these verses? </a:t>
            </a:r>
          </a:p>
          <a:p>
            <a:r>
              <a:rPr lang="en-US" dirty="0"/>
              <a:t>What words and phrases describe the revealed word given to Daniel? </a:t>
            </a:r>
          </a:p>
          <a:p>
            <a:r>
              <a:rPr lang="en-US" dirty="0"/>
              <a:t>How do we typically respond to bad news?</a:t>
            </a:r>
          </a:p>
          <a:p>
            <a:r>
              <a:rPr lang="en-US" dirty="0"/>
              <a:t>What is your understanding of spiritual warfare?</a:t>
            </a:r>
          </a:p>
          <a:p>
            <a:endParaRPr lang="en-US" dirty="0"/>
          </a:p>
        </p:txBody>
      </p:sp>
    </p:spTree>
    <p:extLst>
      <p:ext uri="{BB962C8B-B14F-4D97-AF65-F5344CB8AC3E}">
        <p14:creationId xmlns:p14="http://schemas.microsoft.com/office/powerpoint/2010/main" val="127238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0B41-57C5-BC4A-1CEC-189D5E0ABDB9}"/>
              </a:ext>
            </a:extLst>
          </p:cNvPr>
          <p:cNvSpPr>
            <a:spLocks noGrp="1"/>
          </p:cNvSpPr>
          <p:nvPr>
            <p:ph type="title"/>
          </p:nvPr>
        </p:nvSpPr>
        <p:spPr/>
        <p:txBody>
          <a:bodyPr/>
          <a:lstStyle/>
          <a:p>
            <a:r>
              <a:rPr lang="en-US" dirty="0"/>
              <a:t>Prepare to Hear from God</a:t>
            </a:r>
          </a:p>
        </p:txBody>
      </p:sp>
      <p:sp>
        <p:nvSpPr>
          <p:cNvPr id="3" name="Content Placeholder 2">
            <a:extLst>
              <a:ext uri="{FF2B5EF4-FFF2-40B4-BE49-F238E27FC236}">
                <a16:creationId xmlns:a16="http://schemas.microsoft.com/office/drawing/2014/main" id="{4AAB2954-F50A-0134-672B-6968CDB7C22E}"/>
              </a:ext>
            </a:extLst>
          </p:cNvPr>
          <p:cNvSpPr>
            <a:spLocks noGrp="1"/>
          </p:cNvSpPr>
          <p:nvPr>
            <p:ph idx="1"/>
          </p:nvPr>
        </p:nvSpPr>
        <p:spPr/>
        <p:txBody>
          <a:bodyPr>
            <a:normAutofit lnSpcReduction="10000"/>
          </a:bodyPr>
          <a:lstStyle/>
          <a:p>
            <a:r>
              <a:rPr lang="en-US" dirty="0"/>
              <a:t>What is the significance of the three-week period of fasting and mourning that Daniel observes at the beginning of chapter 10? How does this reflect his character and devotion to God?</a:t>
            </a:r>
          </a:p>
          <a:p>
            <a:r>
              <a:rPr lang="en-US" dirty="0"/>
              <a:t>The passage emphasizes the power of prayer and the importance of seeking understanding and insight from God. How can we apply this lesson to our own prayer lives and our pursuit of spiritual wisdom?</a:t>
            </a:r>
          </a:p>
        </p:txBody>
      </p:sp>
    </p:spTree>
    <p:extLst>
      <p:ext uri="{BB962C8B-B14F-4D97-AF65-F5344CB8AC3E}">
        <p14:creationId xmlns:p14="http://schemas.microsoft.com/office/powerpoint/2010/main" val="77860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421EF-FEEF-B7BC-4293-AE757662C974}"/>
              </a:ext>
            </a:extLst>
          </p:cNvPr>
          <p:cNvSpPr>
            <a:spLocks noGrp="1"/>
          </p:cNvSpPr>
          <p:nvPr>
            <p:ph type="title"/>
          </p:nvPr>
        </p:nvSpPr>
        <p:spPr/>
        <p:txBody>
          <a:bodyPr/>
          <a:lstStyle/>
          <a:p>
            <a:pPr algn="l"/>
            <a:r>
              <a:rPr lang="en-US" dirty="0"/>
              <a:t>Listen for a physical touch.</a:t>
            </a:r>
          </a:p>
        </p:txBody>
      </p:sp>
      <p:sp>
        <p:nvSpPr>
          <p:cNvPr id="3" name="Content Placeholder 2">
            <a:extLst>
              <a:ext uri="{FF2B5EF4-FFF2-40B4-BE49-F238E27FC236}">
                <a16:creationId xmlns:a16="http://schemas.microsoft.com/office/drawing/2014/main" id="{C21717B5-B875-A6FC-A81D-5D07F5F01FEB}"/>
              </a:ext>
            </a:extLst>
          </p:cNvPr>
          <p:cNvSpPr>
            <a:spLocks noGrp="1"/>
          </p:cNvSpPr>
          <p:nvPr>
            <p:ph idx="1"/>
          </p:nvPr>
        </p:nvSpPr>
        <p:spPr/>
        <p:txBody>
          <a:bodyPr/>
          <a:lstStyle/>
          <a:p>
            <a:pPr marL="0" indent="0" algn="ctr">
              <a:buNone/>
            </a:pPr>
            <a:r>
              <a:rPr lang="en-US" dirty="0"/>
              <a:t>Daniel 10:10-13 (NIV)  A hand touched me and set me trembling on my hands and knees. 11  He said, "Daniel, you who are highly esteemed, consider carefully the words I am about to speak to you, and stand up, for I have now been sent to you." And when he said this to me, I stood up trembling. 12  Then he continued, "Do not be afraid, Daniel. </a:t>
            </a:r>
          </a:p>
        </p:txBody>
      </p:sp>
    </p:spTree>
    <p:extLst>
      <p:ext uri="{BB962C8B-B14F-4D97-AF65-F5344CB8AC3E}">
        <p14:creationId xmlns:p14="http://schemas.microsoft.com/office/powerpoint/2010/main" val="58858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421EF-FEEF-B7BC-4293-AE757662C974}"/>
              </a:ext>
            </a:extLst>
          </p:cNvPr>
          <p:cNvSpPr>
            <a:spLocks noGrp="1"/>
          </p:cNvSpPr>
          <p:nvPr>
            <p:ph type="title"/>
          </p:nvPr>
        </p:nvSpPr>
        <p:spPr/>
        <p:txBody>
          <a:bodyPr/>
          <a:lstStyle/>
          <a:p>
            <a:pPr algn="l"/>
            <a:r>
              <a:rPr lang="en-US" dirty="0"/>
              <a:t>Listen for a physical touch.</a:t>
            </a:r>
          </a:p>
        </p:txBody>
      </p:sp>
      <p:sp>
        <p:nvSpPr>
          <p:cNvPr id="3" name="Content Placeholder 2">
            <a:extLst>
              <a:ext uri="{FF2B5EF4-FFF2-40B4-BE49-F238E27FC236}">
                <a16:creationId xmlns:a16="http://schemas.microsoft.com/office/drawing/2014/main" id="{C21717B5-B875-A6FC-A81D-5D07F5F01FEB}"/>
              </a:ext>
            </a:extLst>
          </p:cNvPr>
          <p:cNvSpPr>
            <a:spLocks noGrp="1"/>
          </p:cNvSpPr>
          <p:nvPr>
            <p:ph idx="1"/>
          </p:nvPr>
        </p:nvSpPr>
        <p:spPr>
          <a:xfrm>
            <a:off x="1051849" y="1690688"/>
            <a:ext cx="10088301" cy="4351338"/>
          </a:xfrm>
        </p:spPr>
        <p:txBody>
          <a:bodyPr/>
          <a:lstStyle/>
          <a:p>
            <a:pPr marL="0" indent="0" algn="ctr">
              <a:buNone/>
            </a:pPr>
            <a:r>
              <a:rPr lang="en-US" dirty="0"/>
              <a:t>Since the first day that you set your mind to gain understanding and to humble yourself before your God, your words were heard, and I have come in response to them. 13  But the prince of the Persian kingdom resisted me twenty-one days. Then Michael, one of the chief princes, came to help me, because I was detained there with the king of Persia.</a:t>
            </a:r>
          </a:p>
        </p:txBody>
      </p:sp>
      <p:pic>
        <p:nvPicPr>
          <p:cNvPr id="4" name="Picture 3">
            <a:extLst>
              <a:ext uri="{FF2B5EF4-FFF2-40B4-BE49-F238E27FC236}">
                <a16:creationId xmlns:a16="http://schemas.microsoft.com/office/drawing/2014/main" id="{069E5AC3-94C8-EC35-AE0B-E9E59394F61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4985675" y="5908692"/>
            <a:ext cx="1942857" cy="2666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884222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docProps/app.xml><?xml version="1.0" encoding="utf-8"?>
<Properties xmlns="http://schemas.openxmlformats.org/officeDocument/2006/extended-properties" xmlns:vt="http://schemas.openxmlformats.org/officeDocument/2006/docPropsVTypes">
  <Template>ss4</Template>
  <TotalTime>60</TotalTime>
  <Words>992</Words>
  <Application>Microsoft Office PowerPoint</Application>
  <PresentationFormat>Widescreen</PresentationFormat>
  <Paragraphs>61</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Comic Sans MS</vt:lpstr>
      <vt:lpstr>Dreaming Outloud Pro</vt:lpstr>
      <vt:lpstr>Office Theme</vt:lpstr>
      <vt:lpstr>Prepare for Battle</vt:lpstr>
      <vt:lpstr>Video Introduction</vt:lpstr>
      <vt:lpstr>Go ahead … admit it …</vt:lpstr>
      <vt:lpstr>Listen for Daniel’s response to a message.</vt:lpstr>
      <vt:lpstr>Listen for Daniel’s response to a message.</vt:lpstr>
      <vt:lpstr>Prepare to Hear from God</vt:lpstr>
      <vt:lpstr>Prepare to Hear from God</vt:lpstr>
      <vt:lpstr>Listen for a physical touch.</vt:lpstr>
      <vt:lpstr>Listen for a physical touch.</vt:lpstr>
      <vt:lpstr>Prayer, An Element of Spiritual Warfare</vt:lpstr>
      <vt:lpstr>Prayer, An Element of Spiritual Warfare</vt:lpstr>
      <vt:lpstr>Listen for how Daniel was encouraged.</vt:lpstr>
      <vt:lpstr>Listen for how Daniel was encouraged.</vt:lpstr>
      <vt:lpstr>Listen for how Daniel was encouraged.</vt:lpstr>
      <vt:lpstr>Stand Strong in the Lord</vt:lpstr>
      <vt:lpstr>Stand Strong in the Lord</vt:lpstr>
      <vt:lpstr>Application</vt:lpstr>
      <vt:lpstr>Application</vt:lpstr>
      <vt:lpstr>Application</vt:lpstr>
      <vt:lpstr>Family Activities</vt:lpstr>
      <vt:lpstr>Prepare for Battle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Prepare for Battle</dc:title>
  <dc:creator>Armstrong, Stephen (General Math and Science)</dc:creator>
  <cp:lastModifiedBy>Armstrong, Stephen (General Math and Science)</cp:lastModifiedBy>
  <cp:revision>3</cp:revision>
  <dcterms:created xsi:type="dcterms:W3CDTF">2023-09-22T12:31:40Z</dcterms:created>
  <dcterms:modified xsi:type="dcterms:W3CDTF">2023-09-22T13:32:26Z</dcterms:modified>
</cp:coreProperties>
</file>