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zdbpb4dz"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5a67rhu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Praying for Our Nation</a:t>
            </a:r>
          </a:p>
        </p:txBody>
      </p:sp>
      <p:sp>
        <p:nvSpPr>
          <p:cNvPr id="3" name="Subtitle 2"/>
          <p:cNvSpPr>
            <a:spLocks noGrp="1"/>
          </p:cNvSpPr>
          <p:nvPr>
            <p:ph type="subTitle" idx="1"/>
          </p:nvPr>
        </p:nvSpPr>
        <p:spPr>
          <a:xfrm>
            <a:off x="1524000" y="4037610"/>
            <a:ext cx="9144000" cy="1220190"/>
          </a:xfrm>
        </p:spPr>
        <p:txBody>
          <a:bodyPr/>
          <a:lstStyle/>
          <a:p>
            <a:r>
              <a:rPr lang="en-US" dirty="0"/>
              <a:t>June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22E3-49D3-33D7-9422-4D51E8D56449}"/>
              </a:ext>
            </a:extLst>
          </p:cNvPr>
          <p:cNvSpPr>
            <a:spLocks noGrp="1"/>
          </p:cNvSpPr>
          <p:nvPr>
            <p:ph type="title"/>
          </p:nvPr>
        </p:nvSpPr>
        <p:spPr/>
        <p:txBody>
          <a:bodyPr/>
          <a:lstStyle/>
          <a:p>
            <a:pPr algn="l"/>
            <a:r>
              <a:rPr lang="da-DK" dirty="0"/>
              <a:t>Listen for God’s revelation to Solomon.</a:t>
            </a:r>
            <a:endParaRPr lang="en-US" dirty="0"/>
          </a:p>
        </p:txBody>
      </p:sp>
      <p:sp>
        <p:nvSpPr>
          <p:cNvPr id="3" name="Content Placeholder 2">
            <a:extLst>
              <a:ext uri="{FF2B5EF4-FFF2-40B4-BE49-F238E27FC236}">
                <a16:creationId xmlns:a16="http://schemas.microsoft.com/office/drawing/2014/main" id="{85EC4477-FE5F-1B63-0078-1CB6AACCD319}"/>
              </a:ext>
            </a:extLst>
          </p:cNvPr>
          <p:cNvSpPr>
            <a:spLocks noGrp="1"/>
          </p:cNvSpPr>
          <p:nvPr>
            <p:ph idx="1"/>
          </p:nvPr>
        </p:nvSpPr>
        <p:spPr>
          <a:xfrm>
            <a:off x="1599717" y="1929797"/>
            <a:ext cx="8992565" cy="4351338"/>
          </a:xfrm>
        </p:spPr>
        <p:txBody>
          <a:bodyPr/>
          <a:lstStyle/>
          <a:p>
            <a:pPr marL="0" indent="0" algn="ctr">
              <a:buNone/>
            </a:pPr>
            <a:r>
              <a:rPr lang="en-US" dirty="0"/>
              <a:t>heal their land. 15  Now my eyes will be open and my ears attentive to the prayers offered in this place. 16  I have chosen and consecrated this temple so that my Name may be there forever. My eyes and my heart will always be there.</a:t>
            </a:r>
          </a:p>
        </p:txBody>
      </p:sp>
      <p:pic>
        <p:nvPicPr>
          <p:cNvPr id="4" name="Picture 3">
            <a:extLst>
              <a:ext uri="{FF2B5EF4-FFF2-40B4-BE49-F238E27FC236}">
                <a16:creationId xmlns:a16="http://schemas.microsoft.com/office/drawing/2014/main" id="{A8713E35-1379-B517-81DE-F7EBBABB3CF4}"/>
              </a:ext>
            </a:extLst>
          </p:cNvPr>
          <p:cNvPicPr>
            <a:picLocks noChangeAspect="1"/>
          </p:cNvPicPr>
          <p:nvPr/>
        </p:nvPicPr>
        <p:blipFill>
          <a:blip r:embed="rId2"/>
          <a:stretch>
            <a:fillRect/>
          </a:stretch>
        </p:blipFill>
        <p:spPr>
          <a:xfrm>
            <a:off x="5024571" y="5417936"/>
            <a:ext cx="2142857" cy="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027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45F6-E9F1-DBF8-B167-FCA268637866}"/>
              </a:ext>
            </a:extLst>
          </p:cNvPr>
          <p:cNvSpPr>
            <a:spLocks noGrp="1"/>
          </p:cNvSpPr>
          <p:nvPr>
            <p:ph type="title"/>
          </p:nvPr>
        </p:nvSpPr>
        <p:spPr/>
        <p:txBody>
          <a:bodyPr/>
          <a:lstStyle/>
          <a:p>
            <a:r>
              <a:rPr lang="en-US" dirty="0"/>
              <a:t>God’s Promises, Our Repentance</a:t>
            </a:r>
          </a:p>
        </p:txBody>
      </p:sp>
      <p:sp>
        <p:nvSpPr>
          <p:cNvPr id="3" name="Content Placeholder 2">
            <a:extLst>
              <a:ext uri="{FF2B5EF4-FFF2-40B4-BE49-F238E27FC236}">
                <a16:creationId xmlns:a16="http://schemas.microsoft.com/office/drawing/2014/main" id="{01C950F9-48D6-3DB3-B357-C03649F76E86}"/>
              </a:ext>
            </a:extLst>
          </p:cNvPr>
          <p:cNvSpPr>
            <a:spLocks noGrp="1"/>
          </p:cNvSpPr>
          <p:nvPr>
            <p:ph idx="1"/>
          </p:nvPr>
        </p:nvSpPr>
        <p:spPr/>
        <p:txBody>
          <a:bodyPr/>
          <a:lstStyle/>
          <a:p>
            <a:r>
              <a:rPr lang="en-US" dirty="0"/>
              <a:t>God answers prayer in His time and now we see on His terms, His conditions … what are the four conditions?</a:t>
            </a:r>
          </a:p>
          <a:p>
            <a:r>
              <a:rPr lang="en-US" dirty="0"/>
              <a:t>What is required to “humble” oneself?</a:t>
            </a:r>
          </a:p>
          <a:p>
            <a:r>
              <a:rPr lang="en-US" dirty="0"/>
              <a:t>What do you think it means  to “seek God's face”?</a:t>
            </a:r>
          </a:p>
          <a:p>
            <a:r>
              <a:rPr lang="en-US" dirty="0"/>
              <a:t>What are the results when we meet God's conditions?</a:t>
            </a:r>
          </a:p>
          <a:p>
            <a:endParaRPr lang="en-US" dirty="0"/>
          </a:p>
        </p:txBody>
      </p:sp>
    </p:spTree>
    <p:extLst>
      <p:ext uri="{BB962C8B-B14F-4D97-AF65-F5344CB8AC3E}">
        <p14:creationId xmlns:p14="http://schemas.microsoft.com/office/powerpoint/2010/main" val="23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EEF8-FDCB-B1FD-A382-140DDF3D080A}"/>
              </a:ext>
            </a:extLst>
          </p:cNvPr>
          <p:cNvSpPr>
            <a:spLocks noGrp="1"/>
          </p:cNvSpPr>
          <p:nvPr>
            <p:ph type="title"/>
          </p:nvPr>
        </p:nvSpPr>
        <p:spPr/>
        <p:txBody>
          <a:bodyPr/>
          <a:lstStyle/>
          <a:p>
            <a:r>
              <a:rPr lang="en-US" dirty="0"/>
              <a:t>God’s Promises, Our Repentance</a:t>
            </a:r>
          </a:p>
        </p:txBody>
      </p:sp>
      <p:sp>
        <p:nvSpPr>
          <p:cNvPr id="3" name="Content Placeholder 2">
            <a:extLst>
              <a:ext uri="{FF2B5EF4-FFF2-40B4-BE49-F238E27FC236}">
                <a16:creationId xmlns:a16="http://schemas.microsoft.com/office/drawing/2014/main" id="{7640353B-6D8F-C76D-D16E-44E8A88E0CB5}"/>
              </a:ext>
            </a:extLst>
          </p:cNvPr>
          <p:cNvSpPr>
            <a:spLocks noGrp="1"/>
          </p:cNvSpPr>
          <p:nvPr>
            <p:ph idx="1"/>
          </p:nvPr>
        </p:nvSpPr>
        <p:spPr>
          <a:xfrm>
            <a:off x="838200" y="2488557"/>
            <a:ext cx="10515600" cy="3688406"/>
          </a:xfrm>
        </p:spPr>
        <p:txBody>
          <a:bodyPr/>
          <a:lstStyle/>
          <a:p>
            <a:r>
              <a:rPr lang="en-US" dirty="0">
                <a:solidFill>
                  <a:srgbClr val="C00000"/>
                </a:solidFill>
              </a:rPr>
              <a:t>When God “hears” it means more than sound vibrating someone’s eardrums</a:t>
            </a:r>
          </a:p>
          <a:p>
            <a:pPr lvl="1"/>
            <a:r>
              <a:rPr lang="en-US" dirty="0">
                <a:solidFill>
                  <a:srgbClr val="C00000"/>
                </a:solidFill>
              </a:rPr>
              <a:t>It implies that God is acting upon our prayers</a:t>
            </a:r>
          </a:p>
          <a:p>
            <a:pPr lvl="1"/>
            <a:r>
              <a:rPr lang="en-US" dirty="0">
                <a:solidFill>
                  <a:srgbClr val="C00000"/>
                </a:solidFill>
              </a:rPr>
              <a:t>God is doing something</a:t>
            </a:r>
          </a:p>
          <a:p>
            <a:endParaRPr lang="en-US" dirty="0"/>
          </a:p>
        </p:txBody>
      </p:sp>
    </p:spTree>
    <p:extLst>
      <p:ext uri="{BB962C8B-B14F-4D97-AF65-F5344CB8AC3E}">
        <p14:creationId xmlns:p14="http://schemas.microsoft.com/office/powerpoint/2010/main" val="862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9939-6E1B-40D4-D994-FE3DCECAD868}"/>
              </a:ext>
            </a:extLst>
          </p:cNvPr>
          <p:cNvSpPr>
            <a:spLocks noGrp="1"/>
          </p:cNvSpPr>
          <p:nvPr>
            <p:ph type="title"/>
          </p:nvPr>
        </p:nvSpPr>
        <p:spPr/>
        <p:txBody>
          <a:bodyPr/>
          <a:lstStyle/>
          <a:p>
            <a:r>
              <a:rPr lang="en-US" dirty="0"/>
              <a:t>God’s Promises, Our Repentance</a:t>
            </a:r>
          </a:p>
        </p:txBody>
      </p:sp>
      <p:sp>
        <p:nvSpPr>
          <p:cNvPr id="3" name="Content Placeholder 2">
            <a:extLst>
              <a:ext uri="{FF2B5EF4-FFF2-40B4-BE49-F238E27FC236}">
                <a16:creationId xmlns:a16="http://schemas.microsoft.com/office/drawing/2014/main" id="{45E9A1E3-02DA-5A22-742C-24C72E31722F}"/>
              </a:ext>
            </a:extLst>
          </p:cNvPr>
          <p:cNvSpPr>
            <a:spLocks noGrp="1"/>
          </p:cNvSpPr>
          <p:nvPr>
            <p:ph idx="1"/>
          </p:nvPr>
        </p:nvSpPr>
        <p:spPr/>
        <p:txBody>
          <a:bodyPr/>
          <a:lstStyle/>
          <a:p>
            <a:r>
              <a:rPr lang="en-US" dirty="0"/>
              <a:t>How might this affect people at </a:t>
            </a:r>
            <a:br>
              <a:rPr lang="en-US" dirty="0"/>
            </a:br>
            <a:r>
              <a:rPr lang="en-US" dirty="0"/>
              <a:t>a family level if they met the </a:t>
            </a:r>
            <a:br>
              <a:rPr lang="en-US" dirty="0"/>
            </a:br>
            <a:r>
              <a:rPr lang="en-US" dirty="0"/>
              <a:t>conditions listed previously?</a:t>
            </a:r>
          </a:p>
          <a:p>
            <a:endParaRPr lang="en-US" dirty="0"/>
          </a:p>
          <a:p>
            <a:r>
              <a:rPr lang="en-US" dirty="0"/>
              <a:t>How might this affect people </a:t>
            </a:r>
            <a:br>
              <a:rPr lang="en-US" dirty="0"/>
            </a:br>
            <a:r>
              <a:rPr lang="en-US" dirty="0"/>
              <a:t>within  a local church body </a:t>
            </a:r>
            <a:br>
              <a:rPr lang="en-US" dirty="0"/>
            </a:br>
            <a:r>
              <a:rPr lang="en-US" dirty="0"/>
              <a:t>if the met the four conditions?</a:t>
            </a:r>
          </a:p>
        </p:txBody>
      </p:sp>
      <p:pic>
        <p:nvPicPr>
          <p:cNvPr id="3074" name="Picture 2" descr="Family with Pets">
            <a:extLst>
              <a:ext uri="{FF2B5EF4-FFF2-40B4-BE49-F238E27FC236}">
                <a16:creationId xmlns:a16="http://schemas.microsoft.com/office/drawing/2014/main" id="{2F52FA6D-2AD1-705F-9357-06407BC27C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3853" y="1478408"/>
            <a:ext cx="2233914" cy="2116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hurch">
            <a:extLst>
              <a:ext uri="{FF2B5EF4-FFF2-40B4-BE49-F238E27FC236}">
                <a16:creationId xmlns:a16="http://schemas.microsoft.com/office/drawing/2014/main" id="{E325D7E5-9DBC-66AA-4C8B-94AFA142F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59210" y="2176041"/>
            <a:ext cx="3006536" cy="3421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52DA-AFEF-B606-CBE2-0CCA31DAF730}"/>
              </a:ext>
            </a:extLst>
          </p:cNvPr>
          <p:cNvSpPr>
            <a:spLocks noGrp="1"/>
          </p:cNvSpPr>
          <p:nvPr>
            <p:ph type="title"/>
          </p:nvPr>
        </p:nvSpPr>
        <p:spPr/>
        <p:txBody>
          <a:bodyPr/>
          <a:lstStyle/>
          <a:p>
            <a:pPr algn="l"/>
            <a:r>
              <a:rPr lang="en-US" dirty="0"/>
              <a:t>Listen for God’s commands to Solomon.</a:t>
            </a:r>
          </a:p>
        </p:txBody>
      </p:sp>
      <p:sp>
        <p:nvSpPr>
          <p:cNvPr id="3" name="Content Placeholder 2">
            <a:extLst>
              <a:ext uri="{FF2B5EF4-FFF2-40B4-BE49-F238E27FC236}">
                <a16:creationId xmlns:a16="http://schemas.microsoft.com/office/drawing/2014/main" id="{CF544119-1D83-E455-155E-09D5F76D81D3}"/>
              </a:ext>
            </a:extLst>
          </p:cNvPr>
          <p:cNvSpPr>
            <a:spLocks noGrp="1"/>
          </p:cNvSpPr>
          <p:nvPr>
            <p:ph idx="1"/>
          </p:nvPr>
        </p:nvSpPr>
        <p:spPr>
          <a:xfrm>
            <a:off x="1278636" y="1898777"/>
            <a:ext cx="9634728" cy="4351338"/>
          </a:xfrm>
        </p:spPr>
        <p:txBody>
          <a:bodyPr/>
          <a:lstStyle/>
          <a:p>
            <a:pPr marL="0" indent="0" algn="ctr">
              <a:buNone/>
            </a:pPr>
            <a:r>
              <a:rPr lang="en-US" dirty="0"/>
              <a:t>2 Chronicles 7:17-20 (NIV)  "As for you, if you walk before me as David your father did, and do all I command, and observe my decrees and laws, 18  I will establish your royal throne, as I covenanted with David your father when I said, 'You shall never fail to have a man to rule over Israel.' 19  "But if you turn </a:t>
            </a:r>
          </a:p>
        </p:txBody>
      </p:sp>
    </p:spTree>
    <p:extLst>
      <p:ext uri="{BB962C8B-B14F-4D97-AF65-F5344CB8AC3E}">
        <p14:creationId xmlns:p14="http://schemas.microsoft.com/office/powerpoint/2010/main" val="4753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52DA-AFEF-B606-CBE2-0CCA31DAF730}"/>
              </a:ext>
            </a:extLst>
          </p:cNvPr>
          <p:cNvSpPr>
            <a:spLocks noGrp="1"/>
          </p:cNvSpPr>
          <p:nvPr>
            <p:ph type="title"/>
          </p:nvPr>
        </p:nvSpPr>
        <p:spPr/>
        <p:txBody>
          <a:bodyPr/>
          <a:lstStyle/>
          <a:p>
            <a:pPr algn="l"/>
            <a:r>
              <a:rPr lang="en-US" dirty="0"/>
              <a:t>Listen for God’s commands to Solomon.</a:t>
            </a:r>
          </a:p>
        </p:txBody>
      </p:sp>
      <p:sp>
        <p:nvSpPr>
          <p:cNvPr id="3" name="Content Placeholder 2">
            <a:extLst>
              <a:ext uri="{FF2B5EF4-FFF2-40B4-BE49-F238E27FC236}">
                <a16:creationId xmlns:a16="http://schemas.microsoft.com/office/drawing/2014/main" id="{CF544119-1D83-E455-155E-09D5F76D81D3}"/>
              </a:ext>
            </a:extLst>
          </p:cNvPr>
          <p:cNvSpPr>
            <a:spLocks noGrp="1"/>
          </p:cNvSpPr>
          <p:nvPr>
            <p:ph idx="1"/>
          </p:nvPr>
        </p:nvSpPr>
        <p:spPr>
          <a:xfrm>
            <a:off x="1278636" y="1898777"/>
            <a:ext cx="9634728" cy="4351338"/>
          </a:xfrm>
        </p:spPr>
        <p:txBody>
          <a:bodyPr/>
          <a:lstStyle/>
          <a:p>
            <a:pPr marL="0" indent="0" algn="ctr">
              <a:buNone/>
            </a:pPr>
            <a:r>
              <a:rPr lang="en-US" dirty="0"/>
              <a:t>away and forsake the decrees and commands I have given you and go off to serve other gods and worship them, 20  then I will uproot Israel from my land, which I have given them, and will reject this temple I have consecrated for my Name. I will make it a byword and an object of ridicule among all peoples.</a:t>
            </a:r>
          </a:p>
        </p:txBody>
      </p:sp>
      <p:pic>
        <p:nvPicPr>
          <p:cNvPr id="4" name="Picture 3">
            <a:extLst>
              <a:ext uri="{FF2B5EF4-FFF2-40B4-BE49-F238E27FC236}">
                <a16:creationId xmlns:a16="http://schemas.microsoft.com/office/drawing/2014/main" id="{092C2216-55A5-66D7-9BA5-9CC8FD95C562}"/>
              </a:ext>
            </a:extLst>
          </p:cNvPr>
          <p:cNvPicPr>
            <a:picLocks noChangeAspect="1"/>
          </p:cNvPicPr>
          <p:nvPr/>
        </p:nvPicPr>
        <p:blipFill>
          <a:blip r:embed="rId2"/>
          <a:stretch>
            <a:fillRect/>
          </a:stretch>
        </p:blipFill>
        <p:spPr>
          <a:xfrm>
            <a:off x="5024571" y="5776751"/>
            <a:ext cx="2142857" cy="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547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B0B7-C05E-A6FB-516A-BCEDBB85255F}"/>
              </a:ext>
            </a:extLst>
          </p:cNvPr>
          <p:cNvSpPr>
            <a:spLocks noGrp="1"/>
          </p:cNvSpPr>
          <p:nvPr>
            <p:ph type="title"/>
          </p:nvPr>
        </p:nvSpPr>
        <p:spPr/>
        <p:txBody>
          <a:bodyPr/>
          <a:lstStyle/>
          <a:p>
            <a:r>
              <a:rPr lang="en-US" dirty="0"/>
              <a:t>God’s Blessing, Our Obedience</a:t>
            </a:r>
          </a:p>
        </p:txBody>
      </p:sp>
      <p:sp>
        <p:nvSpPr>
          <p:cNvPr id="3" name="Content Placeholder 2">
            <a:extLst>
              <a:ext uri="{FF2B5EF4-FFF2-40B4-BE49-F238E27FC236}">
                <a16:creationId xmlns:a16="http://schemas.microsoft.com/office/drawing/2014/main" id="{03B2E19E-4FB6-C922-33A4-2ACF71CC96B9}"/>
              </a:ext>
            </a:extLst>
          </p:cNvPr>
          <p:cNvSpPr>
            <a:spLocks noGrp="1"/>
          </p:cNvSpPr>
          <p:nvPr>
            <p:ph idx="1"/>
          </p:nvPr>
        </p:nvSpPr>
        <p:spPr>
          <a:xfrm>
            <a:off x="838200" y="2013995"/>
            <a:ext cx="10515600" cy="4162968"/>
          </a:xfrm>
        </p:spPr>
        <p:txBody>
          <a:bodyPr/>
          <a:lstStyle/>
          <a:p>
            <a:r>
              <a:rPr lang="en-US" dirty="0"/>
              <a:t>What condition did the Lord establish for Solomon and his descendants? </a:t>
            </a:r>
          </a:p>
          <a:p>
            <a:r>
              <a:rPr lang="en-US" dirty="0"/>
              <a:t>What are some "gods" people serve today rather than following the one true God? </a:t>
            </a:r>
          </a:p>
        </p:txBody>
      </p:sp>
    </p:spTree>
    <p:extLst>
      <p:ext uri="{BB962C8B-B14F-4D97-AF65-F5344CB8AC3E}">
        <p14:creationId xmlns:p14="http://schemas.microsoft.com/office/powerpoint/2010/main" val="15185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EFDA-E4CA-6A3E-9925-3B56C4797F04}"/>
              </a:ext>
            </a:extLst>
          </p:cNvPr>
          <p:cNvSpPr>
            <a:spLocks noGrp="1"/>
          </p:cNvSpPr>
          <p:nvPr>
            <p:ph type="title"/>
          </p:nvPr>
        </p:nvSpPr>
        <p:spPr/>
        <p:txBody>
          <a:bodyPr/>
          <a:lstStyle/>
          <a:p>
            <a:r>
              <a:rPr lang="en-US" dirty="0"/>
              <a:t>God’s Blessing, Our Obedience</a:t>
            </a:r>
          </a:p>
        </p:txBody>
      </p:sp>
      <p:sp>
        <p:nvSpPr>
          <p:cNvPr id="3" name="Content Placeholder 2">
            <a:extLst>
              <a:ext uri="{FF2B5EF4-FFF2-40B4-BE49-F238E27FC236}">
                <a16:creationId xmlns:a16="http://schemas.microsoft.com/office/drawing/2014/main" id="{85AAB70B-4136-E266-0166-524E83ECE6A7}"/>
              </a:ext>
            </a:extLst>
          </p:cNvPr>
          <p:cNvSpPr>
            <a:spLocks noGrp="1"/>
          </p:cNvSpPr>
          <p:nvPr>
            <p:ph idx="1"/>
          </p:nvPr>
        </p:nvSpPr>
        <p:spPr>
          <a:xfrm>
            <a:off x="838200" y="2326511"/>
            <a:ext cx="10515600" cy="3850452"/>
          </a:xfrm>
        </p:spPr>
        <p:txBody>
          <a:bodyPr/>
          <a:lstStyle/>
          <a:p>
            <a:r>
              <a:rPr lang="en-US" dirty="0">
                <a:solidFill>
                  <a:srgbClr val="C00000"/>
                </a:solidFill>
              </a:rPr>
              <a:t>Note the results if Solomon was faithful and obedient. </a:t>
            </a:r>
          </a:p>
          <a:p>
            <a:pPr lvl="1"/>
            <a:r>
              <a:rPr lang="en-US" dirty="0">
                <a:solidFill>
                  <a:srgbClr val="C00000"/>
                </a:solidFill>
              </a:rPr>
              <a:t>Establish his throne, his rule, his authority</a:t>
            </a:r>
          </a:p>
          <a:p>
            <a:pPr lvl="1"/>
            <a:r>
              <a:rPr lang="en-US" dirty="0">
                <a:solidFill>
                  <a:srgbClr val="C00000"/>
                </a:solidFill>
              </a:rPr>
              <a:t>The line of David’s kingship would be intact</a:t>
            </a:r>
          </a:p>
          <a:p>
            <a:endParaRPr lang="en-US" dirty="0"/>
          </a:p>
        </p:txBody>
      </p:sp>
    </p:spTree>
    <p:extLst>
      <p:ext uri="{BB962C8B-B14F-4D97-AF65-F5344CB8AC3E}">
        <p14:creationId xmlns:p14="http://schemas.microsoft.com/office/powerpoint/2010/main" val="99980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DAB5-8915-5055-1253-70025CA2D2AA}"/>
              </a:ext>
            </a:extLst>
          </p:cNvPr>
          <p:cNvSpPr>
            <a:spLocks noGrp="1"/>
          </p:cNvSpPr>
          <p:nvPr>
            <p:ph type="title"/>
          </p:nvPr>
        </p:nvSpPr>
        <p:spPr/>
        <p:txBody>
          <a:bodyPr/>
          <a:lstStyle/>
          <a:p>
            <a:r>
              <a:rPr lang="en-US" dirty="0"/>
              <a:t>God’s Blessing, Our Obedience</a:t>
            </a:r>
          </a:p>
        </p:txBody>
      </p:sp>
      <p:sp>
        <p:nvSpPr>
          <p:cNvPr id="3" name="Content Placeholder 2">
            <a:extLst>
              <a:ext uri="{FF2B5EF4-FFF2-40B4-BE49-F238E27FC236}">
                <a16:creationId xmlns:a16="http://schemas.microsoft.com/office/drawing/2014/main" id="{A9717A78-1006-4E93-0279-2133681B75C9}"/>
              </a:ext>
            </a:extLst>
          </p:cNvPr>
          <p:cNvSpPr>
            <a:spLocks noGrp="1"/>
          </p:cNvSpPr>
          <p:nvPr>
            <p:ph idx="1"/>
          </p:nvPr>
        </p:nvSpPr>
        <p:spPr/>
        <p:txBody>
          <a:bodyPr/>
          <a:lstStyle/>
          <a:p>
            <a:r>
              <a:rPr lang="en-US" dirty="0"/>
              <a:t>What would happen if he and his descendants were not faithful and obedient? </a:t>
            </a:r>
          </a:p>
          <a:p>
            <a:r>
              <a:rPr lang="en-US" dirty="0"/>
              <a:t>How do these promises and warnings compel us to pray for our church and our nation?</a:t>
            </a:r>
          </a:p>
        </p:txBody>
      </p:sp>
    </p:spTree>
    <p:extLst>
      <p:ext uri="{BB962C8B-B14F-4D97-AF65-F5344CB8AC3E}">
        <p14:creationId xmlns:p14="http://schemas.microsoft.com/office/powerpoint/2010/main" val="2317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16B1-F799-4FB4-CEAD-D75D251CC15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D55D6E1-5315-50E5-B129-9C633A1AF0A3}"/>
              </a:ext>
            </a:extLst>
          </p:cNvPr>
          <p:cNvSpPr>
            <a:spLocks noGrp="1"/>
          </p:cNvSpPr>
          <p:nvPr>
            <p:ph idx="1"/>
          </p:nvPr>
        </p:nvSpPr>
        <p:spPr>
          <a:xfrm>
            <a:off x="838200" y="2338085"/>
            <a:ext cx="10515600" cy="3838877"/>
          </a:xfrm>
        </p:spPr>
        <p:txBody>
          <a:bodyPr/>
          <a:lstStyle/>
          <a:p>
            <a:r>
              <a:rPr lang="en-US" dirty="0"/>
              <a:t>Be humble. </a:t>
            </a:r>
          </a:p>
          <a:p>
            <a:pPr lvl="1"/>
            <a:r>
              <a:rPr lang="en-US" dirty="0"/>
              <a:t>Embrace a posture of humility in your relationship with God. </a:t>
            </a:r>
          </a:p>
          <a:p>
            <a:pPr lvl="1"/>
            <a:r>
              <a:rPr lang="en-US" dirty="0"/>
              <a:t>Recognize your own imperfections and acknowledge your dependence on Him.</a:t>
            </a:r>
          </a:p>
          <a:p>
            <a:endParaRPr lang="en-US" dirty="0"/>
          </a:p>
        </p:txBody>
      </p:sp>
    </p:spTree>
    <p:extLst>
      <p:ext uri="{BB962C8B-B14F-4D97-AF65-F5344CB8AC3E}">
        <p14:creationId xmlns:p14="http://schemas.microsoft.com/office/powerpoint/2010/main" val="148288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8BE7B-11F0-3862-80D2-A2846CBB96B3}"/>
              </a:ext>
            </a:extLst>
          </p:cNvPr>
          <p:cNvSpPr>
            <a:spLocks noGrp="1"/>
          </p:cNvSpPr>
          <p:nvPr>
            <p:ph type="title"/>
          </p:nvPr>
        </p:nvSpPr>
        <p:spPr/>
        <p:txBody>
          <a:bodyPr/>
          <a:lstStyle/>
          <a:p>
            <a:r>
              <a:rPr lang="en-US" dirty="0"/>
              <a:t>Video Introduction</a:t>
            </a:r>
          </a:p>
        </p:txBody>
      </p:sp>
      <p:pic>
        <p:nvPicPr>
          <p:cNvPr id="6" name="Picture 5">
            <a:extLst>
              <a:ext uri="{FF2B5EF4-FFF2-40B4-BE49-F238E27FC236}">
                <a16:creationId xmlns:a16="http://schemas.microsoft.com/office/drawing/2014/main" id="{03B61C62-EF0F-0866-2D1C-BB49D220EB79}"/>
              </a:ext>
            </a:extLst>
          </p:cNvPr>
          <p:cNvPicPr>
            <a:picLocks noChangeAspect="1"/>
          </p:cNvPicPr>
          <p:nvPr/>
        </p:nvPicPr>
        <p:blipFill>
          <a:blip r:embed="rId2"/>
          <a:stretch>
            <a:fillRect/>
          </a:stretch>
        </p:blipFill>
        <p:spPr>
          <a:xfrm>
            <a:off x="3238857" y="1948047"/>
            <a:ext cx="5714286" cy="2961905"/>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A141F9A9-21C3-0816-C2CA-016F63C56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0643DD8B-8A24-FDB6-AA01-0FE24815F816}"/>
              </a:ext>
            </a:extLst>
          </p:cNvPr>
          <p:cNvSpPr txBox="1"/>
          <p:nvPr/>
        </p:nvSpPr>
        <p:spPr>
          <a:xfrm>
            <a:off x="4358244" y="5852370"/>
            <a:ext cx="331321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56719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16B1-F799-4FB4-CEAD-D75D251CC15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D55D6E1-5315-50E5-B129-9C633A1AF0A3}"/>
              </a:ext>
            </a:extLst>
          </p:cNvPr>
          <p:cNvSpPr>
            <a:spLocks noGrp="1"/>
          </p:cNvSpPr>
          <p:nvPr>
            <p:ph idx="1"/>
          </p:nvPr>
        </p:nvSpPr>
        <p:spPr>
          <a:xfrm>
            <a:off x="838200" y="2129741"/>
            <a:ext cx="10515600" cy="4047221"/>
          </a:xfrm>
        </p:spPr>
        <p:txBody>
          <a:bodyPr/>
          <a:lstStyle/>
          <a:p>
            <a:r>
              <a:rPr lang="en-US" dirty="0"/>
              <a:t>Pray. </a:t>
            </a:r>
          </a:p>
          <a:p>
            <a:pPr lvl="1"/>
            <a:r>
              <a:rPr lang="en-US" dirty="0"/>
              <a:t>Make prayer a priority in your daily life. </a:t>
            </a:r>
          </a:p>
          <a:p>
            <a:pPr lvl="1"/>
            <a:r>
              <a:rPr lang="en-US" dirty="0"/>
              <a:t>Seek God’s presence, guidance, and will for your life in every situation.</a:t>
            </a:r>
          </a:p>
          <a:p>
            <a:endParaRPr lang="en-US" dirty="0"/>
          </a:p>
          <a:p>
            <a:endParaRPr lang="en-US" dirty="0"/>
          </a:p>
        </p:txBody>
      </p:sp>
    </p:spTree>
    <p:extLst>
      <p:ext uri="{BB962C8B-B14F-4D97-AF65-F5344CB8AC3E}">
        <p14:creationId xmlns:p14="http://schemas.microsoft.com/office/powerpoint/2010/main" val="251349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16B1-F799-4FB4-CEAD-D75D251CC15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D55D6E1-5315-50E5-B129-9C633A1AF0A3}"/>
              </a:ext>
            </a:extLst>
          </p:cNvPr>
          <p:cNvSpPr>
            <a:spLocks noGrp="1"/>
          </p:cNvSpPr>
          <p:nvPr>
            <p:ph idx="1"/>
          </p:nvPr>
        </p:nvSpPr>
        <p:spPr/>
        <p:txBody>
          <a:bodyPr/>
          <a:lstStyle/>
          <a:p>
            <a:r>
              <a:rPr lang="en-US" dirty="0"/>
              <a:t>Invite. </a:t>
            </a:r>
          </a:p>
          <a:p>
            <a:pPr lvl="1"/>
            <a:r>
              <a:rPr lang="en-US" dirty="0"/>
              <a:t>Encourage others to join you on this journey. </a:t>
            </a:r>
          </a:p>
          <a:p>
            <a:pPr lvl="1"/>
            <a:r>
              <a:rPr lang="en-US" dirty="0"/>
              <a:t>Reach out to offer encouragement for keeping the faith. </a:t>
            </a:r>
          </a:p>
          <a:p>
            <a:pPr lvl="1"/>
            <a:r>
              <a:rPr lang="en-US" dirty="0"/>
              <a:t>Together, seek to experience the transformative power of humble prayer and sincere devotion to God. </a:t>
            </a:r>
          </a:p>
          <a:p>
            <a:endParaRPr lang="en-US" dirty="0"/>
          </a:p>
        </p:txBody>
      </p:sp>
    </p:spTree>
    <p:extLst>
      <p:ext uri="{BB962C8B-B14F-4D97-AF65-F5344CB8AC3E}">
        <p14:creationId xmlns:p14="http://schemas.microsoft.com/office/powerpoint/2010/main" val="217419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AC64-0C45-BA5F-9311-BFF1CC93FDC1}"/>
              </a:ext>
            </a:extLst>
          </p:cNvPr>
          <p:cNvSpPr>
            <a:spLocks noGrp="1"/>
          </p:cNvSpPr>
          <p:nvPr>
            <p:ph type="title"/>
          </p:nvPr>
        </p:nvSpPr>
        <p:spPr/>
        <p:txBody>
          <a:bodyPr/>
          <a:lstStyle/>
          <a:p>
            <a:r>
              <a:rPr lang="en-US" dirty="0"/>
              <a:t>Family Activities</a:t>
            </a:r>
          </a:p>
        </p:txBody>
      </p:sp>
      <p:pic>
        <p:nvPicPr>
          <p:cNvPr id="4" name="Picture 3" descr="A group of black squares with white text&#10;&#10;Description automatically generated">
            <a:extLst>
              <a:ext uri="{FF2B5EF4-FFF2-40B4-BE49-F238E27FC236}">
                <a16:creationId xmlns:a16="http://schemas.microsoft.com/office/drawing/2014/main" id="{4694F6DD-915E-AD1B-ADC7-AF378271DA40}"/>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119817" y="1505991"/>
            <a:ext cx="3800000" cy="412380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descr="A cartoon of a bug holding a piece of paper&#10;&#10;Description automatically generated">
            <a:extLst>
              <a:ext uri="{FF2B5EF4-FFF2-40B4-BE49-F238E27FC236}">
                <a16:creationId xmlns:a16="http://schemas.microsoft.com/office/drawing/2014/main" id="{B0628993-F6A4-FDDE-C96E-C9A50366B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52" y="2065762"/>
            <a:ext cx="2531277" cy="3564038"/>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055AFD8A-5A96-F04D-887F-5933FA219E36}"/>
              </a:ext>
            </a:extLst>
          </p:cNvPr>
          <p:cNvSpPr/>
          <p:nvPr/>
        </p:nvSpPr>
        <p:spPr>
          <a:xfrm>
            <a:off x="234586" y="1878633"/>
            <a:ext cx="4265094" cy="3100733"/>
          </a:xfrm>
          <a:prstGeom prst="wedgeRoundRectCallout">
            <a:avLst>
              <a:gd name="adj1" fmla="val 68170"/>
              <a:gd name="adj2" fmla="val -197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“ROLYG”?  Who is “GINTH”?   Looks like the letters are out of order.  Can you fix the words?  Spiros the Spy says it’s part of a secret message from the Interpol office in Sima </a:t>
            </a:r>
            <a:r>
              <a:rPr lang="en-US" dirty="0" err="1">
                <a:latin typeface="Comic Sans MS" panose="030F0702030302020204" pitchFamily="66" charset="0"/>
              </a:rPr>
              <a:t>Zamsaintras</a:t>
            </a:r>
            <a:r>
              <a:rPr lang="en-US" dirty="0">
                <a:latin typeface="Comic Sans MS" panose="030F0702030302020204" pitchFamily="66" charset="0"/>
              </a:rPr>
              <a:t>.  You might want to go to </a:t>
            </a:r>
            <a:r>
              <a:rPr lang="en-US" dirty="0">
                <a:latin typeface="Comic Sans MS" panose="030F0702030302020204" pitchFamily="66" charset="0"/>
                <a:hlinkClick r:id="rId4"/>
              </a:rPr>
              <a:t>https://tinyurl.com/5a67rhuf</a:t>
            </a:r>
            <a:r>
              <a:rPr lang="en-US" dirty="0">
                <a:latin typeface="Comic Sans MS" panose="030F0702030302020204" pitchFamily="66" charset="0"/>
              </a:rPr>
              <a:t> for technical help … or for the Crossword </a:t>
            </a:r>
          </a:p>
        </p:txBody>
      </p:sp>
    </p:spTree>
    <p:extLst>
      <p:ext uri="{BB962C8B-B14F-4D97-AF65-F5344CB8AC3E}">
        <p14:creationId xmlns:p14="http://schemas.microsoft.com/office/powerpoint/2010/main" val="25378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Praying for Our Nation</a:t>
            </a:r>
          </a:p>
        </p:txBody>
      </p:sp>
      <p:sp>
        <p:nvSpPr>
          <p:cNvPr id="3" name="Subtitle 2"/>
          <p:cNvSpPr>
            <a:spLocks noGrp="1"/>
          </p:cNvSpPr>
          <p:nvPr>
            <p:ph type="subTitle" idx="1"/>
          </p:nvPr>
        </p:nvSpPr>
        <p:spPr>
          <a:xfrm>
            <a:off x="1524000" y="4037610"/>
            <a:ext cx="9144000" cy="1220190"/>
          </a:xfrm>
        </p:spPr>
        <p:txBody>
          <a:bodyPr/>
          <a:lstStyle/>
          <a:p>
            <a:r>
              <a:rPr lang="en-US" dirty="0"/>
              <a:t>June 30</a:t>
            </a:r>
          </a:p>
        </p:txBody>
      </p:sp>
    </p:spTree>
    <p:extLst>
      <p:ext uri="{BB962C8B-B14F-4D97-AF65-F5344CB8AC3E}">
        <p14:creationId xmlns:p14="http://schemas.microsoft.com/office/powerpoint/2010/main" val="149838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137C7-E3DB-0EF6-9BE6-36865590C7FF}"/>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AA3898D2-8AAD-1D65-1599-554E057094FB}"/>
              </a:ext>
            </a:extLst>
          </p:cNvPr>
          <p:cNvSpPr>
            <a:spLocks noGrp="1"/>
          </p:cNvSpPr>
          <p:nvPr>
            <p:ph idx="1"/>
          </p:nvPr>
        </p:nvSpPr>
        <p:spPr/>
        <p:txBody>
          <a:bodyPr/>
          <a:lstStyle/>
          <a:p>
            <a:r>
              <a:rPr lang="en-US" dirty="0"/>
              <a:t>In what ways have you observed a rapid shift in culture?</a:t>
            </a:r>
          </a:p>
          <a:p>
            <a:endParaRPr lang="en-US" dirty="0"/>
          </a:p>
          <a:p>
            <a:r>
              <a:rPr lang="en-US" dirty="0">
                <a:solidFill>
                  <a:srgbClr val="C00000"/>
                </a:solidFill>
              </a:rPr>
              <a:t>Culture may change, but God does not.</a:t>
            </a:r>
          </a:p>
          <a:p>
            <a:pPr lvl="1"/>
            <a:r>
              <a:rPr lang="en-US" dirty="0">
                <a:solidFill>
                  <a:srgbClr val="C00000"/>
                </a:solidFill>
              </a:rPr>
              <a:t>God blesses those who humbly look to Him.</a:t>
            </a:r>
          </a:p>
          <a:p>
            <a:pPr lvl="1"/>
            <a:r>
              <a:rPr lang="en-US" dirty="0">
                <a:solidFill>
                  <a:srgbClr val="C00000"/>
                </a:solidFill>
              </a:rPr>
              <a:t>This is true for us as individuals and as a nation.</a:t>
            </a:r>
          </a:p>
          <a:p>
            <a:endParaRPr lang="en-US" dirty="0"/>
          </a:p>
        </p:txBody>
      </p:sp>
      <p:grpSp>
        <p:nvGrpSpPr>
          <p:cNvPr id="11" name="Group 10">
            <a:extLst>
              <a:ext uri="{FF2B5EF4-FFF2-40B4-BE49-F238E27FC236}">
                <a16:creationId xmlns:a16="http://schemas.microsoft.com/office/drawing/2014/main" id="{29EA00A0-BF17-9512-182B-1A487FADDA69}"/>
              </a:ext>
            </a:extLst>
          </p:cNvPr>
          <p:cNvGrpSpPr/>
          <p:nvPr/>
        </p:nvGrpSpPr>
        <p:grpSpPr>
          <a:xfrm>
            <a:off x="1715985" y="2462677"/>
            <a:ext cx="9021905" cy="3714286"/>
            <a:chOff x="1644733" y="2597614"/>
            <a:chExt cx="9021905" cy="3714286"/>
          </a:xfrm>
        </p:grpSpPr>
        <p:pic>
          <p:nvPicPr>
            <p:cNvPr id="1026" name="Picture 2" descr="Keeping in Contact">
              <a:extLst>
                <a:ext uri="{FF2B5EF4-FFF2-40B4-BE49-F238E27FC236}">
                  <a16:creationId xmlns:a16="http://schemas.microsoft.com/office/drawing/2014/main" id="{F5B1D10C-8531-1236-3E02-4D96785929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733" y="3429000"/>
              <a:ext cx="2165447" cy="1786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Emoji U1f454">
              <a:extLst>
                <a:ext uri="{FF2B5EF4-FFF2-40B4-BE49-F238E27FC236}">
                  <a16:creationId xmlns:a16="http://schemas.microsoft.com/office/drawing/2014/main" id="{820CF61C-88BE-F520-4C76-EF60C2A9CB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074" y="2976170"/>
              <a:ext cx="2065564" cy="2882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E172674-314E-B5DE-CECE-A6DBFCA8E5AD}"/>
                </a:ext>
              </a:extLst>
            </p:cNvPr>
            <p:cNvPicPr>
              <a:picLocks noChangeAspect="1"/>
            </p:cNvPicPr>
            <p:nvPr/>
          </p:nvPicPr>
          <p:blipFill>
            <a:blip r:embed="rId4"/>
            <a:stretch>
              <a:fillRect/>
            </a:stretch>
          </p:blipFill>
          <p:spPr>
            <a:xfrm>
              <a:off x="5446180" y="2597614"/>
              <a:ext cx="1723810" cy="3714286"/>
            </a:xfrm>
            <a:prstGeom prst="rect">
              <a:avLst/>
            </a:prstGeom>
            <a:ln>
              <a:noFill/>
            </a:ln>
            <a:effectLst>
              <a:outerShdw blurRad="292100" dist="139700" dir="2700000" algn="tl" rotWithShape="0">
                <a:srgbClr val="333333">
                  <a:alpha val="65000"/>
                </a:srgbClr>
              </a:outerShdw>
            </a:effectLst>
          </p:spPr>
        </p:pic>
        <p:sp>
          <p:nvSpPr>
            <p:cNvPr id="10" name="&quot;Not Allowed&quot; Symbol 9">
              <a:extLst>
                <a:ext uri="{FF2B5EF4-FFF2-40B4-BE49-F238E27FC236}">
                  <a16:creationId xmlns:a16="http://schemas.microsoft.com/office/drawing/2014/main" id="{4A4D45D8-B43C-1B18-FD2F-0DF2D6D76E1A}"/>
                </a:ext>
              </a:extLst>
            </p:cNvPr>
            <p:cNvSpPr/>
            <p:nvPr/>
          </p:nvSpPr>
          <p:spPr>
            <a:xfrm>
              <a:off x="8645236" y="3429000"/>
              <a:ext cx="1977241" cy="1977241"/>
            </a:xfrm>
            <a:prstGeom prst="noSmoking">
              <a:avLst/>
            </a:prstGeom>
            <a:solidFill>
              <a:srgbClr val="FF0000">
                <a:alpha val="37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8604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2BDE-4A9A-33A8-1084-4CB4AB8A70BD}"/>
              </a:ext>
            </a:extLst>
          </p:cNvPr>
          <p:cNvSpPr>
            <a:spLocks noGrp="1"/>
          </p:cNvSpPr>
          <p:nvPr>
            <p:ph type="title"/>
          </p:nvPr>
        </p:nvSpPr>
        <p:spPr/>
        <p:txBody>
          <a:bodyPr/>
          <a:lstStyle/>
          <a:p>
            <a:pPr algn="l"/>
            <a:r>
              <a:rPr lang="en-US" dirty="0"/>
              <a:t>Listen for results of God’s presence.</a:t>
            </a:r>
          </a:p>
        </p:txBody>
      </p:sp>
      <p:sp>
        <p:nvSpPr>
          <p:cNvPr id="3" name="Content Placeholder 2">
            <a:extLst>
              <a:ext uri="{FF2B5EF4-FFF2-40B4-BE49-F238E27FC236}">
                <a16:creationId xmlns:a16="http://schemas.microsoft.com/office/drawing/2014/main" id="{8E53F77B-F8CB-6D2B-7836-1AA4A10B66CF}"/>
              </a:ext>
            </a:extLst>
          </p:cNvPr>
          <p:cNvSpPr>
            <a:spLocks noGrp="1"/>
          </p:cNvSpPr>
          <p:nvPr>
            <p:ph idx="1"/>
          </p:nvPr>
        </p:nvSpPr>
        <p:spPr>
          <a:xfrm>
            <a:off x="1512907" y="1814051"/>
            <a:ext cx="9166185" cy="4351338"/>
          </a:xfrm>
        </p:spPr>
        <p:txBody>
          <a:bodyPr/>
          <a:lstStyle/>
          <a:p>
            <a:pPr marL="0" indent="0" algn="ctr">
              <a:buNone/>
            </a:pPr>
            <a:r>
              <a:rPr lang="en-US" dirty="0"/>
              <a:t>2 Chronicles 7:1-3 (NIV)  When Solomon finished praying, fire came down from heaven and consumed the burnt offering and the sacrifices, and the glory of the LORD filled the temple. 2  The priests could not enter the temple of the LORD because the glory of the LORD filled it. </a:t>
            </a:r>
          </a:p>
        </p:txBody>
      </p:sp>
    </p:spTree>
    <p:extLst>
      <p:ext uri="{BB962C8B-B14F-4D97-AF65-F5344CB8AC3E}">
        <p14:creationId xmlns:p14="http://schemas.microsoft.com/office/powerpoint/2010/main" val="8309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2BDE-4A9A-33A8-1084-4CB4AB8A70BD}"/>
              </a:ext>
            </a:extLst>
          </p:cNvPr>
          <p:cNvSpPr>
            <a:spLocks noGrp="1"/>
          </p:cNvSpPr>
          <p:nvPr>
            <p:ph type="title"/>
          </p:nvPr>
        </p:nvSpPr>
        <p:spPr/>
        <p:txBody>
          <a:bodyPr/>
          <a:lstStyle/>
          <a:p>
            <a:pPr algn="l"/>
            <a:r>
              <a:rPr lang="en-US" dirty="0"/>
              <a:t>Listen for results of God’s presence.</a:t>
            </a:r>
          </a:p>
        </p:txBody>
      </p:sp>
      <p:sp>
        <p:nvSpPr>
          <p:cNvPr id="3" name="Content Placeholder 2">
            <a:extLst>
              <a:ext uri="{FF2B5EF4-FFF2-40B4-BE49-F238E27FC236}">
                <a16:creationId xmlns:a16="http://schemas.microsoft.com/office/drawing/2014/main" id="{8E53F77B-F8CB-6D2B-7836-1AA4A10B66CF}"/>
              </a:ext>
            </a:extLst>
          </p:cNvPr>
          <p:cNvSpPr>
            <a:spLocks noGrp="1"/>
          </p:cNvSpPr>
          <p:nvPr>
            <p:ph idx="1"/>
          </p:nvPr>
        </p:nvSpPr>
        <p:spPr>
          <a:xfrm>
            <a:off x="1512907" y="1814051"/>
            <a:ext cx="9471468" cy="4351338"/>
          </a:xfrm>
        </p:spPr>
        <p:txBody>
          <a:bodyPr/>
          <a:lstStyle/>
          <a:p>
            <a:pPr marL="0" indent="0" algn="ctr">
              <a:buNone/>
            </a:pPr>
            <a:r>
              <a:rPr lang="en-US" dirty="0"/>
              <a:t>When all the Israelites saw the fire coming down and the glory of the LORD above the temple, they knelt on the pavement with their faces to the ground, and they worshiped and gave thanks to the LORD, saying, "He is good; his love endures forever."</a:t>
            </a:r>
          </a:p>
        </p:txBody>
      </p:sp>
      <p:pic>
        <p:nvPicPr>
          <p:cNvPr id="5" name="Picture 4">
            <a:extLst>
              <a:ext uri="{FF2B5EF4-FFF2-40B4-BE49-F238E27FC236}">
                <a16:creationId xmlns:a16="http://schemas.microsoft.com/office/drawing/2014/main" id="{24A42E0A-7B26-3620-D555-1F9A5CA79B0D}"/>
              </a:ext>
            </a:extLst>
          </p:cNvPr>
          <p:cNvPicPr>
            <a:picLocks noChangeAspect="1"/>
          </p:cNvPicPr>
          <p:nvPr/>
        </p:nvPicPr>
        <p:blipFill>
          <a:blip r:embed="rId2"/>
          <a:stretch>
            <a:fillRect/>
          </a:stretch>
        </p:blipFill>
        <p:spPr>
          <a:xfrm>
            <a:off x="5024571" y="5417936"/>
            <a:ext cx="2142857" cy="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57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DBC4-FB9E-AAB3-70E5-18849EF076B6}"/>
              </a:ext>
            </a:extLst>
          </p:cNvPr>
          <p:cNvSpPr>
            <a:spLocks noGrp="1"/>
          </p:cNvSpPr>
          <p:nvPr>
            <p:ph type="title"/>
          </p:nvPr>
        </p:nvSpPr>
        <p:spPr/>
        <p:txBody>
          <a:bodyPr/>
          <a:lstStyle/>
          <a:p>
            <a:r>
              <a:rPr lang="en-US" dirty="0"/>
              <a:t>God’s Glory, Our Humility</a:t>
            </a:r>
          </a:p>
        </p:txBody>
      </p:sp>
      <p:sp>
        <p:nvSpPr>
          <p:cNvPr id="3" name="Content Placeholder 2">
            <a:extLst>
              <a:ext uri="{FF2B5EF4-FFF2-40B4-BE49-F238E27FC236}">
                <a16:creationId xmlns:a16="http://schemas.microsoft.com/office/drawing/2014/main" id="{42FF7EF1-770E-6312-979E-B2CCB2154EED}"/>
              </a:ext>
            </a:extLst>
          </p:cNvPr>
          <p:cNvSpPr>
            <a:spLocks noGrp="1"/>
          </p:cNvSpPr>
          <p:nvPr>
            <p:ph idx="1"/>
          </p:nvPr>
        </p:nvSpPr>
        <p:spPr/>
        <p:txBody>
          <a:bodyPr>
            <a:normAutofit/>
          </a:bodyPr>
          <a:lstStyle/>
          <a:p>
            <a:r>
              <a:rPr lang="en-US" dirty="0"/>
              <a:t>What manifestations of the Lord came at the conclusion of Solomon’s dedicatory prayer? </a:t>
            </a:r>
          </a:p>
          <a:p>
            <a:endParaRPr lang="en-US" dirty="0"/>
          </a:p>
          <a:p>
            <a:r>
              <a:rPr lang="en-US" dirty="0">
                <a:solidFill>
                  <a:srgbClr val="C00000"/>
                </a:solidFill>
              </a:rPr>
              <a:t>Note their significance:</a:t>
            </a:r>
          </a:p>
          <a:p>
            <a:pPr lvl="1"/>
            <a:r>
              <a:rPr lang="en-US" dirty="0">
                <a:solidFill>
                  <a:srgbClr val="C00000"/>
                </a:solidFill>
              </a:rPr>
              <a:t>Fire can be considered a personal encounter with God in a way that can be observed</a:t>
            </a:r>
          </a:p>
          <a:p>
            <a:pPr lvl="1"/>
            <a:r>
              <a:rPr lang="en-US" dirty="0">
                <a:solidFill>
                  <a:srgbClr val="C00000"/>
                </a:solidFill>
              </a:rPr>
              <a:t>Glory denotes the manifestation of the presence of the Lord with power </a:t>
            </a:r>
          </a:p>
          <a:p>
            <a:endParaRPr lang="en-US" dirty="0"/>
          </a:p>
        </p:txBody>
      </p:sp>
    </p:spTree>
    <p:extLst>
      <p:ext uri="{BB962C8B-B14F-4D97-AF65-F5344CB8AC3E}">
        <p14:creationId xmlns:p14="http://schemas.microsoft.com/office/powerpoint/2010/main" val="345046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E227-1536-14D5-F4F0-900F1C9D0A5C}"/>
              </a:ext>
            </a:extLst>
          </p:cNvPr>
          <p:cNvSpPr>
            <a:spLocks noGrp="1"/>
          </p:cNvSpPr>
          <p:nvPr>
            <p:ph type="title"/>
          </p:nvPr>
        </p:nvSpPr>
        <p:spPr/>
        <p:txBody>
          <a:bodyPr/>
          <a:lstStyle/>
          <a:p>
            <a:r>
              <a:rPr lang="en-US" dirty="0"/>
              <a:t>God’s Glory, Our Humility</a:t>
            </a:r>
          </a:p>
        </p:txBody>
      </p:sp>
      <p:sp>
        <p:nvSpPr>
          <p:cNvPr id="3" name="Content Placeholder 2">
            <a:extLst>
              <a:ext uri="{FF2B5EF4-FFF2-40B4-BE49-F238E27FC236}">
                <a16:creationId xmlns:a16="http://schemas.microsoft.com/office/drawing/2014/main" id="{D69925A9-730D-8BB3-611B-11BCBF920319}"/>
              </a:ext>
            </a:extLst>
          </p:cNvPr>
          <p:cNvSpPr>
            <a:spLocks noGrp="1"/>
          </p:cNvSpPr>
          <p:nvPr>
            <p:ph idx="1"/>
          </p:nvPr>
        </p:nvSpPr>
        <p:spPr/>
        <p:txBody>
          <a:bodyPr/>
          <a:lstStyle/>
          <a:p>
            <a:r>
              <a:rPr lang="en-US" dirty="0"/>
              <a:t>What affect did they have on the people? </a:t>
            </a:r>
          </a:p>
          <a:p>
            <a:r>
              <a:rPr lang="en-US" dirty="0"/>
              <a:t>What questions might you like to ask about God’s glory filling the temple?</a:t>
            </a:r>
          </a:p>
          <a:p>
            <a:r>
              <a:rPr lang="en-US" dirty="0"/>
              <a:t>How is their response different from the way we enter our church sanctuary for a Sunday service?</a:t>
            </a:r>
          </a:p>
          <a:p>
            <a:r>
              <a:rPr lang="en-US" dirty="0"/>
              <a:t>When have you been moved to worship because of something God has done?</a:t>
            </a:r>
          </a:p>
        </p:txBody>
      </p:sp>
    </p:spTree>
    <p:extLst>
      <p:ext uri="{BB962C8B-B14F-4D97-AF65-F5344CB8AC3E}">
        <p14:creationId xmlns:p14="http://schemas.microsoft.com/office/powerpoint/2010/main" val="80685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22E3-49D3-33D7-9422-4D51E8D56449}"/>
              </a:ext>
            </a:extLst>
          </p:cNvPr>
          <p:cNvSpPr>
            <a:spLocks noGrp="1"/>
          </p:cNvSpPr>
          <p:nvPr>
            <p:ph type="title"/>
          </p:nvPr>
        </p:nvSpPr>
        <p:spPr/>
        <p:txBody>
          <a:bodyPr/>
          <a:lstStyle/>
          <a:p>
            <a:pPr algn="l"/>
            <a:r>
              <a:rPr lang="da-DK" dirty="0"/>
              <a:t>Listen for God’s revelation to Solomon.</a:t>
            </a:r>
            <a:endParaRPr lang="en-US" dirty="0"/>
          </a:p>
        </p:txBody>
      </p:sp>
      <p:sp>
        <p:nvSpPr>
          <p:cNvPr id="3" name="Content Placeholder 2">
            <a:extLst>
              <a:ext uri="{FF2B5EF4-FFF2-40B4-BE49-F238E27FC236}">
                <a16:creationId xmlns:a16="http://schemas.microsoft.com/office/drawing/2014/main" id="{85EC4477-FE5F-1B63-0078-1CB6AACCD319}"/>
              </a:ext>
            </a:extLst>
          </p:cNvPr>
          <p:cNvSpPr>
            <a:spLocks noGrp="1"/>
          </p:cNvSpPr>
          <p:nvPr>
            <p:ph idx="1"/>
          </p:nvPr>
        </p:nvSpPr>
        <p:spPr>
          <a:xfrm>
            <a:off x="1599717" y="1929797"/>
            <a:ext cx="8992565" cy="4351338"/>
          </a:xfrm>
        </p:spPr>
        <p:txBody>
          <a:bodyPr/>
          <a:lstStyle/>
          <a:p>
            <a:pPr marL="0" indent="0" algn="ctr">
              <a:buNone/>
            </a:pPr>
            <a:r>
              <a:rPr lang="en-US" dirty="0"/>
              <a:t>2 Chronicles 7:12-16 (NIV)   the LORD appeared to him at night and said: "I have heard your prayer and have chosen this place for myself as a temple for sacrifices. 13  "When I shut up the heavens so that there is no rain, or command locusts </a:t>
            </a:r>
          </a:p>
        </p:txBody>
      </p:sp>
    </p:spTree>
    <p:extLst>
      <p:ext uri="{BB962C8B-B14F-4D97-AF65-F5344CB8AC3E}">
        <p14:creationId xmlns:p14="http://schemas.microsoft.com/office/powerpoint/2010/main" val="227096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22E3-49D3-33D7-9422-4D51E8D56449}"/>
              </a:ext>
            </a:extLst>
          </p:cNvPr>
          <p:cNvSpPr>
            <a:spLocks noGrp="1"/>
          </p:cNvSpPr>
          <p:nvPr>
            <p:ph type="title"/>
          </p:nvPr>
        </p:nvSpPr>
        <p:spPr/>
        <p:txBody>
          <a:bodyPr/>
          <a:lstStyle/>
          <a:p>
            <a:pPr algn="l"/>
            <a:r>
              <a:rPr lang="da-DK" dirty="0"/>
              <a:t>Listen for God’s revelation to Solomon.</a:t>
            </a:r>
            <a:endParaRPr lang="en-US" dirty="0"/>
          </a:p>
        </p:txBody>
      </p:sp>
      <p:sp>
        <p:nvSpPr>
          <p:cNvPr id="3" name="Content Placeholder 2">
            <a:extLst>
              <a:ext uri="{FF2B5EF4-FFF2-40B4-BE49-F238E27FC236}">
                <a16:creationId xmlns:a16="http://schemas.microsoft.com/office/drawing/2014/main" id="{85EC4477-FE5F-1B63-0078-1CB6AACCD319}"/>
              </a:ext>
            </a:extLst>
          </p:cNvPr>
          <p:cNvSpPr>
            <a:spLocks noGrp="1"/>
          </p:cNvSpPr>
          <p:nvPr>
            <p:ph idx="1"/>
          </p:nvPr>
        </p:nvSpPr>
        <p:spPr>
          <a:xfrm>
            <a:off x="1599717" y="1929797"/>
            <a:ext cx="8992565" cy="4351338"/>
          </a:xfrm>
        </p:spPr>
        <p:txBody>
          <a:bodyPr/>
          <a:lstStyle/>
          <a:p>
            <a:pPr marL="0" indent="0" algn="ctr">
              <a:buNone/>
            </a:pPr>
            <a:r>
              <a:rPr lang="en-US" dirty="0"/>
              <a:t>to devour the land or send a plague among my people, 14  if my people, who are called by my name, will humble themselves and pray and seek my face and turn from their wicked ways, then will I hear from heaven and will forgive their sin and will </a:t>
            </a:r>
          </a:p>
        </p:txBody>
      </p:sp>
    </p:spTree>
    <p:extLst>
      <p:ext uri="{BB962C8B-B14F-4D97-AF65-F5344CB8AC3E}">
        <p14:creationId xmlns:p14="http://schemas.microsoft.com/office/powerpoint/2010/main" val="3903224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99</TotalTime>
  <Words>1018</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Praying for Our Nation</vt:lpstr>
      <vt:lpstr>Video Introduction</vt:lpstr>
      <vt:lpstr>Think about it …</vt:lpstr>
      <vt:lpstr>Listen for results of God’s presence.</vt:lpstr>
      <vt:lpstr>Listen for results of God’s presence.</vt:lpstr>
      <vt:lpstr>God’s Glory, Our Humility</vt:lpstr>
      <vt:lpstr>God’s Glory, Our Humility</vt:lpstr>
      <vt:lpstr>Listen for God’s revelation to Solomon.</vt:lpstr>
      <vt:lpstr>Listen for God’s revelation to Solomon.</vt:lpstr>
      <vt:lpstr>Listen for God’s revelation to Solomon.</vt:lpstr>
      <vt:lpstr>God’s Promises, Our Repentance</vt:lpstr>
      <vt:lpstr>God’s Promises, Our Repentance</vt:lpstr>
      <vt:lpstr>God’s Promises, Our Repentance</vt:lpstr>
      <vt:lpstr>Listen for God’s commands to Solomon.</vt:lpstr>
      <vt:lpstr>Listen for God’s commands to Solomon.</vt:lpstr>
      <vt:lpstr>God’s Blessing, Our Obedience</vt:lpstr>
      <vt:lpstr>God’s Blessing, Our Obedience</vt:lpstr>
      <vt:lpstr>God’s Blessing, Our Obedience</vt:lpstr>
      <vt:lpstr>Application</vt:lpstr>
      <vt:lpstr>Application</vt:lpstr>
      <vt:lpstr>Application</vt:lpstr>
      <vt:lpstr>Family Activities</vt:lpstr>
      <vt:lpstr>Praying for Our 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2024-06-13T18:00:56Z</dcterms:created>
  <dcterms:modified xsi:type="dcterms:W3CDTF">2024-06-13T19:40:11Z</dcterms:modified>
</cp:coreProperties>
</file>