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108" y="25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10/26/2018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10/26/2018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10/26/2018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10/26/2018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10/26/2018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9000" b="-1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3000">
                <a:schemeClr val="accent1">
                  <a:lumMod val="5000"/>
                  <a:lumOff val="95000"/>
                  <a:alpha val="64000"/>
                </a:schemeClr>
              </a:gs>
              <a:gs pos="64000">
                <a:schemeClr val="accent1">
                  <a:lumMod val="45000"/>
                  <a:lumOff val="55000"/>
                  <a:alpha val="79000"/>
                </a:schemeClr>
              </a:gs>
              <a:gs pos="83000">
                <a:schemeClr val="accent1">
                  <a:lumMod val="45000"/>
                  <a:lumOff val="55000"/>
                  <a:alpha val="63000"/>
                </a:schemeClr>
              </a:gs>
              <a:gs pos="100000">
                <a:schemeClr val="accent1">
                  <a:lumMod val="30000"/>
                  <a:lumOff val="70000"/>
                  <a:alpha val="82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10/26/2018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s://watch.liberty.edu/media/t/1_yrywszh4"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atch.liberty.edu/media/t/1_26d0zaqs"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tinyurl.com/yd2lkyx2"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Praying for Others</a:t>
            </a:r>
            <a:endParaRPr lang="en-US" dirty="0"/>
          </a:p>
        </p:txBody>
      </p:sp>
      <p:sp>
        <p:nvSpPr>
          <p:cNvPr id="3" name="Subtitle 2"/>
          <p:cNvSpPr>
            <a:spLocks noGrp="1"/>
          </p:cNvSpPr>
          <p:nvPr>
            <p:ph type="subTitle" idx="1"/>
          </p:nvPr>
        </p:nvSpPr>
        <p:spPr/>
        <p:txBody>
          <a:bodyPr/>
          <a:lstStyle/>
          <a:p>
            <a:r>
              <a:rPr lang="en-US" dirty="0" smtClean="0"/>
              <a:t>November 11</a:t>
            </a:r>
            <a:endParaRPr lang="en-US" dirty="0"/>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Spiritual Growth</a:t>
            </a:r>
            <a:endParaRPr lang="en-US" dirty="0"/>
          </a:p>
        </p:txBody>
      </p:sp>
      <p:sp>
        <p:nvSpPr>
          <p:cNvPr id="3" name="Content Placeholder 2"/>
          <p:cNvSpPr>
            <a:spLocks noGrp="1"/>
          </p:cNvSpPr>
          <p:nvPr>
            <p:ph idx="1"/>
          </p:nvPr>
        </p:nvSpPr>
        <p:spPr/>
        <p:txBody>
          <a:bodyPr/>
          <a:lstStyle/>
          <a:p>
            <a:r>
              <a:rPr lang="en-US" dirty="0"/>
              <a:t>What does it mean when Jesus prays, “Sanctify them by the truth”?</a:t>
            </a:r>
          </a:p>
          <a:p>
            <a:r>
              <a:rPr lang="en-US" dirty="0"/>
              <a:t>How does God’s truth sanctify us or make us holy?</a:t>
            </a:r>
          </a:p>
          <a:p>
            <a:r>
              <a:rPr lang="en-US" dirty="0"/>
              <a:t>In what ways are we as believers set apart, separated from the world’s values,  for God’s use? </a:t>
            </a:r>
          </a:p>
          <a:p>
            <a:endParaRPr lang="en-US" dirty="0"/>
          </a:p>
        </p:txBody>
      </p:sp>
    </p:spTree>
    <p:extLst>
      <p:ext uri="{BB962C8B-B14F-4D97-AF65-F5344CB8AC3E}">
        <p14:creationId xmlns:p14="http://schemas.microsoft.com/office/powerpoint/2010/main" val="281855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Spiritual Growth</a:t>
            </a:r>
          </a:p>
        </p:txBody>
      </p:sp>
      <p:sp>
        <p:nvSpPr>
          <p:cNvPr id="3" name="Content Placeholder 2"/>
          <p:cNvSpPr>
            <a:spLocks noGrp="1"/>
          </p:cNvSpPr>
          <p:nvPr>
            <p:ph idx="1"/>
          </p:nvPr>
        </p:nvSpPr>
        <p:spPr/>
        <p:txBody>
          <a:bodyPr/>
          <a:lstStyle/>
          <a:p>
            <a:r>
              <a:rPr lang="en-US" dirty="0"/>
              <a:t>In what ways does sanctification reflect a process, and, as Jesus used the term, how can a person be set aside more than once? </a:t>
            </a:r>
          </a:p>
          <a:p>
            <a:r>
              <a:rPr lang="en-US" dirty="0"/>
              <a:t>What are some obstacles to spiritual growth that we need prayer to overcome?</a:t>
            </a:r>
          </a:p>
          <a:p>
            <a:endParaRPr lang="en-US" dirty="0"/>
          </a:p>
        </p:txBody>
      </p:sp>
    </p:spTree>
    <p:extLst>
      <p:ext uri="{BB962C8B-B14F-4D97-AF65-F5344CB8AC3E}">
        <p14:creationId xmlns:p14="http://schemas.microsoft.com/office/powerpoint/2010/main" val="385487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Spiritual Growth</a:t>
            </a:r>
          </a:p>
        </p:txBody>
      </p:sp>
      <p:sp>
        <p:nvSpPr>
          <p:cNvPr id="3" name="Content Placeholder 2"/>
          <p:cNvSpPr>
            <a:spLocks noGrp="1"/>
          </p:cNvSpPr>
          <p:nvPr>
            <p:ph idx="1"/>
          </p:nvPr>
        </p:nvSpPr>
        <p:spPr/>
        <p:txBody>
          <a:bodyPr/>
          <a:lstStyle/>
          <a:p>
            <a:r>
              <a:rPr lang="en-US" dirty="0"/>
              <a:t>We often request prayer for one another’s physical needs.  Why are we reluctant to request prayer for our spiritual needs … for God’s sanctifying process to take place in our lives?</a:t>
            </a:r>
          </a:p>
          <a:p>
            <a:endParaRPr lang="en-US" dirty="0"/>
          </a:p>
        </p:txBody>
      </p:sp>
      <p:sp>
        <p:nvSpPr>
          <p:cNvPr id="4" name="Horizontal Scroll 3"/>
          <p:cNvSpPr/>
          <p:nvPr/>
        </p:nvSpPr>
        <p:spPr>
          <a:xfrm rot="21229311">
            <a:off x="2615851" y="2449108"/>
            <a:ext cx="6568029" cy="2152141"/>
          </a:xfrm>
          <a:prstGeom prst="horizontalScroll">
            <a:avLst/>
          </a:prstGeom>
          <a:ln>
            <a:solidFill>
              <a:schemeClr val="tx1">
                <a:lumMod val="75000"/>
                <a:lumOff val="25000"/>
              </a:schemeClr>
            </a:solidFill>
          </a:ln>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a:sym typeface="Wingdings" panose="05000000000000000000" pitchFamily="2" charset="2"/>
              </a:rPr>
              <a:t></a:t>
            </a:r>
            <a:r>
              <a:rPr lang="en-US" sz="3200" dirty="0"/>
              <a:t> Pray for one another’s spiritual needs as well as physical needs.</a:t>
            </a:r>
          </a:p>
        </p:txBody>
      </p:sp>
    </p:spTree>
    <p:extLst>
      <p:ext uri="{BB962C8B-B14F-4D97-AF65-F5344CB8AC3E}">
        <p14:creationId xmlns:p14="http://schemas.microsoft.com/office/powerpoint/2010/main" val="277924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a:t>
            </a:r>
            <a:endParaRPr lang="en-US" dirty="0"/>
          </a:p>
        </p:txBody>
      </p:sp>
      <p:sp>
        <p:nvSpPr>
          <p:cNvPr id="3" name="Content Placeholder 2"/>
          <p:cNvSpPr>
            <a:spLocks noGrp="1"/>
          </p:cNvSpPr>
          <p:nvPr>
            <p:ph idx="1"/>
          </p:nvPr>
        </p:nvSpPr>
        <p:spPr/>
        <p:txBody>
          <a:bodyPr/>
          <a:lstStyle/>
          <a:p>
            <a:r>
              <a:rPr lang="en-US" dirty="0" smtClean="0"/>
              <a:t>What happens </a:t>
            </a:r>
            <a:r>
              <a:rPr lang="en-US" dirty="0"/>
              <a:t>when musicians are not in tune with each </a:t>
            </a:r>
            <a:r>
              <a:rPr lang="en-US" dirty="0" smtClean="0"/>
              <a:t>other</a:t>
            </a:r>
          </a:p>
          <a:p>
            <a:r>
              <a:rPr lang="en-US" dirty="0"/>
              <a:t>Listen for a reason for the need of unity – being in tune with one another.</a:t>
            </a:r>
          </a:p>
          <a:p>
            <a:endParaRPr lang="en-US" dirty="0"/>
          </a:p>
        </p:txBody>
      </p:sp>
      <p:pic>
        <p:nvPicPr>
          <p:cNvPr id="2052" name="Picture 4" descr="Image result for out of tune musi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7916" y="3491345"/>
            <a:ext cx="2614220" cy="22014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35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par>
                                <p:cTn id="7" presetID="32" presetClass="emph" presetSubtype="0" repeatCount="2000" fill="hold" nodeType="withEffect">
                                  <p:stCondLst>
                                    <p:cond delay="0"/>
                                  </p:stCondLst>
                                  <p:childTnLst>
                                    <p:animRot by="120000">
                                      <p:cBhvr>
                                        <p:cTn id="8" dur="200" fill="hold">
                                          <p:stCondLst>
                                            <p:cond delay="0"/>
                                          </p:stCondLst>
                                        </p:cTn>
                                        <p:tgtEl>
                                          <p:spTgt spid="2052"/>
                                        </p:tgtEl>
                                        <p:attrNameLst>
                                          <p:attrName>r</p:attrName>
                                        </p:attrNameLst>
                                      </p:cBhvr>
                                    </p:animRot>
                                    <p:animRot by="-240000">
                                      <p:cBhvr>
                                        <p:cTn id="9" dur="400" fill="hold">
                                          <p:stCondLst>
                                            <p:cond delay="400"/>
                                          </p:stCondLst>
                                        </p:cTn>
                                        <p:tgtEl>
                                          <p:spTgt spid="2052"/>
                                        </p:tgtEl>
                                        <p:attrNameLst>
                                          <p:attrName>r</p:attrName>
                                        </p:attrNameLst>
                                      </p:cBhvr>
                                    </p:animRot>
                                    <p:animRot by="240000">
                                      <p:cBhvr>
                                        <p:cTn id="10" dur="400" fill="hold">
                                          <p:stCondLst>
                                            <p:cond delay="800"/>
                                          </p:stCondLst>
                                        </p:cTn>
                                        <p:tgtEl>
                                          <p:spTgt spid="2052"/>
                                        </p:tgtEl>
                                        <p:attrNameLst>
                                          <p:attrName>r</p:attrName>
                                        </p:attrNameLst>
                                      </p:cBhvr>
                                    </p:animRot>
                                    <p:animRot by="-240000">
                                      <p:cBhvr>
                                        <p:cTn id="11" dur="400" fill="hold">
                                          <p:stCondLst>
                                            <p:cond delay="1200"/>
                                          </p:stCondLst>
                                        </p:cTn>
                                        <p:tgtEl>
                                          <p:spTgt spid="2052"/>
                                        </p:tgtEl>
                                        <p:attrNameLst>
                                          <p:attrName>r</p:attrName>
                                        </p:attrNameLst>
                                      </p:cBhvr>
                                    </p:animRot>
                                    <p:animRot by="120000">
                                      <p:cBhvr>
                                        <p:cTn id="12" dur="400" fill="hold">
                                          <p:stCondLst>
                                            <p:cond delay="1600"/>
                                          </p:stCondLst>
                                        </p:cTn>
                                        <p:tgtEl>
                                          <p:spTgt spid="2052"/>
                                        </p:tgtEl>
                                        <p:attrNameLst>
                                          <p:attrName>r</p:attrName>
                                        </p:attrNameLst>
                                      </p:cBhvr>
                                    </p:animRot>
                                  </p:childTnLst>
                                </p:cTn>
                              </p:par>
                              <p:par>
                                <p:cTn id="13" presetID="26" presetClass="emph" presetSubtype="0" repeatCount="4000" fill="hold" nodeType="withEffect">
                                  <p:stCondLst>
                                    <p:cond delay="0"/>
                                  </p:stCondLst>
                                  <p:childTnLst>
                                    <p:animEffect transition="out" filter="fade">
                                      <p:cBhvr>
                                        <p:cTn id="14" dur="1000" tmFilter="0, 0; .2, .5; .8, .5; 1, 0"/>
                                        <p:tgtEl>
                                          <p:spTgt spid="2052"/>
                                        </p:tgtEl>
                                      </p:cBhvr>
                                    </p:animEffect>
                                    <p:animScale>
                                      <p:cBhvr>
                                        <p:cTn id="15" dur="500" autoRev="1" fill="hold"/>
                                        <p:tgtEl>
                                          <p:spTgt spid="2052"/>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par>
                                <p:cTn id="20" presetID="1" presetClass="exit" presetSubtype="0" fill="hold" nodeType="withEffect">
                                  <p:stCondLst>
                                    <p:cond delay="0"/>
                                  </p:stCondLst>
                                  <p:childTnLst>
                                    <p:set>
                                      <p:cBhvr>
                                        <p:cTn id="21" dur="1" fill="hold">
                                          <p:stCondLst>
                                            <p:cond delay="0"/>
                                          </p:stCondLst>
                                        </p:cTn>
                                        <p:tgtEl>
                                          <p:spTgt spid="20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 reason for the need of unity – being in tune with one another.</a:t>
            </a:r>
          </a:p>
        </p:txBody>
      </p:sp>
      <p:sp>
        <p:nvSpPr>
          <p:cNvPr id="3" name="Content Placeholder 2"/>
          <p:cNvSpPr>
            <a:spLocks noGrp="1"/>
          </p:cNvSpPr>
          <p:nvPr>
            <p:ph idx="1"/>
          </p:nvPr>
        </p:nvSpPr>
        <p:spPr>
          <a:xfrm>
            <a:off x="838200" y="2113807"/>
            <a:ext cx="10515600" cy="4063155"/>
          </a:xfrm>
        </p:spPr>
        <p:txBody>
          <a:bodyPr/>
          <a:lstStyle/>
          <a:p>
            <a:pPr marL="0" indent="0" algn="ctr">
              <a:buNone/>
            </a:pPr>
            <a:r>
              <a:rPr lang="en-US" dirty="0"/>
              <a:t>John 17:20-23 (NIV) "My prayer is not for them alone. I pray also for those who will believe in me through their message,  21  that all of them may be one, Father, just as you are in me and I am in you. May they also be in us so that the world may believe that you have sent me. </a:t>
            </a:r>
            <a:endParaRPr lang="en-US" dirty="0"/>
          </a:p>
        </p:txBody>
      </p:sp>
    </p:spTree>
    <p:extLst>
      <p:ext uri="{BB962C8B-B14F-4D97-AF65-F5344CB8AC3E}">
        <p14:creationId xmlns:p14="http://schemas.microsoft.com/office/powerpoint/2010/main" val="1681894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 reason for the need of unity – being in tune with one another.</a:t>
            </a:r>
          </a:p>
        </p:txBody>
      </p:sp>
      <p:sp>
        <p:nvSpPr>
          <p:cNvPr id="3" name="Content Placeholder 2"/>
          <p:cNvSpPr>
            <a:spLocks noGrp="1"/>
          </p:cNvSpPr>
          <p:nvPr>
            <p:ph idx="1"/>
          </p:nvPr>
        </p:nvSpPr>
        <p:spPr>
          <a:xfrm>
            <a:off x="838200" y="2113807"/>
            <a:ext cx="10515600" cy="4063155"/>
          </a:xfrm>
        </p:spPr>
        <p:txBody>
          <a:bodyPr/>
          <a:lstStyle/>
          <a:p>
            <a:pPr marL="0" indent="0" algn="ctr">
              <a:buNone/>
            </a:pPr>
            <a:r>
              <a:rPr lang="en-US" dirty="0"/>
              <a:t>I have given them the glory that you gave me, that they may be one as we are one: 23  I in them and you in me. May they be brought to complete unity to let the world know that you sent me and have loved them even as you have loved me.</a:t>
            </a:r>
            <a:endParaRPr lang="en-US" dirty="0"/>
          </a:p>
        </p:txBody>
      </p:sp>
      <p:pic>
        <p:nvPicPr>
          <p:cNvPr id="4" name="Picture 3"/>
          <p:cNvPicPr>
            <a:picLocks noChangeAspect="1"/>
          </p:cNvPicPr>
          <p:nvPr/>
        </p:nvPicPr>
        <p:blipFill>
          <a:blip r:embed="rId2"/>
          <a:stretch>
            <a:fillRect/>
          </a:stretch>
        </p:blipFill>
        <p:spPr>
          <a:xfrm>
            <a:off x="4803701" y="5169558"/>
            <a:ext cx="2133333" cy="2952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495889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Unity</a:t>
            </a:r>
            <a:endParaRPr lang="en-US" dirty="0"/>
          </a:p>
        </p:txBody>
      </p:sp>
      <p:sp>
        <p:nvSpPr>
          <p:cNvPr id="3" name="Content Placeholder 2"/>
          <p:cNvSpPr>
            <a:spLocks noGrp="1"/>
          </p:cNvSpPr>
          <p:nvPr>
            <p:ph idx="1"/>
          </p:nvPr>
        </p:nvSpPr>
        <p:spPr/>
        <p:txBody>
          <a:bodyPr/>
          <a:lstStyle/>
          <a:p>
            <a:r>
              <a:rPr lang="en-US" dirty="0"/>
              <a:t>For whom did Jesus pray?  </a:t>
            </a:r>
          </a:p>
          <a:p>
            <a:r>
              <a:rPr lang="en-US" dirty="0"/>
              <a:t>In what ways are all Christians one, united? </a:t>
            </a:r>
          </a:p>
          <a:p>
            <a:r>
              <a:rPr lang="en-US" dirty="0"/>
              <a:t>How are Christians today divided? Why? </a:t>
            </a:r>
          </a:p>
          <a:p>
            <a:endParaRPr lang="en-US" dirty="0"/>
          </a:p>
        </p:txBody>
      </p:sp>
    </p:spTree>
    <p:extLst>
      <p:ext uri="{BB962C8B-B14F-4D97-AF65-F5344CB8AC3E}">
        <p14:creationId xmlns:p14="http://schemas.microsoft.com/office/powerpoint/2010/main" val="243053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Unity</a:t>
            </a:r>
          </a:p>
        </p:txBody>
      </p:sp>
      <p:sp>
        <p:nvSpPr>
          <p:cNvPr id="3" name="Content Placeholder 2"/>
          <p:cNvSpPr>
            <a:spLocks noGrp="1"/>
          </p:cNvSpPr>
          <p:nvPr>
            <p:ph idx="1"/>
          </p:nvPr>
        </p:nvSpPr>
        <p:spPr/>
        <p:txBody>
          <a:bodyPr/>
          <a:lstStyle/>
          <a:p>
            <a:r>
              <a:rPr lang="en-US" dirty="0"/>
              <a:t>Jesus prayed for unity, not uniformity.  What’s the difference?   Why is the distinction important in thinking of Jesus’ prayer?</a:t>
            </a:r>
          </a:p>
          <a:p>
            <a:r>
              <a:rPr lang="en-US" dirty="0"/>
              <a:t>What are some ways we can pray for others (even if we don’t totally agree with them) as Jesus prayed in these verses?</a:t>
            </a:r>
          </a:p>
          <a:p>
            <a:endParaRPr lang="en-US" dirty="0"/>
          </a:p>
        </p:txBody>
      </p:sp>
    </p:spTree>
    <p:extLst>
      <p:ext uri="{BB962C8B-B14F-4D97-AF65-F5344CB8AC3E}">
        <p14:creationId xmlns:p14="http://schemas.microsoft.com/office/powerpoint/2010/main" val="350250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Video</a:t>
            </a:r>
            <a:endParaRPr lang="en-US" dirty="0"/>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221" y="1616405"/>
            <a:ext cx="6931255" cy="3478109"/>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3515096" y="5498275"/>
            <a:ext cx="5070764" cy="369332"/>
          </a:xfrm>
          <a:prstGeom prst="rect">
            <a:avLst/>
          </a:prstGeom>
          <a:noFill/>
        </p:spPr>
        <p:txBody>
          <a:bodyPr wrap="square" rtlCol="0">
            <a:spAutoFit/>
          </a:bodyPr>
          <a:lstStyle/>
          <a:p>
            <a:pPr algn="ctr"/>
            <a:r>
              <a:rPr lang="en-US" dirty="0" smtClean="0">
                <a:hlinkClick r:id="rId2"/>
              </a:rPr>
              <a:t>View the Video</a:t>
            </a:r>
            <a:endParaRPr lang="en-US" dirty="0"/>
          </a:p>
        </p:txBody>
      </p:sp>
    </p:spTree>
    <p:extLst>
      <p:ext uri="{BB962C8B-B14F-4D97-AF65-F5344CB8AC3E}">
        <p14:creationId xmlns:p14="http://schemas.microsoft.com/office/powerpoint/2010/main" val="1034973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838200" y="1983179"/>
            <a:ext cx="10515600" cy="4193784"/>
          </a:xfrm>
        </p:spPr>
        <p:txBody>
          <a:bodyPr/>
          <a:lstStyle/>
          <a:p>
            <a:r>
              <a:rPr lang="en-US" dirty="0"/>
              <a:t>Categorize your requests. </a:t>
            </a:r>
          </a:p>
          <a:p>
            <a:pPr lvl="1"/>
            <a:r>
              <a:rPr lang="en-US" dirty="0"/>
              <a:t>Create a prayer list under three columns: PROTECTION, SPIRITUAL GROWTH, and UNITY.</a:t>
            </a:r>
          </a:p>
          <a:p>
            <a:pPr lvl="1"/>
            <a:r>
              <a:rPr lang="en-US" dirty="0"/>
              <a:t>Under each column, list individuals or groups for whom you can pray.</a:t>
            </a:r>
          </a:p>
          <a:p>
            <a:endParaRPr lang="en-US" dirty="0"/>
          </a:p>
        </p:txBody>
      </p:sp>
    </p:spTree>
    <p:extLst>
      <p:ext uri="{BB962C8B-B14F-4D97-AF65-F5344CB8AC3E}">
        <p14:creationId xmlns:p14="http://schemas.microsoft.com/office/powerpoint/2010/main" val="182995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pic>
        <p:nvPicPr>
          <p:cNvPr id="4" name="Picture 3">
            <a:hlinkClick r:id="rId2"/>
          </p:cNvPr>
          <p:cNvPicPr>
            <a:picLocks noChangeAspect="1"/>
          </p:cNvPicPr>
          <p:nvPr/>
        </p:nvPicPr>
        <p:blipFill rotWithShape="1">
          <a:blip r:embed="rId3">
            <a:extLst>
              <a:ext uri="{28A0092B-C50C-407E-A947-70E740481C1C}">
                <a14:useLocalDpi xmlns:a14="http://schemas.microsoft.com/office/drawing/2010/main" val="0"/>
              </a:ext>
            </a:extLst>
          </a:blip>
          <a:srcRect l="6003" t="10536" r="5832" b="11241"/>
          <a:stretch/>
        </p:blipFill>
        <p:spPr>
          <a:xfrm>
            <a:off x="2861953" y="1983179"/>
            <a:ext cx="6103917" cy="29450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3562597" y="5415148"/>
            <a:ext cx="4417621" cy="369332"/>
          </a:xfrm>
          <a:prstGeom prst="rect">
            <a:avLst/>
          </a:prstGeom>
          <a:noFill/>
        </p:spPr>
        <p:txBody>
          <a:bodyPr wrap="square" rtlCol="0">
            <a:spAutoFit/>
          </a:bodyPr>
          <a:lstStyle/>
          <a:p>
            <a:pPr algn="ctr"/>
            <a:r>
              <a:rPr lang="en-US" dirty="0" smtClean="0">
                <a:hlinkClick r:id="rId2"/>
              </a:rPr>
              <a:t>View the video</a:t>
            </a:r>
            <a:endParaRPr lang="en-US" dirty="0"/>
          </a:p>
        </p:txBody>
      </p:sp>
    </p:spTree>
    <p:extLst>
      <p:ext uri="{BB962C8B-B14F-4D97-AF65-F5344CB8AC3E}">
        <p14:creationId xmlns:p14="http://schemas.microsoft.com/office/powerpoint/2010/main" val="2189933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838200" y="2018805"/>
            <a:ext cx="10515600" cy="4158158"/>
          </a:xfrm>
        </p:spPr>
        <p:txBody>
          <a:bodyPr/>
          <a:lstStyle/>
          <a:p>
            <a:r>
              <a:rPr lang="en-US" dirty="0"/>
              <a:t>Ask others. </a:t>
            </a:r>
          </a:p>
          <a:p>
            <a:pPr lvl="1"/>
            <a:r>
              <a:rPr lang="en-US" dirty="0"/>
              <a:t>Contact friends and family by phone, email, or text. </a:t>
            </a:r>
          </a:p>
          <a:p>
            <a:pPr lvl="1"/>
            <a:r>
              <a:rPr lang="en-US" dirty="0"/>
              <a:t>Ask them how you can be praying specifically for them.</a:t>
            </a:r>
          </a:p>
          <a:p>
            <a:endParaRPr lang="en-US" dirty="0"/>
          </a:p>
        </p:txBody>
      </p:sp>
    </p:spTree>
    <p:extLst>
      <p:ext uri="{BB962C8B-B14F-4D97-AF65-F5344CB8AC3E}">
        <p14:creationId xmlns:p14="http://schemas.microsoft.com/office/powerpoint/2010/main" val="39938059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838200" y="1971303"/>
            <a:ext cx="10515600" cy="4205659"/>
          </a:xfrm>
        </p:spPr>
        <p:txBody>
          <a:bodyPr/>
          <a:lstStyle/>
          <a:p>
            <a:r>
              <a:rPr lang="en-US" dirty="0"/>
              <a:t>Pray together. </a:t>
            </a:r>
          </a:p>
          <a:p>
            <a:pPr lvl="1"/>
            <a:r>
              <a:rPr lang="en-US" dirty="0"/>
              <a:t>Meet with others in your group for a season of prayer.</a:t>
            </a:r>
          </a:p>
          <a:p>
            <a:pPr lvl="1"/>
            <a:r>
              <a:rPr lang="en-US" dirty="0"/>
              <a:t>Pray together for unity among believers and churches in your community.</a:t>
            </a:r>
          </a:p>
          <a:p>
            <a:endParaRPr lang="en-US" dirty="0"/>
          </a:p>
        </p:txBody>
      </p:sp>
    </p:spTree>
    <p:extLst>
      <p:ext uri="{BB962C8B-B14F-4D97-AF65-F5344CB8AC3E}">
        <p14:creationId xmlns:p14="http://schemas.microsoft.com/office/powerpoint/2010/main" val="913713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265717" cy="1325563"/>
          </a:xfrm>
        </p:spPr>
        <p:txBody>
          <a:bodyPr/>
          <a:lstStyle/>
          <a:p>
            <a:r>
              <a:rPr lang="en-US" dirty="0" smtClean="0"/>
              <a:t>Family Activities</a:t>
            </a:r>
            <a:endParaRPr lang="en-US" dirty="0"/>
          </a:p>
        </p:txBody>
      </p:sp>
      <p:sp>
        <p:nvSpPr>
          <p:cNvPr id="4" name="Rounded Rectangular Callout 3"/>
          <p:cNvSpPr/>
          <p:nvPr/>
        </p:nvSpPr>
        <p:spPr>
          <a:xfrm>
            <a:off x="4476997" y="1615043"/>
            <a:ext cx="6650182" cy="2956957"/>
          </a:xfrm>
          <a:prstGeom prst="wedgeRoundRectCallout">
            <a:avLst>
              <a:gd name="adj1" fmla="val -65167"/>
              <a:gd name="adj2" fmla="val 29861"/>
              <a:gd name="adj3" fmla="val 166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latin typeface="Comic Sans MS" panose="030F0702030302020204" pitchFamily="66" charset="0"/>
              </a:rPr>
              <a:t>OK, so you’ve got your favorite this week on the handout … the crossword puzzle.  But let me tell you, there’s other good stuff also, even an online jigsaw puzzle where Billy Graham reveals secrets about his golf game!  Look it up at</a:t>
            </a:r>
          </a:p>
          <a:p>
            <a:pPr algn="ctr"/>
            <a:r>
              <a:rPr lang="en-US" sz="2400" dirty="0">
                <a:latin typeface="Comic Sans MS" panose="030F0702030302020204" pitchFamily="66" charset="0"/>
                <a:hlinkClick r:id="rId2"/>
              </a:rPr>
              <a:t>https://</a:t>
            </a:r>
            <a:r>
              <a:rPr lang="en-US" sz="2400" dirty="0" smtClean="0">
                <a:latin typeface="Comic Sans MS" panose="030F0702030302020204" pitchFamily="66" charset="0"/>
                <a:hlinkClick r:id="rId2"/>
              </a:rPr>
              <a:t>tinyurl.com/yd2lkyx2</a:t>
            </a:r>
            <a:r>
              <a:rPr lang="en-US" sz="2400" dirty="0" smtClean="0">
                <a:latin typeface="Comic Sans MS" panose="030F0702030302020204" pitchFamily="66" charset="0"/>
              </a:rPr>
              <a:t> </a:t>
            </a:r>
            <a:endParaRPr lang="en-US" sz="2400" dirty="0">
              <a:latin typeface="Comic Sans MS" panose="030F0702030302020204" pitchFamily="66" charset="0"/>
            </a:endParaRPr>
          </a:p>
        </p:txBody>
      </p:sp>
      <p:pic>
        <p:nvPicPr>
          <p:cNvPr id="6" name="Picture 5"/>
          <p:cNvPicPr>
            <a:picLocks noChangeAspect="1"/>
          </p:cNvPicPr>
          <p:nvPr/>
        </p:nvPicPr>
        <p:blipFill>
          <a:blip r:embed="rId3"/>
          <a:stretch>
            <a:fillRect/>
          </a:stretch>
        </p:blipFill>
        <p:spPr>
          <a:xfrm>
            <a:off x="1654390" y="3465669"/>
            <a:ext cx="3024488" cy="33923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38904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Praying for Others</a:t>
            </a:r>
            <a:endParaRPr lang="en-US" dirty="0"/>
          </a:p>
        </p:txBody>
      </p:sp>
      <p:sp>
        <p:nvSpPr>
          <p:cNvPr id="3" name="Subtitle 2"/>
          <p:cNvSpPr>
            <a:spLocks noGrp="1"/>
          </p:cNvSpPr>
          <p:nvPr>
            <p:ph type="subTitle" idx="1"/>
          </p:nvPr>
        </p:nvSpPr>
        <p:spPr/>
        <p:txBody>
          <a:bodyPr/>
          <a:lstStyle/>
          <a:p>
            <a:r>
              <a:rPr lang="en-US" dirty="0" smtClean="0"/>
              <a:t>November 11</a:t>
            </a:r>
            <a:endParaRPr lang="en-US" dirty="0"/>
          </a:p>
        </p:txBody>
      </p:sp>
    </p:spTree>
    <p:extLst>
      <p:ext uri="{BB962C8B-B14F-4D97-AF65-F5344CB8AC3E}">
        <p14:creationId xmlns:p14="http://schemas.microsoft.com/office/powerpoint/2010/main" val="3214292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Think about it …</a:t>
            </a:r>
            <a:endParaRPr lang="en-US" dirty="0"/>
          </a:p>
        </p:txBody>
      </p:sp>
      <p:sp>
        <p:nvSpPr>
          <p:cNvPr id="4" name="Content Placeholder 3"/>
          <p:cNvSpPr>
            <a:spLocks noGrp="1"/>
          </p:cNvSpPr>
          <p:nvPr>
            <p:ph idx="1"/>
          </p:nvPr>
        </p:nvSpPr>
        <p:spPr/>
        <p:txBody>
          <a:bodyPr/>
          <a:lstStyle/>
          <a:p>
            <a:r>
              <a:rPr lang="en-US" dirty="0"/>
              <a:t>What do you think is most challenging for a Christian living in today’s society</a:t>
            </a:r>
            <a:r>
              <a:rPr lang="en-US" dirty="0" smtClean="0"/>
              <a:t>?</a:t>
            </a:r>
          </a:p>
          <a:p>
            <a:r>
              <a:rPr lang="en-US" dirty="0">
                <a:solidFill>
                  <a:srgbClr val="C00000"/>
                </a:solidFill>
              </a:rPr>
              <a:t>We all struggle with these issues along with the normal problems of life.</a:t>
            </a:r>
          </a:p>
          <a:p>
            <a:pPr lvl="1"/>
            <a:r>
              <a:rPr lang="en-US" dirty="0">
                <a:solidFill>
                  <a:srgbClr val="C00000"/>
                </a:solidFill>
              </a:rPr>
              <a:t>We need the prayer support of fellow believers … and they need our prayers</a:t>
            </a:r>
          </a:p>
          <a:p>
            <a:pPr lvl="1"/>
            <a:r>
              <a:rPr lang="en-US" dirty="0">
                <a:solidFill>
                  <a:srgbClr val="C00000"/>
                </a:solidFill>
              </a:rPr>
              <a:t>Today we look at going to God on the behalf of others.</a:t>
            </a:r>
          </a:p>
          <a:p>
            <a:endParaRPr lang="en-US" dirty="0"/>
          </a:p>
          <a:p>
            <a:endParaRPr lang="en-US" dirty="0"/>
          </a:p>
        </p:txBody>
      </p:sp>
      <p:grpSp>
        <p:nvGrpSpPr>
          <p:cNvPr id="7" name="Group 6"/>
          <p:cNvGrpSpPr/>
          <p:nvPr/>
        </p:nvGrpSpPr>
        <p:grpSpPr>
          <a:xfrm>
            <a:off x="1663560" y="3040083"/>
            <a:ext cx="8622146" cy="2410692"/>
            <a:chOff x="1663560" y="3040083"/>
            <a:chExt cx="8622146" cy="2410692"/>
          </a:xfrm>
        </p:grpSpPr>
        <p:pic>
          <p:nvPicPr>
            <p:cNvPr id="5" name="Picture 4"/>
            <p:cNvPicPr>
              <a:picLocks noChangeAspect="1"/>
            </p:cNvPicPr>
            <p:nvPr/>
          </p:nvPicPr>
          <p:blipFill>
            <a:blip r:embed="rId2"/>
            <a:stretch>
              <a:fillRect/>
            </a:stretch>
          </p:blipFill>
          <p:spPr>
            <a:xfrm rot="21073152">
              <a:off x="1663560" y="3723820"/>
              <a:ext cx="2380952" cy="1666667"/>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3"/>
            <a:stretch>
              <a:fillRect/>
            </a:stretch>
          </p:blipFill>
          <p:spPr>
            <a:xfrm rot="694561">
              <a:off x="7864143" y="3833171"/>
              <a:ext cx="2421563" cy="1617604"/>
            </a:xfrm>
            <a:prstGeom prst="rect">
              <a:avLst/>
            </a:prstGeom>
            <a:ln>
              <a:noFill/>
            </a:ln>
            <a:effectLst>
              <a:outerShdw blurRad="292100" dist="139700" dir="2700000" algn="tl" rotWithShape="0">
                <a:srgbClr val="333333">
                  <a:alpha val="65000"/>
                </a:srgbClr>
              </a:outerShdw>
            </a:effectLst>
          </p:spPr>
        </p:pic>
        <p:pic>
          <p:nvPicPr>
            <p:cNvPr id="1026" name="Picture 2" descr="Image result for political correctne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15502" y="3040083"/>
              <a:ext cx="2369127" cy="23691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7053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Jesus’ petitions</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Matthew 6:11 (NIV)  Give us today our daily bread.   John 17:11-16  I will remain in the world no longer, but they are still in the world, and I am coming to you. Holy Father, protect them by the power of your name--the name you gave me--so that they may be one as we are one. 12  While I was with them, I protected them and kept them safe by that </a:t>
            </a:r>
            <a:endParaRPr lang="en-US" dirty="0"/>
          </a:p>
        </p:txBody>
      </p:sp>
    </p:spTree>
    <p:extLst>
      <p:ext uri="{BB962C8B-B14F-4D97-AF65-F5344CB8AC3E}">
        <p14:creationId xmlns:p14="http://schemas.microsoft.com/office/powerpoint/2010/main" val="343810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Jesus’ petitions</a:t>
            </a:r>
            <a:r>
              <a:rPr lang="en-US" dirty="0" smtClean="0"/>
              <a:t>.</a:t>
            </a:r>
            <a:endParaRPr lang="en-US" dirty="0"/>
          </a:p>
        </p:txBody>
      </p:sp>
      <p:sp>
        <p:nvSpPr>
          <p:cNvPr id="3" name="Content Placeholder 2"/>
          <p:cNvSpPr>
            <a:spLocks noGrp="1"/>
          </p:cNvSpPr>
          <p:nvPr>
            <p:ph idx="1"/>
          </p:nvPr>
        </p:nvSpPr>
        <p:spPr>
          <a:xfrm>
            <a:off x="838200" y="2018805"/>
            <a:ext cx="10515600" cy="4158158"/>
          </a:xfrm>
        </p:spPr>
        <p:txBody>
          <a:bodyPr/>
          <a:lstStyle/>
          <a:p>
            <a:pPr marL="0" indent="0" algn="ctr">
              <a:buNone/>
            </a:pPr>
            <a:r>
              <a:rPr lang="en-US" dirty="0"/>
              <a:t>name you gave me. None has been lost except the one doomed to destruction so that Scripture would be fulfilled. 13  "I am coming to you now, but I say these things while I am still in the world, so that they may have the full measure of my joy within them. 14  I have given them your word </a:t>
            </a:r>
            <a:endParaRPr lang="en-US" dirty="0"/>
          </a:p>
        </p:txBody>
      </p:sp>
    </p:spTree>
    <p:extLst>
      <p:ext uri="{BB962C8B-B14F-4D97-AF65-F5344CB8AC3E}">
        <p14:creationId xmlns:p14="http://schemas.microsoft.com/office/powerpoint/2010/main" val="702939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Jesus’ petitions</a:t>
            </a:r>
            <a:r>
              <a:rPr lang="en-US" dirty="0" smtClean="0"/>
              <a:t>.</a:t>
            </a:r>
            <a:endParaRPr lang="en-US" dirty="0"/>
          </a:p>
        </p:txBody>
      </p:sp>
      <p:sp>
        <p:nvSpPr>
          <p:cNvPr id="3" name="Content Placeholder 2"/>
          <p:cNvSpPr>
            <a:spLocks noGrp="1"/>
          </p:cNvSpPr>
          <p:nvPr>
            <p:ph idx="1"/>
          </p:nvPr>
        </p:nvSpPr>
        <p:spPr>
          <a:xfrm>
            <a:off x="1413162" y="1995054"/>
            <a:ext cx="9334995" cy="4158158"/>
          </a:xfrm>
        </p:spPr>
        <p:txBody>
          <a:bodyPr/>
          <a:lstStyle/>
          <a:p>
            <a:pPr marL="0" indent="0" algn="ctr">
              <a:buNone/>
            </a:pPr>
            <a:r>
              <a:rPr lang="en-US" dirty="0"/>
              <a:t>and the world has hated them, for they are not of the world any more than I am of the world. 15  My prayer is not that you take them out of the world but that you protect them from the evil one. 16  They are not of the world, even as I am not of it.</a:t>
            </a:r>
          </a:p>
          <a:p>
            <a:pPr marL="0" indent="0" algn="ctr">
              <a:buNone/>
            </a:pPr>
            <a:endParaRPr lang="en-US" dirty="0"/>
          </a:p>
        </p:txBody>
      </p:sp>
      <p:pic>
        <p:nvPicPr>
          <p:cNvPr id="4" name="Picture 3"/>
          <p:cNvPicPr>
            <a:picLocks noChangeAspect="1"/>
          </p:cNvPicPr>
          <p:nvPr/>
        </p:nvPicPr>
        <p:blipFill>
          <a:blip r:embed="rId2"/>
          <a:stretch>
            <a:fillRect/>
          </a:stretch>
        </p:blipFill>
        <p:spPr>
          <a:xfrm>
            <a:off x="4886829" y="5502067"/>
            <a:ext cx="2133333" cy="2952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432043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Protection</a:t>
            </a:r>
            <a:endParaRPr lang="en-US" dirty="0"/>
          </a:p>
        </p:txBody>
      </p:sp>
      <p:sp>
        <p:nvSpPr>
          <p:cNvPr id="3" name="Content Placeholder 2"/>
          <p:cNvSpPr>
            <a:spLocks noGrp="1"/>
          </p:cNvSpPr>
          <p:nvPr>
            <p:ph idx="1"/>
          </p:nvPr>
        </p:nvSpPr>
        <p:spPr/>
        <p:txBody>
          <a:bodyPr/>
          <a:lstStyle/>
          <a:p>
            <a:r>
              <a:rPr lang="en-US" dirty="0"/>
              <a:t>What did Jesus ask His Father to do for His disciples? </a:t>
            </a:r>
          </a:p>
          <a:p>
            <a:r>
              <a:rPr lang="en-US" dirty="0"/>
              <a:t>Why did Jesus say these things while He was still in the world?   </a:t>
            </a:r>
          </a:p>
          <a:p>
            <a:r>
              <a:rPr lang="en-US" dirty="0"/>
              <a:t>Why </a:t>
            </a:r>
            <a:r>
              <a:rPr lang="en-US" dirty="0" smtClean="0"/>
              <a:t>would the </a:t>
            </a:r>
            <a:r>
              <a:rPr lang="en-US" dirty="0"/>
              <a:t>world hate Jesus’ disciples?  </a:t>
            </a:r>
          </a:p>
          <a:p>
            <a:r>
              <a:rPr lang="en-US" dirty="0" smtClean="0"/>
              <a:t>Why </a:t>
            </a:r>
            <a:r>
              <a:rPr lang="en-US" dirty="0"/>
              <a:t>can </a:t>
            </a:r>
            <a:r>
              <a:rPr lang="en-US" dirty="0" smtClean="0"/>
              <a:t>believers today </a:t>
            </a:r>
            <a:r>
              <a:rPr lang="en-US" dirty="0"/>
              <a:t>expect the world to hate them?</a:t>
            </a:r>
          </a:p>
          <a:p>
            <a:endParaRPr lang="en-US" dirty="0"/>
          </a:p>
        </p:txBody>
      </p:sp>
    </p:spTree>
    <p:extLst>
      <p:ext uri="{BB962C8B-B14F-4D97-AF65-F5344CB8AC3E}">
        <p14:creationId xmlns:p14="http://schemas.microsoft.com/office/powerpoint/2010/main" val="384040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Praying for Protection</a:t>
            </a:r>
          </a:p>
        </p:txBody>
      </p:sp>
      <p:sp>
        <p:nvSpPr>
          <p:cNvPr id="3" name="Content Placeholder 2"/>
          <p:cNvSpPr>
            <a:spLocks noGrp="1"/>
          </p:cNvSpPr>
          <p:nvPr>
            <p:ph idx="1"/>
          </p:nvPr>
        </p:nvSpPr>
        <p:spPr/>
        <p:txBody>
          <a:bodyPr/>
          <a:lstStyle/>
          <a:p>
            <a:r>
              <a:rPr lang="en-US" dirty="0"/>
              <a:t>What does your life-style </a:t>
            </a:r>
            <a:r>
              <a:rPr lang="en-US" dirty="0" smtClean="0"/>
              <a:t>as a believer indicate </a:t>
            </a:r>
            <a:r>
              <a:rPr lang="en-US" dirty="0"/>
              <a:t>about your relationship to the world? </a:t>
            </a:r>
            <a:endParaRPr lang="en-US" dirty="0" smtClean="0"/>
          </a:p>
          <a:p>
            <a:r>
              <a:rPr lang="en-US" dirty="0"/>
              <a:t>Why is it so easy for us to become closely involved in the world? </a:t>
            </a:r>
          </a:p>
          <a:p>
            <a:r>
              <a:rPr lang="en-US" dirty="0"/>
              <a:t>Jesus specifically did not pray that we be removed from the world.  Why do you think believers are still in the world? </a:t>
            </a:r>
          </a:p>
          <a:p>
            <a:endParaRPr lang="en-US" dirty="0"/>
          </a:p>
          <a:p>
            <a:endParaRPr lang="en-US" dirty="0"/>
          </a:p>
        </p:txBody>
      </p:sp>
      <p:sp>
        <p:nvSpPr>
          <p:cNvPr id="4" name="Horizontal Scroll 3"/>
          <p:cNvSpPr/>
          <p:nvPr/>
        </p:nvSpPr>
        <p:spPr>
          <a:xfrm rot="21229311">
            <a:off x="2078182" y="2196934"/>
            <a:ext cx="7160821" cy="3063834"/>
          </a:xfrm>
          <a:prstGeom prst="horizontalScroll">
            <a:avLst/>
          </a:prstGeom>
          <a:ln>
            <a:solidFill>
              <a:schemeClr val="tx1">
                <a:lumMod val="75000"/>
                <a:lumOff val="25000"/>
              </a:schemeClr>
            </a:solidFill>
          </a:ln>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a:sym typeface="Wingdings" panose="05000000000000000000" pitchFamily="2" charset="2"/>
              </a:rPr>
              <a:t></a:t>
            </a:r>
            <a:r>
              <a:rPr lang="en-US" sz="3200"/>
              <a:t> Pray for one another that we will be both protected from the world’s influence but at the same time be an influence on the world.</a:t>
            </a:r>
          </a:p>
        </p:txBody>
      </p:sp>
    </p:spTree>
    <p:extLst>
      <p:ext uri="{BB962C8B-B14F-4D97-AF65-F5344CB8AC3E}">
        <p14:creationId xmlns:p14="http://schemas.microsoft.com/office/powerpoint/2010/main" val="157262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our mission</a:t>
            </a:r>
            <a:r>
              <a:rPr lang="en-US" dirty="0" smtClean="0"/>
              <a:t>.</a:t>
            </a:r>
            <a:endParaRPr lang="en-US" dirty="0"/>
          </a:p>
        </p:txBody>
      </p:sp>
      <p:sp>
        <p:nvSpPr>
          <p:cNvPr id="3" name="Content Placeholder 2"/>
          <p:cNvSpPr>
            <a:spLocks noGrp="1"/>
          </p:cNvSpPr>
          <p:nvPr>
            <p:ph idx="1"/>
          </p:nvPr>
        </p:nvSpPr>
        <p:spPr>
          <a:xfrm>
            <a:off x="1472540" y="1873127"/>
            <a:ext cx="9038112" cy="4351338"/>
          </a:xfrm>
        </p:spPr>
        <p:txBody>
          <a:bodyPr/>
          <a:lstStyle/>
          <a:p>
            <a:pPr marL="0" indent="0" algn="ctr">
              <a:buNone/>
            </a:pPr>
            <a:r>
              <a:rPr lang="en-US" dirty="0"/>
              <a:t>John 17:17-19 (NIV)  Sanctify them by the truth; your word is truth. 18  As you sent me into the world, I have sent them into the world. 19  For them I sanctify myself, that they too may be truly sanctified.</a:t>
            </a:r>
          </a:p>
          <a:p>
            <a:pPr marL="0" indent="0" algn="ctr">
              <a:buNone/>
            </a:pPr>
            <a:endParaRPr lang="en-US" dirty="0"/>
          </a:p>
        </p:txBody>
      </p:sp>
      <p:pic>
        <p:nvPicPr>
          <p:cNvPr id="4" name="Picture 3"/>
          <p:cNvPicPr>
            <a:picLocks noChangeAspect="1"/>
          </p:cNvPicPr>
          <p:nvPr/>
        </p:nvPicPr>
        <p:blipFill>
          <a:blip r:embed="rId2"/>
          <a:stretch>
            <a:fillRect/>
          </a:stretch>
        </p:blipFill>
        <p:spPr>
          <a:xfrm>
            <a:off x="4839327" y="5003303"/>
            <a:ext cx="2133333" cy="2952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04604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217</TotalTime>
  <Words>1052</Words>
  <Application>Microsoft Office PowerPoint</Application>
  <PresentationFormat>Widescreen</PresentationFormat>
  <Paragraphs>70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Comic Sans MS</vt:lpstr>
      <vt:lpstr>Wingdings</vt:lpstr>
      <vt:lpstr>Office Theme</vt:lpstr>
      <vt:lpstr>Praying for Others</vt:lpstr>
      <vt:lpstr>Introduction</vt:lpstr>
      <vt:lpstr>Think about it …</vt:lpstr>
      <vt:lpstr>Listen for Jesus’ petitions.</vt:lpstr>
      <vt:lpstr>Listen for Jesus’ petitions.</vt:lpstr>
      <vt:lpstr>Listen for Jesus’ petitions.</vt:lpstr>
      <vt:lpstr>Praying for Protection</vt:lpstr>
      <vt:lpstr>Praying for Protection</vt:lpstr>
      <vt:lpstr>Listen for our mission.</vt:lpstr>
      <vt:lpstr>Praying for Spiritual Growth</vt:lpstr>
      <vt:lpstr>Praying for Spiritual Growth</vt:lpstr>
      <vt:lpstr>Praying for Spiritual Growth</vt:lpstr>
      <vt:lpstr>Consider …</vt:lpstr>
      <vt:lpstr>Listen for a reason for the need of unity – being in tune with one another.</vt:lpstr>
      <vt:lpstr>Listen for a reason for the need of unity – being in tune with one another.</vt:lpstr>
      <vt:lpstr>Praying for Unity</vt:lpstr>
      <vt:lpstr>Praying for Unity</vt:lpstr>
      <vt:lpstr>Application Video</vt:lpstr>
      <vt:lpstr>Application</vt:lpstr>
      <vt:lpstr>Application</vt:lpstr>
      <vt:lpstr>Application</vt:lpstr>
      <vt:lpstr>Family Activities</vt:lpstr>
      <vt:lpstr>Praying for Others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Praying for Others</dc:title>
  <dc:creator>Steve Armstrong</dc:creator>
  <cp:lastModifiedBy>Steve Armstrong</cp:lastModifiedBy>
  <cp:revision>9</cp:revision>
  <dcterms:created xsi:type="dcterms:W3CDTF">2018-10-26T14:26:13Z</dcterms:created>
  <dcterms:modified xsi:type="dcterms:W3CDTF">2018-10-26T18:03:53Z</dcterms:modified>
</cp:coreProperties>
</file>