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80" d="100"/>
          <a:sy n="80"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2u5a3jax"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hyperlink" Target="http://tinyurl.com/bdfn8fu6"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81137"/>
          </a:xfrm>
        </p:spPr>
        <p:txBody>
          <a:bodyPr/>
          <a:lstStyle/>
          <a:p>
            <a:r>
              <a:rPr lang="en-US" dirty="0"/>
              <a:t>Praying Faith</a:t>
            </a:r>
          </a:p>
        </p:txBody>
      </p:sp>
      <p:sp>
        <p:nvSpPr>
          <p:cNvPr id="3" name="Subtitle 2"/>
          <p:cNvSpPr>
            <a:spLocks noGrp="1"/>
          </p:cNvSpPr>
          <p:nvPr>
            <p:ph type="subTitle" idx="1"/>
          </p:nvPr>
        </p:nvSpPr>
        <p:spPr/>
        <p:txBody>
          <a:bodyPr/>
          <a:lstStyle/>
          <a:p>
            <a:r>
              <a:rPr lang="en-US" dirty="0"/>
              <a:t>February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BFE6-AF28-99A8-1D93-B5C2DC778568}"/>
              </a:ext>
            </a:extLst>
          </p:cNvPr>
          <p:cNvSpPr>
            <a:spLocks noGrp="1"/>
          </p:cNvSpPr>
          <p:nvPr>
            <p:ph type="title"/>
          </p:nvPr>
        </p:nvSpPr>
        <p:spPr/>
        <p:txBody>
          <a:bodyPr/>
          <a:lstStyle/>
          <a:p>
            <a:pPr algn="l"/>
            <a:r>
              <a:rPr lang="en-US" dirty="0"/>
              <a:t>Listen for an example of persistence.</a:t>
            </a:r>
          </a:p>
        </p:txBody>
      </p:sp>
      <p:sp>
        <p:nvSpPr>
          <p:cNvPr id="3" name="Content Placeholder 2">
            <a:extLst>
              <a:ext uri="{FF2B5EF4-FFF2-40B4-BE49-F238E27FC236}">
                <a16:creationId xmlns:a16="http://schemas.microsoft.com/office/drawing/2014/main" id="{5301CFED-F7EF-C66F-6075-6BFE9F9D015C}"/>
              </a:ext>
            </a:extLst>
          </p:cNvPr>
          <p:cNvSpPr>
            <a:spLocks noGrp="1"/>
          </p:cNvSpPr>
          <p:nvPr>
            <p:ph idx="1"/>
          </p:nvPr>
        </p:nvSpPr>
        <p:spPr>
          <a:xfrm>
            <a:off x="1140994" y="1897814"/>
            <a:ext cx="9910011" cy="4351338"/>
          </a:xfrm>
        </p:spPr>
        <p:txBody>
          <a:bodyPr/>
          <a:lstStyle/>
          <a:p>
            <a:pPr marL="0" indent="0" algn="ctr">
              <a:buNone/>
            </a:pPr>
            <a:r>
              <a:rPr lang="en-US" dirty="0"/>
              <a:t>inside answers, 'Don't bother me. The door is already locked, and my children are with me in bed. I can't get up and give you anything.' 8  I tell you, though he will not get up and give him the bread because he is his friend, yet because of the man's boldness he will get up and give</a:t>
            </a:r>
          </a:p>
        </p:txBody>
      </p:sp>
    </p:spTree>
    <p:extLst>
      <p:ext uri="{BB962C8B-B14F-4D97-AF65-F5344CB8AC3E}">
        <p14:creationId xmlns:p14="http://schemas.microsoft.com/office/powerpoint/2010/main" val="188485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BFE6-AF28-99A8-1D93-B5C2DC778568}"/>
              </a:ext>
            </a:extLst>
          </p:cNvPr>
          <p:cNvSpPr>
            <a:spLocks noGrp="1"/>
          </p:cNvSpPr>
          <p:nvPr>
            <p:ph type="title"/>
          </p:nvPr>
        </p:nvSpPr>
        <p:spPr/>
        <p:txBody>
          <a:bodyPr/>
          <a:lstStyle/>
          <a:p>
            <a:pPr algn="l"/>
            <a:r>
              <a:rPr lang="en-US" dirty="0"/>
              <a:t>Listen for an example of persistence.</a:t>
            </a:r>
          </a:p>
        </p:txBody>
      </p:sp>
      <p:sp>
        <p:nvSpPr>
          <p:cNvPr id="3" name="Content Placeholder 2">
            <a:extLst>
              <a:ext uri="{FF2B5EF4-FFF2-40B4-BE49-F238E27FC236}">
                <a16:creationId xmlns:a16="http://schemas.microsoft.com/office/drawing/2014/main" id="{5301CFED-F7EF-C66F-6075-6BFE9F9D015C}"/>
              </a:ext>
            </a:extLst>
          </p:cNvPr>
          <p:cNvSpPr>
            <a:spLocks noGrp="1"/>
          </p:cNvSpPr>
          <p:nvPr>
            <p:ph idx="1"/>
          </p:nvPr>
        </p:nvSpPr>
        <p:spPr>
          <a:xfrm>
            <a:off x="1140994" y="1897814"/>
            <a:ext cx="9910011" cy="4351338"/>
          </a:xfrm>
        </p:spPr>
        <p:txBody>
          <a:bodyPr/>
          <a:lstStyle/>
          <a:p>
            <a:pPr marL="0" indent="0" algn="ctr">
              <a:buNone/>
            </a:pPr>
            <a:r>
              <a:rPr lang="en-US" dirty="0"/>
              <a:t>him as much as he needs. 9  "So I say to you: Ask and it will be given to you; seek and you will find; knock and the door will be opened to you. 10  For everyone who asks receives; he who seeks finds; and to him who knocks, the door will be opened.</a:t>
            </a:r>
          </a:p>
        </p:txBody>
      </p:sp>
      <p:pic>
        <p:nvPicPr>
          <p:cNvPr id="4" name="Picture 3">
            <a:extLst>
              <a:ext uri="{FF2B5EF4-FFF2-40B4-BE49-F238E27FC236}">
                <a16:creationId xmlns:a16="http://schemas.microsoft.com/office/drawing/2014/main" id="{BA70E29C-5B27-434D-3BF6-B951D923259F}"/>
              </a:ext>
            </a:extLst>
          </p:cNvPr>
          <p:cNvPicPr>
            <a:picLocks noChangeAspect="1"/>
          </p:cNvPicPr>
          <p:nvPr/>
        </p:nvPicPr>
        <p:blipFill>
          <a:blip r:embed="rId2"/>
          <a:stretch>
            <a:fillRect/>
          </a:stretch>
        </p:blipFill>
        <p:spPr>
          <a:xfrm>
            <a:off x="5105523" y="5427952"/>
            <a:ext cx="1980952" cy="247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336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5751-1D5B-50B0-FB83-2B3010FFB992}"/>
              </a:ext>
            </a:extLst>
          </p:cNvPr>
          <p:cNvSpPr>
            <a:spLocks noGrp="1"/>
          </p:cNvSpPr>
          <p:nvPr>
            <p:ph type="title"/>
          </p:nvPr>
        </p:nvSpPr>
        <p:spPr/>
        <p:txBody>
          <a:bodyPr/>
          <a:lstStyle/>
          <a:p>
            <a:r>
              <a:rPr lang="en-US" dirty="0"/>
              <a:t>Keep On Praying with Faith</a:t>
            </a:r>
          </a:p>
        </p:txBody>
      </p:sp>
      <p:sp>
        <p:nvSpPr>
          <p:cNvPr id="3" name="Content Placeholder 2">
            <a:extLst>
              <a:ext uri="{FF2B5EF4-FFF2-40B4-BE49-F238E27FC236}">
                <a16:creationId xmlns:a16="http://schemas.microsoft.com/office/drawing/2014/main" id="{CAC1AEA4-A98E-65E3-C786-6F1E5714F62F}"/>
              </a:ext>
            </a:extLst>
          </p:cNvPr>
          <p:cNvSpPr>
            <a:spLocks noGrp="1"/>
          </p:cNvSpPr>
          <p:nvPr>
            <p:ph idx="1"/>
          </p:nvPr>
        </p:nvSpPr>
        <p:spPr/>
        <p:txBody>
          <a:bodyPr/>
          <a:lstStyle/>
          <a:p>
            <a:r>
              <a:rPr lang="en-US" dirty="0"/>
              <a:t>Why was the man in this passage so persistent?</a:t>
            </a:r>
          </a:p>
          <a:p>
            <a:r>
              <a:rPr lang="en-US" dirty="0">
                <a:solidFill>
                  <a:srgbClr val="C00000"/>
                </a:solidFill>
              </a:rPr>
              <a:t>Note the </a:t>
            </a:r>
            <a:r>
              <a:rPr lang="en-US" i="1" dirty="0">
                <a:solidFill>
                  <a:srgbClr val="C00000"/>
                </a:solidFill>
              </a:rPr>
              <a:t>parallels</a:t>
            </a:r>
            <a:r>
              <a:rPr lang="en-US" dirty="0">
                <a:solidFill>
                  <a:srgbClr val="C00000"/>
                </a:solidFill>
              </a:rPr>
              <a:t> between this man’s persistence and why </a:t>
            </a:r>
            <a:r>
              <a:rPr lang="en-US" i="1" dirty="0">
                <a:solidFill>
                  <a:srgbClr val="C00000"/>
                </a:solidFill>
              </a:rPr>
              <a:t>we</a:t>
            </a:r>
            <a:r>
              <a:rPr lang="en-US" dirty="0">
                <a:solidFill>
                  <a:srgbClr val="C00000"/>
                </a:solidFill>
              </a:rPr>
              <a:t> should be persistent</a:t>
            </a:r>
          </a:p>
          <a:p>
            <a:pPr lvl="1"/>
            <a:r>
              <a:rPr lang="en-US" dirty="0">
                <a:solidFill>
                  <a:srgbClr val="C00000"/>
                </a:solidFill>
              </a:rPr>
              <a:t>Our needs are often desperate</a:t>
            </a:r>
          </a:p>
          <a:p>
            <a:pPr lvl="1"/>
            <a:r>
              <a:rPr lang="en-US" dirty="0">
                <a:solidFill>
                  <a:srgbClr val="C00000"/>
                </a:solidFill>
              </a:rPr>
              <a:t>We know that God wants us to come to him </a:t>
            </a:r>
          </a:p>
          <a:p>
            <a:pPr lvl="1"/>
            <a:r>
              <a:rPr lang="en-US" dirty="0">
                <a:solidFill>
                  <a:srgbClr val="C00000"/>
                </a:solidFill>
              </a:rPr>
              <a:t>We know that God has what we need</a:t>
            </a:r>
          </a:p>
          <a:p>
            <a:endParaRPr lang="en-US" dirty="0"/>
          </a:p>
        </p:txBody>
      </p:sp>
    </p:spTree>
    <p:extLst>
      <p:ext uri="{BB962C8B-B14F-4D97-AF65-F5344CB8AC3E}">
        <p14:creationId xmlns:p14="http://schemas.microsoft.com/office/powerpoint/2010/main" val="31312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A8EA-5D2E-8F1A-F249-2370FBA68C67}"/>
              </a:ext>
            </a:extLst>
          </p:cNvPr>
          <p:cNvSpPr>
            <a:spLocks noGrp="1"/>
          </p:cNvSpPr>
          <p:nvPr>
            <p:ph type="title"/>
          </p:nvPr>
        </p:nvSpPr>
        <p:spPr/>
        <p:txBody>
          <a:bodyPr/>
          <a:lstStyle/>
          <a:p>
            <a:r>
              <a:rPr lang="en-US" dirty="0"/>
              <a:t>Keep On Praying with Faith</a:t>
            </a:r>
          </a:p>
        </p:txBody>
      </p:sp>
      <p:sp>
        <p:nvSpPr>
          <p:cNvPr id="3" name="Content Placeholder 2">
            <a:extLst>
              <a:ext uri="{FF2B5EF4-FFF2-40B4-BE49-F238E27FC236}">
                <a16:creationId xmlns:a16="http://schemas.microsoft.com/office/drawing/2014/main" id="{EFFD647F-BF82-A318-F393-42CDDDCBA437}"/>
              </a:ext>
            </a:extLst>
          </p:cNvPr>
          <p:cNvSpPr>
            <a:spLocks noGrp="1"/>
          </p:cNvSpPr>
          <p:nvPr>
            <p:ph idx="1"/>
          </p:nvPr>
        </p:nvSpPr>
        <p:spPr/>
        <p:txBody>
          <a:bodyPr/>
          <a:lstStyle/>
          <a:p>
            <a:r>
              <a:rPr lang="en-US" dirty="0">
                <a:solidFill>
                  <a:srgbClr val="C00000"/>
                </a:solidFill>
              </a:rPr>
              <a:t>Note the </a:t>
            </a:r>
            <a:r>
              <a:rPr lang="en-US" i="1" dirty="0">
                <a:solidFill>
                  <a:srgbClr val="C00000"/>
                </a:solidFill>
              </a:rPr>
              <a:t>contrast</a:t>
            </a:r>
            <a:r>
              <a:rPr lang="en-US" dirty="0">
                <a:solidFill>
                  <a:srgbClr val="C00000"/>
                </a:solidFill>
              </a:rPr>
              <a:t> between God and the neighbor</a:t>
            </a:r>
          </a:p>
          <a:p>
            <a:pPr lvl="1"/>
            <a:r>
              <a:rPr lang="en-US" dirty="0">
                <a:solidFill>
                  <a:srgbClr val="C00000"/>
                </a:solidFill>
              </a:rPr>
              <a:t>The man was reluctant but gave in</a:t>
            </a:r>
          </a:p>
          <a:p>
            <a:pPr lvl="1"/>
            <a:r>
              <a:rPr lang="en-US" dirty="0">
                <a:solidFill>
                  <a:srgbClr val="C00000"/>
                </a:solidFill>
              </a:rPr>
              <a:t>God </a:t>
            </a:r>
            <a:r>
              <a:rPr lang="en-US" i="1" dirty="0">
                <a:solidFill>
                  <a:srgbClr val="C00000"/>
                </a:solidFill>
              </a:rPr>
              <a:t>wants</a:t>
            </a:r>
            <a:r>
              <a:rPr lang="en-US" dirty="0">
                <a:solidFill>
                  <a:srgbClr val="C00000"/>
                </a:solidFill>
              </a:rPr>
              <a:t> us to come to Him with our needs – He wants our trust</a:t>
            </a:r>
          </a:p>
          <a:p>
            <a:r>
              <a:rPr lang="en-US" dirty="0"/>
              <a:t>What kinds of things keep us from being persistent in our prayers?</a:t>
            </a:r>
          </a:p>
        </p:txBody>
      </p:sp>
    </p:spTree>
    <p:extLst>
      <p:ext uri="{BB962C8B-B14F-4D97-AF65-F5344CB8AC3E}">
        <p14:creationId xmlns:p14="http://schemas.microsoft.com/office/powerpoint/2010/main" val="5309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C4B9-6F37-0C8D-92CD-4210016C539A}"/>
              </a:ext>
            </a:extLst>
          </p:cNvPr>
          <p:cNvSpPr>
            <a:spLocks noGrp="1"/>
          </p:cNvSpPr>
          <p:nvPr>
            <p:ph type="title"/>
          </p:nvPr>
        </p:nvSpPr>
        <p:spPr/>
        <p:txBody>
          <a:bodyPr/>
          <a:lstStyle/>
          <a:p>
            <a:r>
              <a:rPr lang="en-US" dirty="0"/>
              <a:t>Keep On Praying with Faith</a:t>
            </a:r>
          </a:p>
        </p:txBody>
      </p:sp>
      <p:sp>
        <p:nvSpPr>
          <p:cNvPr id="3" name="Content Placeholder 2">
            <a:extLst>
              <a:ext uri="{FF2B5EF4-FFF2-40B4-BE49-F238E27FC236}">
                <a16:creationId xmlns:a16="http://schemas.microsoft.com/office/drawing/2014/main" id="{A74D5B81-7EA0-FE4A-E2B7-DB89791D3545}"/>
              </a:ext>
            </a:extLst>
          </p:cNvPr>
          <p:cNvSpPr>
            <a:spLocks noGrp="1"/>
          </p:cNvSpPr>
          <p:nvPr>
            <p:ph idx="1"/>
          </p:nvPr>
        </p:nvSpPr>
        <p:spPr>
          <a:xfrm>
            <a:off x="838200" y="1690688"/>
            <a:ext cx="10515600" cy="4875964"/>
          </a:xfrm>
        </p:spPr>
        <p:txBody>
          <a:bodyPr>
            <a:normAutofit/>
          </a:bodyPr>
          <a:lstStyle/>
          <a:p>
            <a:r>
              <a:rPr lang="en-US" dirty="0">
                <a:solidFill>
                  <a:srgbClr val="C00000"/>
                </a:solidFill>
              </a:rPr>
              <a:t>Consider the promise attached to the exhortation to ask, seek, and knock.</a:t>
            </a:r>
          </a:p>
          <a:p>
            <a:pPr lvl="1"/>
            <a:r>
              <a:rPr lang="en-US" dirty="0">
                <a:solidFill>
                  <a:srgbClr val="C00000"/>
                </a:solidFill>
              </a:rPr>
              <a:t>Remember that Hebrew writing and oration often use repeated statements</a:t>
            </a:r>
          </a:p>
          <a:p>
            <a:pPr lvl="1"/>
            <a:r>
              <a:rPr lang="en-US" dirty="0">
                <a:solidFill>
                  <a:srgbClr val="C00000"/>
                </a:solidFill>
              </a:rPr>
              <a:t>Note the parallel and contrasting statements in the Psalms (see Psalm 119)</a:t>
            </a:r>
          </a:p>
          <a:p>
            <a:pPr lvl="1"/>
            <a:r>
              <a:rPr lang="en-US" dirty="0">
                <a:solidFill>
                  <a:srgbClr val="C00000"/>
                </a:solidFill>
              </a:rPr>
              <a:t>The repetition emphasized the perseverance Jesus was stressing</a:t>
            </a:r>
          </a:p>
          <a:p>
            <a:pPr lvl="1"/>
            <a:r>
              <a:rPr lang="en-US" b="1" dirty="0">
                <a:solidFill>
                  <a:srgbClr val="C00000"/>
                </a:solidFill>
              </a:rPr>
              <a:t>Keep</a:t>
            </a:r>
            <a:r>
              <a:rPr lang="en-US" dirty="0">
                <a:solidFill>
                  <a:srgbClr val="C00000"/>
                </a:solidFill>
              </a:rPr>
              <a:t> asking, </a:t>
            </a:r>
            <a:r>
              <a:rPr lang="en-US" b="1" dirty="0">
                <a:solidFill>
                  <a:srgbClr val="C00000"/>
                </a:solidFill>
              </a:rPr>
              <a:t>keep</a:t>
            </a:r>
            <a:r>
              <a:rPr lang="en-US" dirty="0">
                <a:solidFill>
                  <a:srgbClr val="C00000"/>
                </a:solidFill>
              </a:rPr>
              <a:t> seeking, </a:t>
            </a:r>
            <a:r>
              <a:rPr lang="en-US" b="1" dirty="0">
                <a:solidFill>
                  <a:srgbClr val="C00000"/>
                </a:solidFill>
              </a:rPr>
              <a:t>keep</a:t>
            </a:r>
            <a:r>
              <a:rPr lang="en-US" dirty="0">
                <a:solidFill>
                  <a:srgbClr val="C00000"/>
                </a:solidFill>
              </a:rPr>
              <a:t> knocking – </a:t>
            </a:r>
            <a:r>
              <a:rPr lang="en-US" b="1" dirty="0">
                <a:solidFill>
                  <a:srgbClr val="C00000"/>
                </a:solidFill>
              </a:rPr>
              <a:t>keep</a:t>
            </a:r>
            <a:r>
              <a:rPr lang="en-US" dirty="0">
                <a:solidFill>
                  <a:srgbClr val="C00000"/>
                </a:solidFill>
              </a:rPr>
              <a:t>  TRUSTING</a:t>
            </a:r>
          </a:p>
          <a:p>
            <a:endParaRPr lang="en-US" dirty="0"/>
          </a:p>
        </p:txBody>
      </p:sp>
    </p:spTree>
    <p:extLst>
      <p:ext uri="{BB962C8B-B14F-4D97-AF65-F5344CB8AC3E}">
        <p14:creationId xmlns:p14="http://schemas.microsoft.com/office/powerpoint/2010/main" val="39490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FED8-881A-B1F3-3150-E480B023FBA9}"/>
              </a:ext>
            </a:extLst>
          </p:cNvPr>
          <p:cNvSpPr>
            <a:spLocks noGrp="1"/>
          </p:cNvSpPr>
          <p:nvPr>
            <p:ph type="title"/>
          </p:nvPr>
        </p:nvSpPr>
        <p:spPr/>
        <p:txBody>
          <a:bodyPr/>
          <a:lstStyle/>
          <a:p>
            <a:r>
              <a:rPr lang="en-US" dirty="0"/>
              <a:t>Keep On Praying with Faith</a:t>
            </a:r>
          </a:p>
        </p:txBody>
      </p:sp>
      <p:sp>
        <p:nvSpPr>
          <p:cNvPr id="3" name="Content Placeholder 2">
            <a:extLst>
              <a:ext uri="{FF2B5EF4-FFF2-40B4-BE49-F238E27FC236}">
                <a16:creationId xmlns:a16="http://schemas.microsoft.com/office/drawing/2014/main" id="{0AE6878F-2AFE-D78C-DCF5-37AF168886FE}"/>
              </a:ext>
            </a:extLst>
          </p:cNvPr>
          <p:cNvSpPr>
            <a:spLocks noGrp="1"/>
          </p:cNvSpPr>
          <p:nvPr>
            <p:ph idx="1"/>
          </p:nvPr>
        </p:nvSpPr>
        <p:spPr/>
        <p:txBody>
          <a:bodyPr/>
          <a:lstStyle/>
          <a:p>
            <a:r>
              <a:rPr lang="en-US" dirty="0"/>
              <a:t>What kinds of strategies might we have to develop persistence in prayer?</a:t>
            </a:r>
          </a:p>
        </p:txBody>
      </p:sp>
      <p:pic>
        <p:nvPicPr>
          <p:cNvPr id="4098" name="Picture 2" descr="Office work clipart">
            <a:extLst>
              <a:ext uri="{FF2B5EF4-FFF2-40B4-BE49-F238E27FC236}">
                <a16:creationId xmlns:a16="http://schemas.microsoft.com/office/drawing/2014/main" id="{FBF3EF75-8BF5-842A-9F1A-A3FC853BD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118" y="3429000"/>
            <a:ext cx="2633763" cy="2574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lock clipart">
            <a:extLst>
              <a:ext uri="{FF2B5EF4-FFF2-40B4-BE49-F238E27FC236}">
                <a16:creationId xmlns:a16="http://schemas.microsoft.com/office/drawing/2014/main" id="{370238D1-B379-834F-8071-640FAA6C56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613" y="3651584"/>
            <a:ext cx="2140434" cy="2129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Trust clipart">
            <a:extLst>
              <a:ext uri="{FF2B5EF4-FFF2-40B4-BE49-F238E27FC236}">
                <a16:creationId xmlns:a16="http://schemas.microsoft.com/office/drawing/2014/main" id="{E5E04BDB-7D98-96EF-0031-12ADFD1BC3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5210" y="3332746"/>
            <a:ext cx="1951177" cy="2767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02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BA20-C919-565A-02C2-7520B4FD42D4}"/>
              </a:ext>
            </a:extLst>
          </p:cNvPr>
          <p:cNvSpPr>
            <a:spLocks noGrp="1"/>
          </p:cNvSpPr>
          <p:nvPr>
            <p:ph type="title"/>
          </p:nvPr>
        </p:nvSpPr>
        <p:spPr/>
        <p:txBody>
          <a:bodyPr/>
          <a:lstStyle/>
          <a:p>
            <a:r>
              <a:rPr lang="en-US" dirty="0"/>
              <a:t>What about it?</a:t>
            </a:r>
          </a:p>
        </p:txBody>
      </p:sp>
      <p:sp>
        <p:nvSpPr>
          <p:cNvPr id="3" name="Content Placeholder 2">
            <a:extLst>
              <a:ext uri="{FF2B5EF4-FFF2-40B4-BE49-F238E27FC236}">
                <a16:creationId xmlns:a16="http://schemas.microsoft.com/office/drawing/2014/main" id="{E848DE72-9C0A-9DC4-A774-5C8B6A3573DF}"/>
              </a:ext>
            </a:extLst>
          </p:cNvPr>
          <p:cNvSpPr>
            <a:spLocks noGrp="1"/>
          </p:cNvSpPr>
          <p:nvPr>
            <p:ph idx="1"/>
          </p:nvPr>
        </p:nvSpPr>
        <p:spPr/>
        <p:txBody>
          <a:bodyPr/>
          <a:lstStyle/>
          <a:p>
            <a:r>
              <a:rPr lang="en-US" dirty="0"/>
              <a:t>What kinds of gifts have people given that appeared to be good but turned out to bring harm to the recipient?</a:t>
            </a:r>
          </a:p>
        </p:txBody>
      </p:sp>
      <p:pic>
        <p:nvPicPr>
          <p:cNvPr id="5122" name="Picture 2" descr="Guy in the boat clipart">
            <a:extLst>
              <a:ext uri="{FF2B5EF4-FFF2-40B4-BE49-F238E27FC236}">
                <a16:creationId xmlns:a16="http://schemas.microsoft.com/office/drawing/2014/main" id="{3E9DDD7E-B8A6-3AFC-FCEF-A03745FC9A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81474" y="3777915"/>
            <a:ext cx="2723047" cy="2290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Bag of Money clipart">
            <a:extLst>
              <a:ext uri="{FF2B5EF4-FFF2-40B4-BE49-F238E27FC236}">
                <a16:creationId xmlns:a16="http://schemas.microsoft.com/office/drawing/2014/main" id="{27237198-93C8-7794-33EC-D8F5BD5FA6E6}"/>
              </a:ext>
            </a:extLst>
          </p:cNvPr>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51856" y="3731662"/>
            <a:ext cx="1904165" cy="244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Drummer clipart">
            <a:extLst>
              <a:ext uri="{FF2B5EF4-FFF2-40B4-BE49-F238E27FC236}">
                <a16:creationId xmlns:a16="http://schemas.microsoft.com/office/drawing/2014/main" id="{9DB4711C-F616-5475-8D3F-BDC2BED3CC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001" y="3777915"/>
            <a:ext cx="2235164" cy="2081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6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0EA3-1B25-4C2C-7194-C9A070230FFB}"/>
              </a:ext>
            </a:extLst>
          </p:cNvPr>
          <p:cNvSpPr>
            <a:spLocks noGrp="1"/>
          </p:cNvSpPr>
          <p:nvPr>
            <p:ph type="title"/>
          </p:nvPr>
        </p:nvSpPr>
        <p:spPr>
          <a:xfrm>
            <a:off x="838199" y="365125"/>
            <a:ext cx="10784305" cy="1325563"/>
          </a:xfrm>
        </p:spPr>
        <p:txBody>
          <a:bodyPr/>
          <a:lstStyle/>
          <a:p>
            <a:pPr algn="l"/>
            <a:r>
              <a:rPr lang="en-US" dirty="0"/>
              <a:t>Listen for examples of good and bad gifts.</a:t>
            </a:r>
          </a:p>
        </p:txBody>
      </p:sp>
      <p:sp>
        <p:nvSpPr>
          <p:cNvPr id="3" name="Content Placeholder 2">
            <a:extLst>
              <a:ext uri="{FF2B5EF4-FFF2-40B4-BE49-F238E27FC236}">
                <a16:creationId xmlns:a16="http://schemas.microsoft.com/office/drawing/2014/main" id="{34A62082-8DCF-4AA5-26C7-C54F06D3C4F6}"/>
              </a:ext>
            </a:extLst>
          </p:cNvPr>
          <p:cNvSpPr>
            <a:spLocks noGrp="1"/>
          </p:cNvSpPr>
          <p:nvPr>
            <p:ph idx="1"/>
          </p:nvPr>
        </p:nvSpPr>
        <p:spPr/>
        <p:txBody>
          <a:bodyPr/>
          <a:lstStyle/>
          <a:p>
            <a:pPr marL="0" indent="0" algn="ctr">
              <a:buNone/>
            </a:pPr>
            <a:r>
              <a:rPr lang="en-US" dirty="0"/>
              <a:t>Luke 11:11-13 (NIV)  "Which of you fathers, if your son asks for a fish, will give him a snake instead? 12  Or if he asks for an egg, will give him a scorpion? 13  If you then, though you are evil, know how to give good gifts to your children, how much more will your Father in heaven give the Holy Spirit to those who ask him!"</a:t>
            </a:r>
          </a:p>
        </p:txBody>
      </p:sp>
      <p:pic>
        <p:nvPicPr>
          <p:cNvPr id="4" name="Picture 3">
            <a:extLst>
              <a:ext uri="{FF2B5EF4-FFF2-40B4-BE49-F238E27FC236}">
                <a16:creationId xmlns:a16="http://schemas.microsoft.com/office/drawing/2014/main" id="{EAFA2D36-140D-77F9-C0E2-10BB81D0DF42}"/>
              </a:ext>
            </a:extLst>
          </p:cNvPr>
          <p:cNvPicPr>
            <a:picLocks noChangeAspect="1"/>
          </p:cNvPicPr>
          <p:nvPr/>
        </p:nvPicPr>
        <p:blipFill>
          <a:blip r:embed="rId2"/>
          <a:stretch>
            <a:fillRect/>
          </a:stretch>
        </p:blipFill>
        <p:spPr>
          <a:xfrm>
            <a:off x="5105524" y="5692647"/>
            <a:ext cx="1980952" cy="247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304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CBBA-3EF7-C0C6-93AF-D693417A391A}"/>
              </a:ext>
            </a:extLst>
          </p:cNvPr>
          <p:cNvSpPr>
            <a:spLocks noGrp="1"/>
          </p:cNvSpPr>
          <p:nvPr>
            <p:ph type="title"/>
          </p:nvPr>
        </p:nvSpPr>
        <p:spPr/>
        <p:txBody>
          <a:bodyPr/>
          <a:lstStyle/>
          <a:p>
            <a:r>
              <a:rPr lang="en-US" dirty="0"/>
              <a:t>Accept the Answer with Faith</a:t>
            </a:r>
          </a:p>
        </p:txBody>
      </p:sp>
      <p:sp>
        <p:nvSpPr>
          <p:cNvPr id="3" name="Content Placeholder 2">
            <a:extLst>
              <a:ext uri="{FF2B5EF4-FFF2-40B4-BE49-F238E27FC236}">
                <a16:creationId xmlns:a16="http://schemas.microsoft.com/office/drawing/2014/main" id="{838883B8-516C-75AC-EE9A-1F91EAEA29FF}"/>
              </a:ext>
            </a:extLst>
          </p:cNvPr>
          <p:cNvSpPr>
            <a:spLocks noGrp="1"/>
          </p:cNvSpPr>
          <p:nvPr>
            <p:ph idx="1"/>
          </p:nvPr>
        </p:nvSpPr>
        <p:spPr/>
        <p:txBody>
          <a:bodyPr/>
          <a:lstStyle/>
          <a:p>
            <a:r>
              <a:rPr lang="en-US" dirty="0">
                <a:solidFill>
                  <a:srgbClr val="C00000"/>
                </a:solidFill>
              </a:rPr>
              <a:t>Note the requests of the son and what is not given by the father?</a:t>
            </a:r>
          </a:p>
          <a:p>
            <a:r>
              <a:rPr lang="en-US" dirty="0"/>
              <a:t>What descriptive words or phrases are given about human fathers?</a:t>
            </a:r>
          </a:p>
          <a:p>
            <a:r>
              <a:rPr lang="en-US" dirty="0"/>
              <a:t>How is this contrasted with God?</a:t>
            </a:r>
          </a:p>
          <a:p>
            <a:r>
              <a:rPr lang="en-US" dirty="0"/>
              <a:t>How might consistently praying with God’s goodness in mind impact a believers’ faith?</a:t>
            </a:r>
          </a:p>
        </p:txBody>
      </p:sp>
      <p:graphicFrame>
        <p:nvGraphicFramePr>
          <p:cNvPr id="4" name="Table 3">
            <a:extLst>
              <a:ext uri="{FF2B5EF4-FFF2-40B4-BE49-F238E27FC236}">
                <a16:creationId xmlns:a16="http://schemas.microsoft.com/office/drawing/2014/main" id="{3CD4DEEC-D7C0-B127-8461-794E7C4812DC}"/>
              </a:ext>
            </a:extLst>
          </p:cNvPr>
          <p:cNvGraphicFramePr>
            <a:graphicFrameLocks noGrp="1"/>
          </p:cNvGraphicFramePr>
          <p:nvPr>
            <p:extLst>
              <p:ext uri="{D42A27DB-BD31-4B8C-83A1-F6EECF244321}">
                <p14:modId xmlns:p14="http://schemas.microsoft.com/office/powerpoint/2010/main" val="4053342935"/>
              </p:ext>
            </p:extLst>
          </p:nvPr>
        </p:nvGraphicFramePr>
        <p:xfrm>
          <a:off x="3259221" y="2990374"/>
          <a:ext cx="5499768" cy="1010920"/>
        </p:xfrm>
        <a:graphic>
          <a:graphicData uri="http://schemas.openxmlformats.org/drawingml/2006/table">
            <a:tbl>
              <a:tblPr firstRow="1" bandRow="1">
                <a:tableStyleId>{5C22544A-7EE6-4342-B048-85BDC9FD1C3A}</a:tableStyleId>
              </a:tblPr>
              <a:tblGrid>
                <a:gridCol w="2749884">
                  <a:extLst>
                    <a:ext uri="{9D8B030D-6E8A-4147-A177-3AD203B41FA5}">
                      <a16:colId xmlns:a16="http://schemas.microsoft.com/office/drawing/2014/main" val="2816394022"/>
                    </a:ext>
                  </a:extLst>
                </a:gridCol>
                <a:gridCol w="2749884">
                  <a:extLst>
                    <a:ext uri="{9D8B030D-6E8A-4147-A177-3AD203B41FA5}">
                      <a16:colId xmlns:a16="http://schemas.microsoft.com/office/drawing/2014/main" val="279902699"/>
                    </a:ext>
                  </a:extLst>
                </a:gridCol>
              </a:tblGrid>
              <a:tr h="370840">
                <a:tc>
                  <a:txBody>
                    <a:bodyPr/>
                    <a:lstStyle/>
                    <a:p>
                      <a:pPr algn="ctr"/>
                      <a:r>
                        <a:rPr lang="en-US" dirty="0"/>
                        <a:t>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574131"/>
                  </a:ext>
                </a:extLst>
              </a:tr>
              <a:tr h="370840">
                <a:tc>
                  <a:txBody>
                    <a:bodyPr/>
                    <a:lstStyle/>
                    <a:p>
                      <a:pPr algn="ctr"/>
                      <a:r>
                        <a:rPr lang="en-US" dirty="0"/>
                        <a:t>Fish</a:t>
                      </a:r>
                    </a:p>
                    <a:p>
                      <a:pPr algn="ctr"/>
                      <a:r>
                        <a:rPr lang="en-US" dirty="0"/>
                        <a:t>Egg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Snake</a:t>
                      </a:r>
                      <a:br>
                        <a:rPr lang="en-US" dirty="0"/>
                      </a:br>
                      <a:r>
                        <a:rPr lang="en-US" dirty="0"/>
                        <a:t>Scorpion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125679"/>
                  </a:ext>
                </a:extLst>
              </a:tr>
            </a:tbl>
          </a:graphicData>
        </a:graphic>
      </p:graphicFrame>
    </p:spTree>
    <p:extLst>
      <p:ext uri="{BB962C8B-B14F-4D97-AF65-F5344CB8AC3E}">
        <p14:creationId xmlns:p14="http://schemas.microsoft.com/office/powerpoint/2010/main" val="38255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7675-44DC-90DA-8714-17EB63F432D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4C26C91-2CCF-C4B0-6222-BFCD1C191D14}"/>
              </a:ext>
            </a:extLst>
          </p:cNvPr>
          <p:cNvSpPr>
            <a:spLocks noGrp="1"/>
          </p:cNvSpPr>
          <p:nvPr>
            <p:ph idx="1"/>
          </p:nvPr>
        </p:nvSpPr>
        <p:spPr>
          <a:xfrm>
            <a:off x="838200" y="2298031"/>
            <a:ext cx="10515600" cy="3878931"/>
          </a:xfrm>
        </p:spPr>
        <p:txBody>
          <a:bodyPr/>
          <a:lstStyle/>
          <a:p>
            <a:r>
              <a:rPr lang="en-US" dirty="0"/>
              <a:t>Meditate. </a:t>
            </a:r>
          </a:p>
          <a:p>
            <a:pPr lvl="1"/>
            <a:r>
              <a:rPr lang="en-US" dirty="0"/>
              <a:t>Pick a psalm and use it as a guide to worship God. </a:t>
            </a:r>
          </a:p>
          <a:p>
            <a:pPr lvl="1"/>
            <a:r>
              <a:rPr lang="en-US" dirty="0"/>
              <a:t>Allow a phrase from the psalm to carry you through the week ahead.</a:t>
            </a:r>
          </a:p>
          <a:p>
            <a:endParaRPr lang="en-US" dirty="0"/>
          </a:p>
        </p:txBody>
      </p:sp>
    </p:spTree>
    <p:extLst>
      <p:ext uri="{BB962C8B-B14F-4D97-AF65-F5344CB8AC3E}">
        <p14:creationId xmlns:p14="http://schemas.microsoft.com/office/powerpoint/2010/main" val="356983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A15466-9FD3-92F7-1667-FBF0306B212F}"/>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395631AE-DB51-583A-A2ED-B538C24781A9}"/>
              </a:ext>
            </a:extLst>
          </p:cNvPr>
          <p:cNvGrpSpPr/>
          <p:nvPr/>
        </p:nvGrpSpPr>
        <p:grpSpPr>
          <a:xfrm>
            <a:off x="2849598" y="1690688"/>
            <a:ext cx="6492803" cy="4161682"/>
            <a:chOff x="2849598" y="1690688"/>
            <a:chExt cx="6492803" cy="4161682"/>
          </a:xfrm>
        </p:grpSpPr>
        <p:pic>
          <p:nvPicPr>
            <p:cNvPr id="8" name="Picture 7">
              <a:extLst>
                <a:ext uri="{FF2B5EF4-FFF2-40B4-BE49-F238E27FC236}">
                  <a16:creationId xmlns:a16="http://schemas.microsoft.com/office/drawing/2014/main" id="{E79AA1BF-9245-9D7F-98D9-FCDAD6C3C609}"/>
                </a:ext>
              </a:extLst>
            </p:cNvPr>
            <p:cNvPicPr>
              <a:picLocks noChangeAspect="1"/>
            </p:cNvPicPr>
            <p:nvPr/>
          </p:nvPicPr>
          <p:blipFill>
            <a:blip r:embed="rId2"/>
            <a:stretch>
              <a:fillRect/>
            </a:stretch>
          </p:blipFill>
          <p:spPr>
            <a:xfrm>
              <a:off x="3238857" y="1909952"/>
              <a:ext cx="5714286" cy="3038095"/>
            </a:xfrm>
            <a:prstGeom prst="rect">
              <a:avLst/>
            </a:prstGeom>
            <a:ln>
              <a:noFill/>
            </a:ln>
            <a:effectLst>
              <a:outerShdw blurRad="292100" dist="139700" dir="2700000" algn="tl" rotWithShape="0">
                <a:srgbClr val="333333">
                  <a:alpha val="65000"/>
                </a:srgbClr>
              </a:outerShdw>
            </a:effectLst>
          </p:spPr>
        </p:pic>
        <p:pic>
          <p:nvPicPr>
            <p:cNvPr id="10" name="Picture 9" descr="A black background with a black square&#10;&#10;Description automatically generated with medium confidence">
              <a:hlinkClick r:id="rId3"/>
              <a:extLst>
                <a:ext uri="{FF2B5EF4-FFF2-40B4-BE49-F238E27FC236}">
                  <a16:creationId xmlns:a16="http://schemas.microsoft.com/office/drawing/2014/main" id="{4CBBAA38-B97C-B423-4506-A1F0301FF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44FB0658-ED0D-6390-5AE4-051F5AB81107}"/>
              </a:ext>
            </a:extLst>
          </p:cNvPr>
          <p:cNvSpPr txBox="1"/>
          <p:nvPr/>
        </p:nvSpPr>
        <p:spPr>
          <a:xfrm>
            <a:off x="4178300" y="5852370"/>
            <a:ext cx="39624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35556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7675-44DC-90DA-8714-17EB63F432D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C26C91-2CCF-C4B0-6222-BFCD1C191D14}"/>
              </a:ext>
            </a:extLst>
          </p:cNvPr>
          <p:cNvSpPr>
            <a:spLocks noGrp="1"/>
          </p:cNvSpPr>
          <p:nvPr>
            <p:ph idx="1"/>
          </p:nvPr>
        </p:nvSpPr>
        <p:spPr>
          <a:xfrm>
            <a:off x="838200" y="2334125"/>
            <a:ext cx="10515600" cy="3842837"/>
          </a:xfrm>
        </p:spPr>
        <p:txBody>
          <a:bodyPr/>
          <a:lstStyle/>
          <a:p>
            <a:r>
              <a:rPr lang="en-US" dirty="0"/>
              <a:t>Write. </a:t>
            </a:r>
          </a:p>
          <a:p>
            <a:pPr lvl="1"/>
            <a:r>
              <a:rPr lang="en-US" dirty="0"/>
              <a:t>Pen a prayer card to a friend. </a:t>
            </a:r>
          </a:p>
          <a:p>
            <a:pPr lvl="1"/>
            <a:r>
              <a:rPr lang="en-US" dirty="0"/>
              <a:t>Let that person know that you are praying and share with them a specific prayer that you are praying.</a:t>
            </a:r>
          </a:p>
          <a:p>
            <a:endParaRPr lang="en-US" dirty="0"/>
          </a:p>
        </p:txBody>
      </p:sp>
    </p:spTree>
    <p:extLst>
      <p:ext uri="{BB962C8B-B14F-4D97-AF65-F5344CB8AC3E}">
        <p14:creationId xmlns:p14="http://schemas.microsoft.com/office/powerpoint/2010/main" val="308328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7675-44DC-90DA-8714-17EB63F432D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C26C91-2CCF-C4B0-6222-BFCD1C191D14}"/>
              </a:ext>
            </a:extLst>
          </p:cNvPr>
          <p:cNvSpPr>
            <a:spLocks noGrp="1"/>
          </p:cNvSpPr>
          <p:nvPr>
            <p:ph idx="1"/>
          </p:nvPr>
        </p:nvSpPr>
        <p:spPr>
          <a:xfrm>
            <a:off x="838200" y="1825625"/>
            <a:ext cx="10515600" cy="4667250"/>
          </a:xfrm>
        </p:spPr>
        <p:txBody>
          <a:bodyPr>
            <a:normAutofit lnSpcReduction="10000"/>
          </a:bodyPr>
          <a:lstStyle/>
          <a:p>
            <a:r>
              <a:rPr lang="en-US" dirty="0"/>
              <a:t>Practice. </a:t>
            </a:r>
          </a:p>
          <a:p>
            <a:pPr lvl="1"/>
            <a:r>
              <a:rPr lang="en-US" dirty="0"/>
              <a:t>In the Garden of Gethsemane, Jesus asked his disciples, “Couldn’t you stay awake with me one hour?” </a:t>
            </a:r>
          </a:p>
          <a:p>
            <a:pPr lvl="1"/>
            <a:r>
              <a:rPr lang="en-US" dirty="0"/>
              <a:t>Consider taking time one day this week and pray for one hour. </a:t>
            </a:r>
          </a:p>
          <a:p>
            <a:pPr lvl="1"/>
            <a:r>
              <a:rPr lang="en-US" dirty="0"/>
              <a:t>Map out a plan and strategy for that hour that will guide the time. </a:t>
            </a:r>
          </a:p>
          <a:p>
            <a:pPr lvl="1"/>
            <a:r>
              <a:rPr lang="en-US" dirty="0"/>
              <a:t>With a plan, you’ll be amazed how quickly the hour will pass. </a:t>
            </a:r>
          </a:p>
          <a:p>
            <a:endParaRPr lang="en-US" dirty="0"/>
          </a:p>
        </p:txBody>
      </p:sp>
    </p:spTree>
    <p:extLst>
      <p:ext uri="{BB962C8B-B14F-4D97-AF65-F5344CB8AC3E}">
        <p14:creationId xmlns:p14="http://schemas.microsoft.com/office/powerpoint/2010/main" val="61470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5C9-0716-1CAD-060B-E69B3A8CEBA7}"/>
              </a:ext>
            </a:extLst>
          </p:cNvPr>
          <p:cNvSpPr>
            <a:spLocks noGrp="1"/>
          </p:cNvSpPr>
          <p:nvPr>
            <p:ph type="title"/>
          </p:nvPr>
        </p:nvSpPr>
        <p:spPr/>
        <p:txBody>
          <a:bodyPr/>
          <a:lstStyle/>
          <a:p>
            <a:r>
              <a:rPr lang="en-US" dirty="0"/>
              <a:t>Family Activities</a:t>
            </a:r>
          </a:p>
        </p:txBody>
      </p:sp>
      <p:grpSp>
        <p:nvGrpSpPr>
          <p:cNvPr id="11" name="Group 10">
            <a:extLst>
              <a:ext uri="{FF2B5EF4-FFF2-40B4-BE49-F238E27FC236}">
                <a16:creationId xmlns:a16="http://schemas.microsoft.com/office/drawing/2014/main" id="{9DE46456-4C27-C3FB-032D-7F472310C601}"/>
              </a:ext>
            </a:extLst>
          </p:cNvPr>
          <p:cNvGrpSpPr/>
          <p:nvPr/>
        </p:nvGrpSpPr>
        <p:grpSpPr>
          <a:xfrm>
            <a:off x="7085741" y="2438293"/>
            <a:ext cx="5106259" cy="1955066"/>
            <a:chOff x="4562097" y="2438293"/>
            <a:chExt cx="7390130" cy="1955066"/>
          </a:xfrm>
        </p:grpSpPr>
        <p:pic>
          <p:nvPicPr>
            <p:cNvPr id="6" name="Picture 5">
              <a:extLst>
                <a:ext uri="{FF2B5EF4-FFF2-40B4-BE49-F238E27FC236}">
                  <a16:creationId xmlns:a16="http://schemas.microsoft.com/office/drawing/2014/main" id="{6FAF5ECA-8BE7-5E25-D0FD-A661DCBB5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2097" y="2438293"/>
              <a:ext cx="7390130" cy="195506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A crossword puzzle with black squares&#10;&#10;Description automatically generated">
              <a:extLst>
                <a:ext uri="{FF2B5EF4-FFF2-40B4-BE49-F238E27FC236}">
                  <a16:creationId xmlns:a16="http://schemas.microsoft.com/office/drawing/2014/main" id="{FCC72D96-3978-107F-FE1B-1BE3FAC43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05" y="2760182"/>
              <a:ext cx="6698097" cy="107294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grpSp>
      <p:pic>
        <p:nvPicPr>
          <p:cNvPr id="9" name="Picture 8" descr="Aliens clipart">
            <a:extLst>
              <a:ext uri="{FF2B5EF4-FFF2-40B4-BE49-F238E27FC236}">
                <a16:creationId xmlns:a16="http://schemas.microsoft.com/office/drawing/2014/main" id="{A20EB5CD-9384-146C-C4A3-699E216940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1541">
            <a:off x="8715357" y="1190202"/>
            <a:ext cx="1402715" cy="709930"/>
          </a:xfrm>
          <a:prstGeom prst="rect">
            <a:avLst/>
          </a:prstGeom>
          <a:ln>
            <a:noFill/>
          </a:ln>
          <a:effectLst>
            <a:outerShdw blurRad="190500" algn="tl" rotWithShape="0">
              <a:srgbClr val="000000">
                <a:alpha val="70000"/>
              </a:srgbClr>
            </a:outerShdw>
          </a:effectLst>
        </p:spPr>
      </p:pic>
      <p:pic>
        <p:nvPicPr>
          <p:cNvPr id="6146" name="Picture 2" descr="Mother housewife clipart">
            <a:extLst>
              <a:ext uri="{FF2B5EF4-FFF2-40B4-BE49-F238E27FC236}">
                <a16:creationId xmlns:a16="http://schemas.microsoft.com/office/drawing/2014/main" id="{3ADFAFF7-3DD8-4B3D-D3A6-8AA9BD2E81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36" y="2177715"/>
            <a:ext cx="1262216" cy="2961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DE0BBB54-CE50-D48A-4C29-78A393550426}"/>
              </a:ext>
            </a:extLst>
          </p:cNvPr>
          <p:cNvSpPr/>
          <p:nvPr/>
        </p:nvSpPr>
        <p:spPr>
          <a:xfrm>
            <a:off x="2241493" y="2453426"/>
            <a:ext cx="5239219" cy="2410433"/>
          </a:xfrm>
          <a:prstGeom prst="wedgeRoundRectCallout">
            <a:avLst>
              <a:gd name="adj1" fmla="val -57197"/>
              <a:gd name="adj2" fmla="val -228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Yikes, that alien zapped the letters on the billboard with anti-gravity particles.  They’re floating directly above the columns on your paper.  Help us fix it. Find help at </a:t>
            </a:r>
            <a:r>
              <a:rPr lang="en-US" dirty="0">
                <a:latin typeface="Comic Sans MS" panose="030F0702030302020204" pitchFamily="66" charset="0"/>
                <a:hlinkClick r:id="rId6"/>
              </a:rPr>
              <a:t>http://tinyurl.com/bdfn8fu6</a:t>
            </a:r>
            <a:r>
              <a:rPr lang="en-US" dirty="0">
                <a:latin typeface="Comic Sans MS" panose="030F0702030302020204" pitchFamily="66" charset="0"/>
              </a:rPr>
              <a:t> </a:t>
            </a:r>
            <a:br>
              <a:rPr lang="en-US" dirty="0">
                <a:latin typeface="Comic Sans MS" panose="030F0702030302020204" pitchFamily="66" charset="0"/>
              </a:rPr>
            </a:br>
            <a:r>
              <a:rPr lang="en-US" dirty="0">
                <a:latin typeface="Comic Sans MS" panose="030F0702030302020204" pitchFamily="66" charset="0"/>
              </a:rPr>
              <a:t>Also, if you feel more secure with a crossword puzzle, that’s where it is.</a:t>
            </a:r>
          </a:p>
        </p:txBody>
      </p:sp>
    </p:spTree>
    <p:extLst>
      <p:ext uri="{BB962C8B-B14F-4D97-AF65-F5344CB8AC3E}">
        <p14:creationId xmlns:p14="http://schemas.microsoft.com/office/powerpoint/2010/main" val="27766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4.16667E-6 -1.48148E-6 C 0.06901 -1.48148E-6 0.125 0.01713 0.125 0.03866 C 0.125 0.05996 0.06901 0.07732 4.16667E-6 0.07732 C -0.06901 0.07732 -0.125 0.05996 -0.125 0.03866 C -0.125 0.01713 -0.06901 -1.48148E-6 4.16667E-6 -1.48148E-6 Z " pathEditMode="relative" rAng="0" ptsTypes="AAAAA">
                                      <p:cBhvr>
                                        <p:cTn id="6" dur="3000" fill="hold"/>
                                        <p:tgtEl>
                                          <p:spTgt spid="9"/>
                                        </p:tgtEl>
                                        <p:attrNameLst>
                                          <p:attrName>ppt_x</p:attrName>
                                          <p:attrName>ppt_y</p:attrName>
                                        </p:attrNameLst>
                                      </p:cBhvr>
                                      <p:rCtr x="0" y="3866"/>
                                    </p:animMotion>
                                  </p:childTnLst>
                                </p:cTn>
                              </p:par>
                            </p:childTnLst>
                          </p:cTn>
                        </p:par>
                        <p:par>
                          <p:cTn id="7" fill="hold">
                            <p:stCondLst>
                              <p:cond delay="3000"/>
                            </p:stCondLst>
                            <p:childTnLst>
                              <p:par>
                                <p:cTn id="8" presetID="24" presetClass="path" presetSubtype="0" accel="50000" decel="50000" fill="hold" nodeType="after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9" dur="3000" fill="hold"/>
                                        <p:tgtEl>
                                          <p:spTgt spid="9"/>
                                        </p:tgtEl>
                                        <p:attrNameLst>
                                          <p:attrName>ppt_x</p:attrName>
                                          <p:attrName>ppt_y</p:attrName>
                                        </p:attrNameLst>
                                      </p:cBhvr>
                                    </p:animMotion>
                                  </p:childTnLst>
                                </p:cTn>
                              </p:par>
                            </p:childTnLst>
                          </p:cTn>
                        </p:par>
                        <p:par>
                          <p:cTn id="10" fill="hold">
                            <p:stCondLst>
                              <p:cond delay="6000"/>
                            </p:stCondLst>
                            <p:childTnLst>
                              <p:par>
                                <p:cTn id="11" presetID="2" presetClass="exit" presetSubtype="9" fill="hold" nodeType="afterEffect">
                                  <p:stCondLst>
                                    <p:cond delay="0"/>
                                  </p:stCondLst>
                                  <p:childTnLst>
                                    <p:anim calcmode="lin" valueType="num">
                                      <p:cBhvr additive="base">
                                        <p:cTn id="12" dur="3000"/>
                                        <p:tgtEl>
                                          <p:spTgt spid="9"/>
                                        </p:tgtEl>
                                        <p:attrNameLst>
                                          <p:attrName>ppt_x</p:attrName>
                                        </p:attrNameLst>
                                      </p:cBhvr>
                                      <p:tavLst>
                                        <p:tav tm="0">
                                          <p:val>
                                            <p:strVal val="ppt_x"/>
                                          </p:val>
                                        </p:tav>
                                        <p:tav tm="100000">
                                          <p:val>
                                            <p:strVal val="0-ppt_w/2"/>
                                          </p:val>
                                        </p:tav>
                                      </p:tavLst>
                                    </p:anim>
                                    <p:anim calcmode="lin" valueType="num">
                                      <p:cBhvr additive="base">
                                        <p:cTn id="13" dur="3000"/>
                                        <p:tgtEl>
                                          <p:spTgt spid="9"/>
                                        </p:tgtEl>
                                        <p:attrNameLst>
                                          <p:attrName>ppt_y</p:attrName>
                                        </p:attrNameLst>
                                      </p:cBhvr>
                                      <p:tavLst>
                                        <p:tav tm="0">
                                          <p:val>
                                            <p:strVal val="ppt_y"/>
                                          </p:val>
                                        </p:tav>
                                        <p:tav tm="100000">
                                          <p:val>
                                            <p:strVal val="0-ppt_h/2"/>
                                          </p:val>
                                        </p:tav>
                                      </p:tavLst>
                                    </p:anim>
                                    <p:set>
                                      <p:cBhvr>
                                        <p:cTn id="14"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81137"/>
          </a:xfrm>
        </p:spPr>
        <p:txBody>
          <a:bodyPr/>
          <a:lstStyle/>
          <a:p>
            <a:r>
              <a:rPr lang="en-US" dirty="0"/>
              <a:t>Praying Faith</a:t>
            </a:r>
          </a:p>
        </p:txBody>
      </p:sp>
      <p:sp>
        <p:nvSpPr>
          <p:cNvPr id="3" name="Subtitle 2"/>
          <p:cNvSpPr>
            <a:spLocks noGrp="1"/>
          </p:cNvSpPr>
          <p:nvPr>
            <p:ph type="subTitle" idx="1"/>
          </p:nvPr>
        </p:nvSpPr>
        <p:spPr/>
        <p:txBody>
          <a:bodyPr/>
          <a:lstStyle/>
          <a:p>
            <a:r>
              <a:rPr lang="en-US" dirty="0"/>
              <a:t>February 11</a:t>
            </a:r>
          </a:p>
        </p:txBody>
      </p:sp>
    </p:spTree>
    <p:extLst>
      <p:ext uri="{BB962C8B-B14F-4D97-AF65-F5344CB8AC3E}">
        <p14:creationId xmlns:p14="http://schemas.microsoft.com/office/powerpoint/2010/main" val="78691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EF81F-F1B7-DC15-923C-3AF3DB1668C2}"/>
              </a:ext>
            </a:extLst>
          </p:cNvPr>
          <p:cNvSpPr>
            <a:spLocks noGrp="1"/>
          </p:cNvSpPr>
          <p:nvPr>
            <p:ph type="title"/>
          </p:nvPr>
        </p:nvSpPr>
        <p:spPr/>
        <p:txBody>
          <a:bodyPr/>
          <a:lstStyle/>
          <a:p>
            <a:r>
              <a:rPr lang="en-US" dirty="0"/>
              <a:t>You learned this lesson …</a:t>
            </a:r>
          </a:p>
        </p:txBody>
      </p:sp>
      <p:sp>
        <p:nvSpPr>
          <p:cNvPr id="4" name="Content Placeholder 3">
            <a:extLst>
              <a:ext uri="{FF2B5EF4-FFF2-40B4-BE49-F238E27FC236}">
                <a16:creationId xmlns:a16="http://schemas.microsoft.com/office/drawing/2014/main" id="{E3361082-FF0C-D69A-517B-2A272CE22D92}"/>
              </a:ext>
            </a:extLst>
          </p:cNvPr>
          <p:cNvSpPr>
            <a:spLocks noGrp="1"/>
          </p:cNvSpPr>
          <p:nvPr>
            <p:ph idx="1"/>
          </p:nvPr>
        </p:nvSpPr>
        <p:spPr/>
        <p:txBody>
          <a:bodyPr/>
          <a:lstStyle/>
          <a:p>
            <a:r>
              <a:rPr lang="en-US" dirty="0"/>
              <a:t>When have you found it pays to be persistent?</a:t>
            </a:r>
          </a:p>
          <a:p>
            <a:endParaRPr lang="en-US" dirty="0"/>
          </a:p>
          <a:p>
            <a:r>
              <a:rPr lang="en-US" dirty="0">
                <a:solidFill>
                  <a:srgbClr val="C00000"/>
                </a:solidFill>
              </a:rPr>
              <a:t>Prayer is something in which we can  and should persevere</a:t>
            </a:r>
          </a:p>
          <a:p>
            <a:pPr lvl="1"/>
            <a:r>
              <a:rPr lang="en-US" dirty="0">
                <a:solidFill>
                  <a:srgbClr val="C00000"/>
                </a:solidFill>
              </a:rPr>
              <a:t>Jesus taught us to persevere in prayer.</a:t>
            </a:r>
          </a:p>
          <a:p>
            <a:pPr lvl="1"/>
            <a:r>
              <a:rPr lang="en-US" dirty="0">
                <a:solidFill>
                  <a:srgbClr val="C00000"/>
                </a:solidFill>
              </a:rPr>
              <a:t>Faith looks to God to provide what we need. </a:t>
            </a:r>
          </a:p>
        </p:txBody>
      </p:sp>
      <p:grpSp>
        <p:nvGrpSpPr>
          <p:cNvPr id="5" name="Group 4">
            <a:extLst>
              <a:ext uri="{FF2B5EF4-FFF2-40B4-BE49-F238E27FC236}">
                <a16:creationId xmlns:a16="http://schemas.microsoft.com/office/drawing/2014/main" id="{2192DBEA-329D-B520-9E5D-0AAE70C0B585}"/>
              </a:ext>
            </a:extLst>
          </p:cNvPr>
          <p:cNvGrpSpPr/>
          <p:nvPr/>
        </p:nvGrpSpPr>
        <p:grpSpPr>
          <a:xfrm>
            <a:off x="1271588" y="3069634"/>
            <a:ext cx="9015412" cy="2810466"/>
            <a:chOff x="1271588" y="3069634"/>
            <a:chExt cx="9015412" cy="2810466"/>
          </a:xfrm>
        </p:grpSpPr>
        <p:pic>
          <p:nvPicPr>
            <p:cNvPr id="1026" name="Picture 2" descr="Girl is playing piano clipart">
              <a:extLst>
                <a:ext uri="{FF2B5EF4-FFF2-40B4-BE49-F238E27FC236}">
                  <a16:creationId xmlns:a16="http://schemas.microsoft.com/office/drawing/2014/main" id="{08A482B7-4598-6F05-F60C-93C926E8EB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775" y="3069634"/>
              <a:ext cx="2308225" cy="2810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artoon fisherman clipart">
              <a:extLst>
                <a:ext uri="{FF2B5EF4-FFF2-40B4-BE49-F238E27FC236}">
                  <a16:creationId xmlns:a16="http://schemas.microsoft.com/office/drawing/2014/main" id="{E59937CA-34C4-A6AC-E97E-8A77795BC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71588" y="3251200"/>
              <a:ext cx="2382240" cy="229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Field Farmer Agriculture clipart">
              <a:extLst>
                <a:ext uri="{FF2B5EF4-FFF2-40B4-BE49-F238E27FC236}">
                  <a16:creationId xmlns:a16="http://schemas.microsoft.com/office/drawing/2014/main" id="{9479C1FE-0915-F417-C5BF-43D759944E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601" y="3200400"/>
              <a:ext cx="2565400" cy="2289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88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5BCA-FE03-036F-D21F-E1C68A12A89B}"/>
              </a:ext>
            </a:extLst>
          </p:cNvPr>
          <p:cNvSpPr>
            <a:spLocks noGrp="1"/>
          </p:cNvSpPr>
          <p:nvPr>
            <p:ph type="title"/>
          </p:nvPr>
        </p:nvSpPr>
        <p:spPr/>
        <p:txBody>
          <a:bodyPr/>
          <a:lstStyle/>
          <a:p>
            <a:pPr algn="l"/>
            <a:r>
              <a:rPr lang="en-US" dirty="0"/>
              <a:t>Listen for elements of a prayer.</a:t>
            </a:r>
          </a:p>
        </p:txBody>
      </p:sp>
      <p:sp>
        <p:nvSpPr>
          <p:cNvPr id="3" name="Content Placeholder 2">
            <a:extLst>
              <a:ext uri="{FF2B5EF4-FFF2-40B4-BE49-F238E27FC236}">
                <a16:creationId xmlns:a16="http://schemas.microsoft.com/office/drawing/2014/main" id="{82D75A22-4E9B-CD5D-BBB1-5A542FBC8869}"/>
              </a:ext>
            </a:extLst>
          </p:cNvPr>
          <p:cNvSpPr>
            <a:spLocks noGrp="1"/>
          </p:cNvSpPr>
          <p:nvPr>
            <p:ph idx="1"/>
          </p:nvPr>
        </p:nvSpPr>
        <p:spPr>
          <a:xfrm>
            <a:off x="1314965" y="1924479"/>
            <a:ext cx="9562070" cy="4351338"/>
          </a:xfrm>
        </p:spPr>
        <p:txBody>
          <a:bodyPr/>
          <a:lstStyle/>
          <a:p>
            <a:pPr marL="0" indent="0" algn="ctr">
              <a:buNone/>
            </a:pPr>
            <a:r>
              <a:rPr lang="en-US" dirty="0"/>
              <a:t>Luke 11:1-4 (NIV)  One day Jesus was praying in a certain place. When he finished, one of his disciples said to him, "Lord, teach us to pray, just as John taught his disciples." 2  He said to them, "When you pray, say:</a:t>
            </a:r>
          </a:p>
        </p:txBody>
      </p:sp>
    </p:spTree>
    <p:extLst>
      <p:ext uri="{BB962C8B-B14F-4D97-AF65-F5344CB8AC3E}">
        <p14:creationId xmlns:p14="http://schemas.microsoft.com/office/powerpoint/2010/main" val="13613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5BCA-FE03-036F-D21F-E1C68A12A89B}"/>
              </a:ext>
            </a:extLst>
          </p:cNvPr>
          <p:cNvSpPr>
            <a:spLocks noGrp="1"/>
          </p:cNvSpPr>
          <p:nvPr>
            <p:ph type="title"/>
          </p:nvPr>
        </p:nvSpPr>
        <p:spPr/>
        <p:txBody>
          <a:bodyPr/>
          <a:lstStyle/>
          <a:p>
            <a:pPr algn="l"/>
            <a:r>
              <a:rPr lang="en-US" dirty="0"/>
              <a:t>Listen for elements of a prayer.</a:t>
            </a:r>
          </a:p>
        </p:txBody>
      </p:sp>
      <p:sp>
        <p:nvSpPr>
          <p:cNvPr id="3" name="Content Placeholder 2">
            <a:extLst>
              <a:ext uri="{FF2B5EF4-FFF2-40B4-BE49-F238E27FC236}">
                <a16:creationId xmlns:a16="http://schemas.microsoft.com/office/drawing/2014/main" id="{82D75A22-4E9B-CD5D-BBB1-5A542FBC8869}"/>
              </a:ext>
            </a:extLst>
          </p:cNvPr>
          <p:cNvSpPr>
            <a:spLocks noGrp="1"/>
          </p:cNvSpPr>
          <p:nvPr>
            <p:ph idx="1"/>
          </p:nvPr>
        </p:nvSpPr>
        <p:spPr>
          <a:xfrm>
            <a:off x="1314965" y="1924479"/>
            <a:ext cx="9562070" cy="4351338"/>
          </a:xfrm>
        </p:spPr>
        <p:txBody>
          <a:bodyPr/>
          <a:lstStyle/>
          <a:p>
            <a:pPr marL="0" indent="0" algn="ctr">
              <a:buNone/>
            </a:pPr>
            <a:r>
              <a:rPr lang="en-US" dirty="0"/>
              <a:t>"'Father, hallowed be your name, your kingdom come. 3  Give us each day our daily bread. 4  Forgive us our sins, for we also forgive everyone who sins against us. And lead us not into temptation.'"</a:t>
            </a:r>
          </a:p>
        </p:txBody>
      </p:sp>
      <p:pic>
        <p:nvPicPr>
          <p:cNvPr id="5" name="Picture 4">
            <a:extLst>
              <a:ext uri="{FF2B5EF4-FFF2-40B4-BE49-F238E27FC236}">
                <a16:creationId xmlns:a16="http://schemas.microsoft.com/office/drawing/2014/main" id="{CACFAAA4-30C7-BD3A-1D47-360CCA2BCC95}"/>
              </a:ext>
            </a:extLst>
          </p:cNvPr>
          <p:cNvPicPr>
            <a:picLocks noChangeAspect="1"/>
          </p:cNvPicPr>
          <p:nvPr/>
        </p:nvPicPr>
        <p:blipFill>
          <a:blip r:embed="rId2"/>
          <a:stretch>
            <a:fillRect/>
          </a:stretch>
        </p:blipFill>
        <p:spPr>
          <a:xfrm>
            <a:off x="5105524" y="5331699"/>
            <a:ext cx="1980952" cy="247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504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14A1-F6F6-29C0-1ECF-29FF6CCBADB4}"/>
              </a:ext>
            </a:extLst>
          </p:cNvPr>
          <p:cNvSpPr>
            <a:spLocks noGrp="1"/>
          </p:cNvSpPr>
          <p:nvPr>
            <p:ph type="title"/>
          </p:nvPr>
        </p:nvSpPr>
        <p:spPr/>
        <p:txBody>
          <a:bodyPr/>
          <a:lstStyle/>
          <a:p>
            <a:r>
              <a:rPr lang="en-US" dirty="0"/>
              <a:t>Instructions for Praying Faith</a:t>
            </a:r>
          </a:p>
        </p:txBody>
      </p:sp>
      <p:sp>
        <p:nvSpPr>
          <p:cNvPr id="3" name="Content Placeholder 2">
            <a:extLst>
              <a:ext uri="{FF2B5EF4-FFF2-40B4-BE49-F238E27FC236}">
                <a16:creationId xmlns:a16="http://schemas.microsoft.com/office/drawing/2014/main" id="{7C172860-3300-4AAC-E48B-24AB126F8444}"/>
              </a:ext>
            </a:extLst>
          </p:cNvPr>
          <p:cNvSpPr>
            <a:spLocks noGrp="1"/>
          </p:cNvSpPr>
          <p:nvPr>
            <p:ph idx="1"/>
          </p:nvPr>
        </p:nvSpPr>
        <p:spPr/>
        <p:txBody>
          <a:bodyPr/>
          <a:lstStyle/>
          <a:p>
            <a:r>
              <a:rPr lang="en-US" dirty="0"/>
              <a:t>Why did the disciples need to be taught how to pray? </a:t>
            </a:r>
          </a:p>
          <a:p>
            <a:r>
              <a:rPr lang="en-US" dirty="0"/>
              <a:t>Why do </a:t>
            </a:r>
            <a:r>
              <a:rPr lang="en-US" i="1" dirty="0"/>
              <a:t>we</a:t>
            </a:r>
            <a:r>
              <a:rPr lang="en-US" dirty="0"/>
              <a:t> need to learn how to pray?</a:t>
            </a:r>
          </a:p>
          <a:p>
            <a:r>
              <a:rPr lang="en-US" dirty="0"/>
              <a:t>Note, Jesus was praying “in a certain place.”   How important is the place where we pray?</a:t>
            </a:r>
          </a:p>
        </p:txBody>
      </p:sp>
    </p:spTree>
    <p:extLst>
      <p:ext uri="{BB962C8B-B14F-4D97-AF65-F5344CB8AC3E}">
        <p14:creationId xmlns:p14="http://schemas.microsoft.com/office/powerpoint/2010/main" val="318187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7DCE-D5DE-01B8-E272-17EF8BF3D447}"/>
              </a:ext>
            </a:extLst>
          </p:cNvPr>
          <p:cNvSpPr>
            <a:spLocks noGrp="1"/>
          </p:cNvSpPr>
          <p:nvPr>
            <p:ph type="title"/>
          </p:nvPr>
        </p:nvSpPr>
        <p:spPr/>
        <p:txBody>
          <a:bodyPr/>
          <a:lstStyle/>
          <a:p>
            <a:r>
              <a:rPr lang="en-US" dirty="0"/>
              <a:t>Instructions for Praying Faith</a:t>
            </a:r>
          </a:p>
        </p:txBody>
      </p:sp>
      <p:sp>
        <p:nvSpPr>
          <p:cNvPr id="3" name="Content Placeholder 2">
            <a:extLst>
              <a:ext uri="{FF2B5EF4-FFF2-40B4-BE49-F238E27FC236}">
                <a16:creationId xmlns:a16="http://schemas.microsoft.com/office/drawing/2014/main" id="{1A9E374D-2BA4-31CE-C13C-15D439010A84}"/>
              </a:ext>
            </a:extLst>
          </p:cNvPr>
          <p:cNvSpPr>
            <a:spLocks noGrp="1"/>
          </p:cNvSpPr>
          <p:nvPr>
            <p:ph idx="1"/>
          </p:nvPr>
        </p:nvSpPr>
        <p:spPr/>
        <p:txBody>
          <a:bodyPr/>
          <a:lstStyle/>
          <a:p>
            <a:r>
              <a:rPr lang="en-US" dirty="0"/>
              <a:t>What specific elements should be in our prayers, according to the passage?  Note that this is the direct answer to the disciples’ original question.</a:t>
            </a:r>
          </a:p>
          <a:p>
            <a:r>
              <a:rPr lang="en-US" dirty="0"/>
              <a:t>What are some good ways to prepare for personal prayer time?</a:t>
            </a:r>
          </a:p>
        </p:txBody>
      </p:sp>
    </p:spTree>
    <p:extLst>
      <p:ext uri="{BB962C8B-B14F-4D97-AF65-F5344CB8AC3E}">
        <p14:creationId xmlns:p14="http://schemas.microsoft.com/office/powerpoint/2010/main" val="6736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E1E4-4AA0-C3F8-CD4D-89364870DFA6}"/>
              </a:ext>
            </a:extLst>
          </p:cNvPr>
          <p:cNvSpPr>
            <a:spLocks noGrp="1"/>
          </p:cNvSpPr>
          <p:nvPr>
            <p:ph type="title"/>
          </p:nvPr>
        </p:nvSpPr>
        <p:spPr/>
        <p:txBody>
          <a:bodyPr/>
          <a:lstStyle/>
          <a:p>
            <a:r>
              <a:rPr lang="en-US" dirty="0"/>
              <a:t>Instructions for Praying Faith</a:t>
            </a:r>
          </a:p>
        </p:txBody>
      </p:sp>
      <p:sp>
        <p:nvSpPr>
          <p:cNvPr id="3" name="Content Placeholder 2">
            <a:extLst>
              <a:ext uri="{FF2B5EF4-FFF2-40B4-BE49-F238E27FC236}">
                <a16:creationId xmlns:a16="http://schemas.microsoft.com/office/drawing/2014/main" id="{FA28514E-433C-430E-1FEE-55C58EA42FC9}"/>
              </a:ext>
            </a:extLst>
          </p:cNvPr>
          <p:cNvSpPr>
            <a:spLocks noGrp="1"/>
          </p:cNvSpPr>
          <p:nvPr>
            <p:ph idx="1"/>
          </p:nvPr>
        </p:nvSpPr>
        <p:spPr/>
        <p:txBody>
          <a:bodyPr>
            <a:normAutofit lnSpcReduction="10000"/>
          </a:bodyPr>
          <a:lstStyle/>
          <a:p>
            <a:r>
              <a:rPr lang="en-US" dirty="0">
                <a:solidFill>
                  <a:srgbClr val="C00000"/>
                </a:solidFill>
              </a:rPr>
              <a:t>Evaluate what kinds of concerns occupy most of </a:t>
            </a:r>
            <a:r>
              <a:rPr lang="en-US" i="1" dirty="0">
                <a:solidFill>
                  <a:srgbClr val="C00000"/>
                </a:solidFill>
              </a:rPr>
              <a:t>your</a:t>
            </a:r>
            <a:r>
              <a:rPr lang="en-US" dirty="0">
                <a:solidFill>
                  <a:srgbClr val="C00000"/>
                </a:solidFill>
              </a:rPr>
              <a:t> prayer time …</a:t>
            </a:r>
          </a:p>
          <a:p>
            <a:pPr lvl="1"/>
            <a:r>
              <a:rPr lang="en-US" dirty="0">
                <a:solidFill>
                  <a:srgbClr val="C00000"/>
                </a:solidFill>
              </a:rPr>
              <a:t>Praise</a:t>
            </a:r>
          </a:p>
          <a:p>
            <a:pPr lvl="1"/>
            <a:r>
              <a:rPr lang="en-US" dirty="0">
                <a:solidFill>
                  <a:srgbClr val="C00000"/>
                </a:solidFill>
              </a:rPr>
              <a:t>Confession</a:t>
            </a:r>
          </a:p>
          <a:p>
            <a:pPr lvl="1"/>
            <a:r>
              <a:rPr lang="en-US" dirty="0">
                <a:solidFill>
                  <a:srgbClr val="C00000"/>
                </a:solidFill>
              </a:rPr>
              <a:t>Thanksgiving</a:t>
            </a:r>
          </a:p>
          <a:p>
            <a:pPr lvl="1"/>
            <a:r>
              <a:rPr lang="en-US" dirty="0">
                <a:solidFill>
                  <a:srgbClr val="C00000"/>
                </a:solidFill>
              </a:rPr>
              <a:t>Petition</a:t>
            </a:r>
          </a:p>
          <a:p>
            <a:pPr lvl="2"/>
            <a:r>
              <a:rPr lang="en-US" dirty="0">
                <a:solidFill>
                  <a:srgbClr val="C00000"/>
                </a:solidFill>
              </a:rPr>
              <a:t>Physical Needs</a:t>
            </a:r>
          </a:p>
          <a:p>
            <a:pPr lvl="2"/>
            <a:r>
              <a:rPr lang="en-US" dirty="0">
                <a:solidFill>
                  <a:srgbClr val="C00000"/>
                </a:solidFill>
              </a:rPr>
              <a:t>Spiritual Needs</a:t>
            </a:r>
          </a:p>
          <a:p>
            <a:pPr lvl="2"/>
            <a:r>
              <a:rPr lang="en-US" dirty="0">
                <a:solidFill>
                  <a:srgbClr val="C00000"/>
                </a:solidFill>
              </a:rPr>
              <a:t>Material needs</a:t>
            </a:r>
          </a:p>
        </p:txBody>
      </p:sp>
      <p:grpSp>
        <p:nvGrpSpPr>
          <p:cNvPr id="5" name="Group 4">
            <a:extLst>
              <a:ext uri="{FF2B5EF4-FFF2-40B4-BE49-F238E27FC236}">
                <a16:creationId xmlns:a16="http://schemas.microsoft.com/office/drawing/2014/main" id="{3732E226-4B6D-4802-5596-5724AEA774C8}"/>
              </a:ext>
            </a:extLst>
          </p:cNvPr>
          <p:cNvGrpSpPr/>
          <p:nvPr/>
        </p:nvGrpSpPr>
        <p:grpSpPr>
          <a:xfrm>
            <a:off x="6388768" y="2634916"/>
            <a:ext cx="3224464" cy="3457722"/>
            <a:chOff x="6388768" y="2634916"/>
            <a:chExt cx="3224464" cy="3457722"/>
          </a:xfrm>
        </p:grpSpPr>
        <p:pic>
          <p:nvPicPr>
            <p:cNvPr id="3074" name="Picture 2" descr="Man is Thinking clipart">
              <a:extLst>
                <a:ext uri="{FF2B5EF4-FFF2-40B4-BE49-F238E27FC236}">
                  <a16:creationId xmlns:a16="http://schemas.microsoft.com/office/drawing/2014/main" id="{BBDC00F3-2634-C330-591A-9C686D0D87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165" y="4109579"/>
              <a:ext cx="1232067" cy="1983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4D0F75FB-AA4B-9F39-789E-D3888C309223}"/>
                </a:ext>
              </a:extLst>
            </p:cNvPr>
            <p:cNvSpPr/>
            <p:nvPr/>
          </p:nvSpPr>
          <p:spPr>
            <a:xfrm>
              <a:off x="6388768" y="2634916"/>
              <a:ext cx="3224463" cy="1155031"/>
            </a:xfrm>
            <a:prstGeom prst="wedgeRoundRectCallout">
              <a:avLst>
                <a:gd name="adj1" fmla="val 31539"/>
                <a:gd name="adj2" fmla="val 7500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omic Sans MS" panose="030F0702030302020204" pitchFamily="66" charset="0"/>
                </a:rPr>
                <a:t>Do my prayers fit the pattern Jesus is outlining here?</a:t>
              </a:r>
            </a:p>
          </p:txBody>
        </p:sp>
      </p:grpSp>
    </p:spTree>
    <p:extLst>
      <p:ext uri="{BB962C8B-B14F-4D97-AF65-F5344CB8AC3E}">
        <p14:creationId xmlns:p14="http://schemas.microsoft.com/office/powerpoint/2010/main" val="10152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BFE6-AF28-99A8-1D93-B5C2DC778568}"/>
              </a:ext>
            </a:extLst>
          </p:cNvPr>
          <p:cNvSpPr>
            <a:spLocks noGrp="1"/>
          </p:cNvSpPr>
          <p:nvPr>
            <p:ph type="title"/>
          </p:nvPr>
        </p:nvSpPr>
        <p:spPr/>
        <p:txBody>
          <a:bodyPr/>
          <a:lstStyle/>
          <a:p>
            <a:pPr algn="l"/>
            <a:r>
              <a:rPr lang="en-US" dirty="0"/>
              <a:t>Listen for an example of persistence.</a:t>
            </a:r>
          </a:p>
        </p:txBody>
      </p:sp>
      <p:sp>
        <p:nvSpPr>
          <p:cNvPr id="3" name="Content Placeholder 2">
            <a:extLst>
              <a:ext uri="{FF2B5EF4-FFF2-40B4-BE49-F238E27FC236}">
                <a16:creationId xmlns:a16="http://schemas.microsoft.com/office/drawing/2014/main" id="{5301CFED-F7EF-C66F-6075-6BFE9F9D015C}"/>
              </a:ext>
            </a:extLst>
          </p:cNvPr>
          <p:cNvSpPr>
            <a:spLocks noGrp="1"/>
          </p:cNvSpPr>
          <p:nvPr>
            <p:ph idx="1"/>
          </p:nvPr>
        </p:nvSpPr>
        <p:spPr>
          <a:xfrm>
            <a:off x="1140994" y="1897814"/>
            <a:ext cx="9910011" cy="4351338"/>
          </a:xfrm>
        </p:spPr>
        <p:txBody>
          <a:bodyPr/>
          <a:lstStyle/>
          <a:p>
            <a:pPr marL="0" indent="0" algn="ctr">
              <a:buNone/>
            </a:pPr>
            <a:r>
              <a:rPr lang="en-US" dirty="0"/>
              <a:t>Luke 11:5-10 (NIV)  Then he said to them, "Suppose one of you has a friend, and he goes to him at midnight and says, 'Friend, lend me three loaves of bread, 6  because a friend of mine on a journey has come to me, and I have nothing to set before him.' 7  "Then the one </a:t>
            </a:r>
          </a:p>
        </p:txBody>
      </p:sp>
    </p:spTree>
    <p:extLst>
      <p:ext uri="{BB962C8B-B14F-4D97-AF65-F5344CB8AC3E}">
        <p14:creationId xmlns:p14="http://schemas.microsoft.com/office/powerpoint/2010/main" val="19131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70</TotalTime>
  <Words>1053</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Praying Faith</vt:lpstr>
      <vt:lpstr>Video Introduction</vt:lpstr>
      <vt:lpstr>You learned this lesson …</vt:lpstr>
      <vt:lpstr>Listen for elements of a prayer.</vt:lpstr>
      <vt:lpstr>Listen for elements of a prayer.</vt:lpstr>
      <vt:lpstr>Instructions for Praying Faith</vt:lpstr>
      <vt:lpstr>Instructions for Praying Faith</vt:lpstr>
      <vt:lpstr>Instructions for Praying Faith</vt:lpstr>
      <vt:lpstr>Listen for an example of persistence.</vt:lpstr>
      <vt:lpstr>Listen for an example of persistence.</vt:lpstr>
      <vt:lpstr>Listen for an example of persistence.</vt:lpstr>
      <vt:lpstr>Keep On Praying with Faith</vt:lpstr>
      <vt:lpstr>Keep On Praying with Faith</vt:lpstr>
      <vt:lpstr>Keep On Praying with Faith</vt:lpstr>
      <vt:lpstr>Keep On Praying with Faith</vt:lpstr>
      <vt:lpstr>What about it?</vt:lpstr>
      <vt:lpstr>Listen for examples of good and bad gifts.</vt:lpstr>
      <vt:lpstr>Accept the Answer with Faith</vt:lpstr>
      <vt:lpstr>Application</vt:lpstr>
      <vt:lpstr>Application</vt:lpstr>
      <vt:lpstr>Application</vt:lpstr>
      <vt:lpstr>Family Activities</vt:lpstr>
      <vt:lpstr>Praying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Faith</dc:title>
  <dc:creator>Armstrong, Stephen (General Math and Science)</dc:creator>
  <cp:lastModifiedBy>Armstrong, Stephen (General Math and Science)</cp:lastModifiedBy>
  <cp:revision>3</cp:revision>
  <dcterms:created xsi:type="dcterms:W3CDTF">2024-01-25T15:47:07Z</dcterms:created>
  <dcterms:modified xsi:type="dcterms:W3CDTF">2024-01-25T16:57:29Z</dcterms:modified>
</cp:coreProperties>
</file>