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3dsbssa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rcp1g2a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Pray for Your Neighbor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7092"/>
            <a:ext cx="9144000" cy="1340708"/>
          </a:xfrm>
        </p:spPr>
        <p:txBody>
          <a:bodyPr/>
          <a:lstStyle/>
          <a:p>
            <a:r>
              <a:rPr lang="en-US" dirty="0"/>
              <a:t>August 7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6E41-63B4-7A86-B48A-CFDC3468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for Spiritual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D6897-5C23-3F59-0C64-508CCB07C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this passage, what advice would you give to a Christian who insists he/she cannot pray for the salvation of a person who has hurt him/her?</a:t>
            </a:r>
          </a:p>
          <a:p>
            <a:r>
              <a:rPr lang="en-US" dirty="0"/>
              <a:t>Paul says here that God wants all men to be saved  and come to know Truth.  What are some reasons this has not happened?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4B1B6-F144-B407-D3C4-80C02918BEAF}"/>
              </a:ext>
            </a:extLst>
          </p:cNvPr>
          <p:cNvGrpSpPr/>
          <p:nvPr/>
        </p:nvGrpSpPr>
        <p:grpSpPr>
          <a:xfrm>
            <a:off x="2296610" y="179930"/>
            <a:ext cx="8062732" cy="6858000"/>
            <a:chOff x="2296610" y="179930"/>
            <a:chExt cx="8062732" cy="6858000"/>
          </a:xfrm>
        </p:grpSpPr>
        <p:pic>
          <p:nvPicPr>
            <p:cNvPr id="5" name="Picture 4" descr="A picture containing white&#10;&#10;Description automatically generated">
              <a:extLst>
                <a:ext uri="{FF2B5EF4-FFF2-40B4-BE49-F238E27FC236}">
                  <a16:creationId xmlns:a16="http://schemas.microsoft.com/office/drawing/2014/main" id="{56E2E2D2-92DE-92EC-64BE-238AB66BE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898976" y="-422436"/>
              <a:ext cx="6858000" cy="806273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049B50-2325-4E87-E662-82D608E7ABF7}"/>
                </a:ext>
              </a:extLst>
            </p:cNvPr>
            <p:cNvSpPr txBox="1"/>
            <p:nvPr/>
          </p:nvSpPr>
          <p:spPr>
            <a:xfrm>
              <a:off x="3981692" y="2006379"/>
              <a:ext cx="435208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</a:rPr>
                <a:t>Jesus gave us the Great Commission</a:t>
              </a:r>
            </a:p>
            <a:p>
              <a:pPr algn="ctr"/>
              <a:endParaRPr lang="en-US" sz="2800" dirty="0">
                <a:solidFill>
                  <a:srgbClr val="C00000"/>
                </a:solidFill>
              </a:endParaRPr>
            </a:p>
            <a:p>
              <a:pPr algn="ctr"/>
              <a:r>
                <a:rPr lang="en-US" sz="2800" dirty="0">
                  <a:solidFill>
                    <a:srgbClr val="C00000"/>
                  </a:solidFill>
                </a:rPr>
                <a:t>It is our responsibility to be praying, giving, and challenging young people to go as He calls them.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323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B815-509F-81F3-4AC9-7DF49994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Paul’s primary purpose in life.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AB049-0189-E408-8BD2-8FC0C0899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087" y="1883498"/>
            <a:ext cx="971019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Timothy 2:7-8 (NIV)   And for this purpose I was appointed a herald and an apostle--I am telling the truth, I am not lying--and a teacher of the true faith to the Gentiles. 8  I want men everywhere to lift up holy hands in prayer, without anger or disputing.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20CD7-73B7-B39E-8BDE-A885A593E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27" y="5382906"/>
            <a:ext cx="2142857" cy="304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695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5D92-0479-C8FC-5837-E2A0E4F4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with the Right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FAB77-B562-3245-17E3-C277980C6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three terms did Paul use to describe his functional role as a follower of Christ? </a:t>
            </a:r>
          </a:p>
          <a:p>
            <a:r>
              <a:rPr lang="en-US" dirty="0"/>
              <a:t>Why is prayer an important step in preaching and teaching the gospel?</a:t>
            </a:r>
          </a:p>
          <a:p>
            <a:r>
              <a:rPr lang="en-US" dirty="0"/>
              <a:t>How can our group pray together for the salvation of others?</a:t>
            </a:r>
          </a:p>
        </p:txBody>
      </p:sp>
    </p:spTree>
    <p:extLst>
      <p:ext uri="{BB962C8B-B14F-4D97-AF65-F5344CB8AC3E}">
        <p14:creationId xmlns:p14="http://schemas.microsoft.com/office/powerpoint/2010/main" val="38495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FAB9-4542-7AD5-0144-531EA544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with the Right 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FA3D2-332B-B65D-D6BA-CD3CB94D3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pray for those who take the Gospel where we cannot go?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4491E-DBC5-F1B2-33BD-E7D55BD4C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952" y="3429000"/>
            <a:ext cx="2857143" cy="1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9696F1-3EC5-95BA-9429-6F36E047F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996" y="3429000"/>
            <a:ext cx="4551822" cy="18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193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4A6B-196B-1AB3-5721-7B6DC4D6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27BC1-ABA3-B55A-527C-C28EA8B2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2971"/>
            <a:ext cx="10515600" cy="4243991"/>
          </a:xfrm>
        </p:spPr>
        <p:txBody>
          <a:bodyPr/>
          <a:lstStyle/>
          <a:p>
            <a:r>
              <a:rPr lang="en-US" dirty="0"/>
              <a:t>Write. </a:t>
            </a:r>
          </a:p>
          <a:p>
            <a:pPr lvl="1"/>
            <a:r>
              <a:rPr lang="en-US" dirty="0"/>
              <a:t>Write down the four types of prayers Paul listed in verse 1—petitions, prayers, intercessions, and thanksgivings. </a:t>
            </a:r>
          </a:p>
          <a:p>
            <a:pPr lvl="1"/>
            <a:r>
              <a:rPr lang="en-US" dirty="0"/>
              <a:t>Write at least one name beside each category.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0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4A6B-196B-1AB3-5721-7B6DC4D6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27BC1-ABA3-B55A-527C-C28EA8B2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315"/>
            <a:ext cx="10515600" cy="4035647"/>
          </a:xfrm>
        </p:spPr>
        <p:txBody>
          <a:bodyPr/>
          <a:lstStyle/>
          <a:p>
            <a:r>
              <a:rPr lang="en-US" dirty="0"/>
              <a:t>Contact. </a:t>
            </a:r>
          </a:p>
          <a:p>
            <a:pPr lvl="1"/>
            <a:r>
              <a:rPr lang="en-US" dirty="0"/>
              <a:t>Contact a person for whom you been praying and tell them you prayed for them. </a:t>
            </a:r>
          </a:p>
          <a:p>
            <a:pPr lvl="1"/>
            <a:r>
              <a:rPr lang="en-US" dirty="0"/>
              <a:t>You can send a text, write a note, or just tell them in person.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2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4A6B-196B-1AB3-5721-7B6DC4D6A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27BC1-ABA3-B55A-527C-C28EA8B2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Reconcile. </a:t>
            </a:r>
          </a:p>
          <a:p>
            <a:pPr lvl="1"/>
            <a:r>
              <a:rPr lang="en-US" dirty="0"/>
              <a:t>If you are aware of an unresolved conflict with another believer, go to that person in humility and seek reconciliation. </a:t>
            </a:r>
          </a:p>
          <a:p>
            <a:pPr lvl="1"/>
            <a:r>
              <a:rPr lang="en-US" dirty="0"/>
              <a:t>Read Matthew 5:21-24; 18:15-19 for Jesus’s specific instructions on how to resolve conflict.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2EB829-2D12-EABD-CB13-F8B141A0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B33DAEE-05F3-8D4D-D6A7-B2ED0D97E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" t="8653" r="6954" b="9005"/>
          <a:stretch/>
        </p:blipFill>
        <p:spPr>
          <a:xfrm>
            <a:off x="1250066" y="1690689"/>
            <a:ext cx="4834202" cy="3865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41107035-68C2-DB40-F1A2-FDC5C20E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88" y="3162355"/>
            <a:ext cx="5335639" cy="4009912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783390D5-249E-CC26-DE0B-B75F90DEAC8A}"/>
              </a:ext>
            </a:extLst>
          </p:cNvPr>
          <p:cNvSpPr/>
          <p:nvPr/>
        </p:nvSpPr>
        <p:spPr>
          <a:xfrm>
            <a:off x="5730623" y="2314936"/>
            <a:ext cx="1925413" cy="1114063"/>
          </a:xfrm>
          <a:prstGeom prst="wedgeRoundRectCallout">
            <a:avLst>
              <a:gd name="adj1" fmla="val -2197"/>
              <a:gd name="adj2" fmla="val 8693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Those words are all out of order!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DF4FA92-8E93-D7BF-D8F6-852C4212E5D9}"/>
              </a:ext>
            </a:extLst>
          </p:cNvPr>
          <p:cNvSpPr/>
          <p:nvPr/>
        </p:nvSpPr>
        <p:spPr>
          <a:xfrm>
            <a:off x="8148577" y="1088179"/>
            <a:ext cx="3738622" cy="2210606"/>
          </a:xfrm>
          <a:prstGeom prst="wedgeRoundRectCallout">
            <a:avLst>
              <a:gd name="adj1" fmla="val -27734"/>
              <a:gd name="adj2" fmla="val 609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Yep, but if you can figure them out, you can use them to decode the message. 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I’m going to get help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https://tinyurl.com/3dsbssa7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might also try the Crossword.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25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Pray for Your Neighbor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7092"/>
            <a:ext cx="9144000" cy="1340708"/>
          </a:xfrm>
        </p:spPr>
        <p:txBody>
          <a:bodyPr/>
          <a:lstStyle/>
          <a:p>
            <a:r>
              <a:rPr lang="en-US" dirty="0"/>
              <a:t>August 7</a:t>
            </a:r>
          </a:p>
        </p:txBody>
      </p:sp>
    </p:spTree>
    <p:extLst>
      <p:ext uri="{BB962C8B-B14F-4D97-AF65-F5344CB8AC3E}">
        <p14:creationId xmlns:p14="http://schemas.microsoft.com/office/powerpoint/2010/main" val="396843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C5F5D-FABF-A6D7-C5AA-EE837FF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888C1F-9B9A-4E7E-9FB3-861C9D240CAA}"/>
              </a:ext>
            </a:extLst>
          </p:cNvPr>
          <p:cNvGrpSpPr/>
          <p:nvPr/>
        </p:nvGrpSpPr>
        <p:grpSpPr>
          <a:xfrm>
            <a:off x="2849598" y="1594022"/>
            <a:ext cx="6492803" cy="4258348"/>
            <a:chOff x="2849598" y="1594022"/>
            <a:chExt cx="6492803" cy="4258348"/>
          </a:xfrm>
        </p:grpSpPr>
        <p:pic>
          <p:nvPicPr>
            <p:cNvPr id="6" name="Picture 5" descr="A street with cars parked on the side&#10;&#10;Description automatically generated with low confidence">
              <a:extLst>
                <a:ext uri="{FF2B5EF4-FFF2-40B4-BE49-F238E27FC236}">
                  <a16:creationId xmlns:a16="http://schemas.microsoft.com/office/drawing/2014/main" id="{C5C78C37-28CE-FCA6-7793-A6A657CA3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924050"/>
              <a:ext cx="5715000" cy="3009900"/>
            </a:xfrm>
            <a:prstGeom prst="rect">
              <a:avLst/>
            </a:prstGeom>
          </p:spPr>
        </p:pic>
        <p:pic>
          <p:nvPicPr>
            <p:cNvPr id="8" name="Picture 7" descr="Shap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1B3632DB-E491-D1D6-9736-59B33701F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594022"/>
              <a:ext cx="6492803" cy="425834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C156606-7686-ED95-F471-3C33DFFECB5F}"/>
              </a:ext>
            </a:extLst>
          </p:cNvPr>
          <p:cNvSpPr txBox="1"/>
          <p:nvPr/>
        </p:nvSpPr>
        <p:spPr>
          <a:xfrm>
            <a:off x="4213654" y="5870934"/>
            <a:ext cx="363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5931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1C53-0519-588B-2EFA-7506906A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remember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F644D-B2A6-012B-9CAF-62031F3F5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have you seen hours of training and hard work pay off?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Consider the daily practice of intercessory prayer.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We can demonstrate love our neighbors by taking their needs to God in prayer.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CFBC5A-D4BE-5246-C17E-A7146ABD43CB}"/>
              </a:ext>
            </a:extLst>
          </p:cNvPr>
          <p:cNvGrpSpPr/>
          <p:nvPr/>
        </p:nvGrpSpPr>
        <p:grpSpPr>
          <a:xfrm>
            <a:off x="1299214" y="2916841"/>
            <a:ext cx="10054586" cy="3576034"/>
            <a:chOff x="1635211" y="2735866"/>
            <a:chExt cx="10054586" cy="3576034"/>
          </a:xfrm>
        </p:grpSpPr>
        <p:pic>
          <p:nvPicPr>
            <p:cNvPr id="1026" name="Picture 2" descr="Instrument, Music, Played, Hobby, Musician, Classic">
              <a:extLst>
                <a:ext uri="{FF2B5EF4-FFF2-40B4-BE49-F238E27FC236}">
                  <a16:creationId xmlns:a16="http://schemas.microsoft.com/office/drawing/2014/main" id="{77B94931-796B-BEE1-67E3-8929C5747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211" y="2982248"/>
              <a:ext cx="2174789" cy="32621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B3C6D9-DC36-EFB5-0AFC-1EEE89D57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4013" y="2735866"/>
              <a:ext cx="2843593" cy="35760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0" name="Picture 6" descr="Strategy, Chess, Board Game, Championship, Game, Figure">
              <a:extLst>
                <a:ext uri="{FF2B5EF4-FFF2-40B4-BE49-F238E27FC236}">
                  <a16:creationId xmlns:a16="http://schemas.microsoft.com/office/drawing/2014/main" id="{C17A72DC-8B34-913C-2399-7E2EFABAD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6603" y="3163981"/>
              <a:ext cx="3763194" cy="25009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47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6842-297A-697C-8903-4BD4DA02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whom to pray.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AF83-B763-8674-3985-FA4B35C7E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1 Timothy 2:1-4 (NIV)  I urge, then, first of all, that requests, prayers, intercession and thanksgiving be made for everyone-- 2  for kings and all those in authority, that we may live peaceful and quiet lives in all godliness and holiness. 3  This is good, and pleases God our Savior, 4  who wants all men to be saved and to come to a knowledge of the truth.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AD041-EC1A-2213-4DB7-D14355465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50" y="5706998"/>
            <a:ext cx="2142857" cy="304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4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73BCB-C7A0-267B-73D2-4ABAF9AD5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for Your Neighbor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81A9-8192-FC42-5A20-4720F1372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kind of praying did Paul urge Timothy to do?  What are different synonyms for prayer used in various translations you have?</a:t>
            </a:r>
          </a:p>
          <a:p>
            <a:r>
              <a:rPr lang="en-US" dirty="0"/>
              <a:t>For whom was he to pray? </a:t>
            </a:r>
          </a:p>
          <a:p>
            <a:r>
              <a:rPr lang="en-US" dirty="0"/>
              <a:t>Consider your neighbors, how can you pray for them?</a:t>
            </a:r>
          </a:p>
        </p:txBody>
      </p:sp>
    </p:spTree>
    <p:extLst>
      <p:ext uri="{BB962C8B-B14F-4D97-AF65-F5344CB8AC3E}">
        <p14:creationId xmlns:p14="http://schemas.microsoft.com/office/powerpoint/2010/main" val="90652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C32C-D975-3C3A-D080-2570DC7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for Your Neighbor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1CC00-1D25-55B5-AD10-D5C7E0394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often gets in the way of regular prayer in our lives?</a:t>
            </a:r>
          </a:p>
          <a:p>
            <a:r>
              <a:rPr lang="en-US" dirty="0"/>
              <a:t>What sort of prayers should we make on behalf of our leaders? </a:t>
            </a:r>
          </a:p>
          <a:p>
            <a:r>
              <a:rPr lang="en-US" dirty="0"/>
              <a:t>How would Timothy (and we) benefit from praying for those in authority?</a:t>
            </a:r>
          </a:p>
        </p:txBody>
      </p:sp>
    </p:spTree>
    <p:extLst>
      <p:ext uri="{BB962C8B-B14F-4D97-AF65-F5344CB8AC3E}">
        <p14:creationId xmlns:p14="http://schemas.microsoft.com/office/powerpoint/2010/main" val="142598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F7208-C76D-8E0D-3BA1-D736CCE2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for Your Neighbor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A1B4B-C609-DE8D-F44B-26BFCC8EF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do you think the greater majority of our public prayer requests have to do with physical needs … instead of spiritual needs?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It’s not always best to divulge embarrassing personal struggles to a group.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Seeking prayer support privately from an accountability partner is a much better practice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EEBC-F152-B8EA-E0A2-86A7689E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another reason to pray.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A680-D1E5-48EF-A44B-9536F08E7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178" y="1825625"/>
            <a:ext cx="913146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Timothy 2:5-6 (NIV)   For there is one God and one mediator between God and men, the man Christ Jesus, 6  who gave himself as a ransom for all men--the testimony given in its proper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9EB4E-B7D1-5CC4-68D8-E7B399FC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626" y="5162987"/>
            <a:ext cx="2142857" cy="304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9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4CDC-D63B-A589-9F5C-D8142364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for Spiritual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A802B-D732-8D1C-3251-A88EFF4C4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should Timothy focus his attention on the Lord God? </a:t>
            </a:r>
          </a:p>
          <a:p>
            <a:r>
              <a:rPr lang="en-US" dirty="0"/>
              <a:t>Not the use of the term </a:t>
            </a:r>
            <a:r>
              <a:rPr lang="en-US" i="1" dirty="0"/>
              <a:t>mediator</a:t>
            </a:r>
            <a:r>
              <a:rPr lang="en-US" dirty="0"/>
              <a:t> applied to Jesus.   How do we use mediators in our society?</a:t>
            </a:r>
          </a:p>
          <a:p>
            <a:r>
              <a:rPr lang="en-US" dirty="0"/>
              <a:t>Who are the disputants and how does Jesus facilitate the reconciliation?</a:t>
            </a:r>
          </a:p>
        </p:txBody>
      </p:sp>
    </p:spTree>
    <p:extLst>
      <p:ext uri="{BB962C8B-B14F-4D97-AF65-F5344CB8AC3E}">
        <p14:creationId xmlns:p14="http://schemas.microsoft.com/office/powerpoint/2010/main" val="182012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86</TotalTime>
  <Words>769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Wingdings</vt:lpstr>
      <vt:lpstr>Office Theme</vt:lpstr>
      <vt:lpstr>Pray for Your Neighbor</vt:lpstr>
      <vt:lpstr>Video Introduction</vt:lpstr>
      <vt:lpstr>What do you remember …</vt:lpstr>
      <vt:lpstr>Listen for whom to pray.</vt:lpstr>
      <vt:lpstr>Pray for Your Neighbor </vt:lpstr>
      <vt:lpstr>Pray for Your Neighbor </vt:lpstr>
      <vt:lpstr>Pray for Your Neighbor </vt:lpstr>
      <vt:lpstr>Listen for another reason to pray.</vt:lpstr>
      <vt:lpstr>Pray for Spiritual Needs</vt:lpstr>
      <vt:lpstr>Pray for Spiritual Needs</vt:lpstr>
      <vt:lpstr>Listen for Paul’s primary purpose in life.</vt:lpstr>
      <vt:lpstr>Pray with the Right Attitude</vt:lpstr>
      <vt:lpstr>Pray with the Right Attitude</vt:lpstr>
      <vt:lpstr>Application</vt:lpstr>
      <vt:lpstr>Application</vt:lpstr>
      <vt:lpstr>Application</vt:lpstr>
      <vt:lpstr>Family Activities</vt:lpstr>
      <vt:lpstr>Pray for Your Neighbor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 for Your Neighbor</dc:title>
  <dc:creator>Steve Armstrong</dc:creator>
  <cp:lastModifiedBy>Steve Armstrong</cp:lastModifiedBy>
  <cp:revision>2</cp:revision>
  <dcterms:created xsi:type="dcterms:W3CDTF">2022-07-22T17:41:40Z</dcterms:created>
  <dcterms:modified xsi:type="dcterms:W3CDTF">2022-07-22T19:08:11Z</dcterms:modified>
</cp:coreProperties>
</file>