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486888" y="201882"/>
            <a:ext cx="11185159" cy="6424830"/>
          </a:xfrm>
          <a:prstGeom prst="foldedCorner">
            <a:avLst/>
          </a:prstGeom>
          <a:gradFill>
            <a:gsLst>
              <a:gs pos="0">
                <a:schemeClr val="accent1">
                  <a:lumMod val="5000"/>
                  <a:lumOff val="95000"/>
                  <a:alpha val="83000"/>
                </a:schemeClr>
              </a:gs>
              <a:gs pos="51000">
                <a:schemeClr val="accent1">
                  <a:lumMod val="45000"/>
                  <a:lumOff val="55000"/>
                  <a:alpha val="82000"/>
                </a:schemeClr>
              </a:gs>
              <a:gs pos="74000">
                <a:schemeClr val="accent1">
                  <a:lumMod val="45000"/>
                  <a:lumOff val="55000"/>
                  <a:alpha val="81000"/>
                </a:schemeClr>
              </a:gs>
              <a:gs pos="100000">
                <a:schemeClr val="accent1">
                  <a:lumMod val="30000"/>
                  <a:lumOff val="70000"/>
                  <a:alpha val="83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5r5aleu"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ughxmpmh"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Place God First</a:t>
            </a:r>
          </a:p>
        </p:txBody>
      </p:sp>
      <p:sp>
        <p:nvSpPr>
          <p:cNvPr id="3" name="Subtitle 2"/>
          <p:cNvSpPr>
            <a:spLocks noGrp="1"/>
          </p:cNvSpPr>
          <p:nvPr>
            <p:ph type="subTitle" idx="1"/>
          </p:nvPr>
        </p:nvSpPr>
        <p:spPr>
          <a:xfrm>
            <a:off x="1524000" y="3752602"/>
            <a:ext cx="9144000" cy="1505197"/>
          </a:xfrm>
        </p:spPr>
        <p:txBody>
          <a:bodyPr/>
          <a:lstStyle/>
          <a:p>
            <a:r>
              <a:rPr lang="en-US" dirty="0"/>
              <a:t>September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F148-856D-4044-B41F-C76BBA064840}"/>
              </a:ext>
            </a:extLst>
          </p:cNvPr>
          <p:cNvSpPr>
            <a:spLocks noGrp="1"/>
          </p:cNvSpPr>
          <p:nvPr>
            <p:ph type="title"/>
          </p:nvPr>
        </p:nvSpPr>
        <p:spPr>
          <a:xfrm>
            <a:off x="838199" y="365125"/>
            <a:ext cx="10547959" cy="1325563"/>
          </a:xfrm>
        </p:spPr>
        <p:txBody>
          <a:bodyPr/>
          <a:lstStyle/>
          <a:p>
            <a:r>
              <a:rPr lang="en-US" dirty="0"/>
              <a:t>He Alone Is Good and Completely Trustworthy</a:t>
            </a:r>
          </a:p>
        </p:txBody>
      </p:sp>
      <p:sp>
        <p:nvSpPr>
          <p:cNvPr id="3" name="Content Placeholder 2">
            <a:extLst>
              <a:ext uri="{FF2B5EF4-FFF2-40B4-BE49-F238E27FC236}">
                <a16:creationId xmlns:a16="http://schemas.microsoft.com/office/drawing/2014/main" id="{0ACFF39F-88CE-43FD-83CF-DAC80284ED28}"/>
              </a:ext>
            </a:extLst>
          </p:cNvPr>
          <p:cNvSpPr>
            <a:spLocks noGrp="1"/>
          </p:cNvSpPr>
          <p:nvPr>
            <p:ph idx="1"/>
          </p:nvPr>
        </p:nvSpPr>
        <p:spPr>
          <a:xfrm>
            <a:off x="838200" y="2054267"/>
            <a:ext cx="10515600" cy="4122695"/>
          </a:xfrm>
        </p:spPr>
        <p:txBody>
          <a:bodyPr/>
          <a:lstStyle/>
          <a:p>
            <a:r>
              <a:rPr lang="en-US" dirty="0"/>
              <a:t>What brief prayer does the psalmist offer? </a:t>
            </a:r>
          </a:p>
          <a:p>
            <a:r>
              <a:rPr lang="en-US" dirty="0"/>
              <a:t>What was another element of trusting in God that brought him pleasure? </a:t>
            </a:r>
          </a:p>
          <a:p>
            <a:r>
              <a:rPr lang="en-US" dirty="0"/>
              <a:t>When has your relationships to fellow believers brought you joy and encouragement?</a:t>
            </a:r>
          </a:p>
          <a:p>
            <a:endParaRPr lang="en-US" dirty="0"/>
          </a:p>
        </p:txBody>
      </p:sp>
    </p:spTree>
    <p:extLst>
      <p:ext uri="{BB962C8B-B14F-4D97-AF65-F5344CB8AC3E}">
        <p14:creationId xmlns:p14="http://schemas.microsoft.com/office/powerpoint/2010/main" val="34365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3BB-2B91-470F-A0F9-7C0832EBA43D}"/>
              </a:ext>
            </a:extLst>
          </p:cNvPr>
          <p:cNvSpPr>
            <a:spLocks noGrp="1"/>
          </p:cNvSpPr>
          <p:nvPr>
            <p:ph type="title"/>
          </p:nvPr>
        </p:nvSpPr>
        <p:spPr/>
        <p:txBody>
          <a:bodyPr/>
          <a:lstStyle/>
          <a:p>
            <a:r>
              <a:rPr lang="en-US" dirty="0"/>
              <a:t>He Alone Is Good and Completely Trustworthy</a:t>
            </a:r>
          </a:p>
        </p:txBody>
      </p:sp>
      <p:sp>
        <p:nvSpPr>
          <p:cNvPr id="3" name="Content Placeholder 2">
            <a:extLst>
              <a:ext uri="{FF2B5EF4-FFF2-40B4-BE49-F238E27FC236}">
                <a16:creationId xmlns:a16="http://schemas.microsoft.com/office/drawing/2014/main" id="{BBB43A43-2B59-4C2C-8935-39C1818D8F6D}"/>
              </a:ext>
            </a:extLst>
          </p:cNvPr>
          <p:cNvSpPr>
            <a:spLocks noGrp="1"/>
          </p:cNvSpPr>
          <p:nvPr>
            <p:ph idx="1"/>
          </p:nvPr>
        </p:nvSpPr>
        <p:spPr>
          <a:xfrm>
            <a:off x="838200" y="2041741"/>
            <a:ext cx="10515600" cy="4135221"/>
          </a:xfrm>
        </p:spPr>
        <p:txBody>
          <a:bodyPr/>
          <a:lstStyle/>
          <a:p>
            <a:r>
              <a:rPr lang="en-US" dirty="0"/>
              <a:t>What is his concern about those who pursue other gods? How might verse 4a relate to Exodus 20:5-6? </a:t>
            </a:r>
          </a:p>
          <a:p>
            <a:r>
              <a:rPr lang="en-US" dirty="0"/>
              <a:t>When are you most tempted to put your trust in something besides the Lord? </a:t>
            </a:r>
          </a:p>
          <a:p>
            <a:r>
              <a:rPr lang="en-US" dirty="0"/>
              <a:t>What experiences from your life reflect the truth that God is good?</a:t>
            </a:r>
          </a:p>
          <a:p>
            <a:endParaRPr lang="en-US" dirty="0"/>
          </a:p>
        </p:txBody>
      </p:sp>
    </p:spTree>
    <p:extLst>
      <p:ext uri="{BB962C8B-B14F-4D97-AF65-F5344CB8AC3E}">
        <p14:creationId xmlns:p14="http://schemas.microsoft.com/office/powerpoint/2010/main" val="21238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1479-3588-4A44-BDCA-46A263CBF02B}"/>
              </a:ext>
            </a:extLst>
          </p:cNvPr>
          <p:cNvSpPr>
            <a:spLocks noGrp="1"/>
          </p:cNvSpPr>
          <p:nvPr>
            <p:ph type="title"/>
          </p:nvPr>
        </p:nvSpPr>
        <p:spPr/>
        <p:txBody>
          <a:bodyPr/>
          <a:lstStyle/>
          <a:p>
            <a:pPr algn="l"/>
            <a:r>
              <a:rPr lang="en-US" dirty="0"/>
              <a:t>Listen for how God is for us and with us.</a:t>
            </a:r>
          </a:p>
        </p:txBody>
      </p:sp>
      <p:sp>
        <p:nvSpPr>
          <p:cNvPr id="3" name="Content Placeholder 2">
            <a:extLst>
              <a:ext uri="{FF2B5EF4-FFF2-40B4-BE49-F238E27FC236}">
                <a16:creationId xmlns:a16="http://schemas.microsoft.com/office/drawing/2014/main" id="{54B5D555-C41A-4CEB-87E5-999380353CCB}"/>
              </a:ext>
            </a:extLst>
          </p:cNvPr>
          <p:cNvSpPr>
            <a:spLocks noGrp="1"/>
          </p:cNvSpPr>
          <p:nvPr>
            <p:ph idx="1"/>
          </p:nvPr>
        </p:nvSpPr>
        <p:spPr/>
        <p:txBody>
          <a:bodyPr/>
          <a:lstStyle/>
          <a:p>
            <a:pPr marL="0" indent="0" algn="ctr">
              <a:buNone/>
            </a:pPr>
            <a:r>
              <a:rPr lang="en-US" dirty="0"/>
              <a:t>Psalm 16:9-11 (NIV)  Therefore my heart is glad and my tongue rejoices; my body also will rest secure, 10  because you will not abandon me to the grave, nor will you let your Holy One see decay. 11  You have made known to me the path of life; you will fill me with joy in your presence, with eternal pleasures at your right hand.</a:t>
            </a:r>
          </a:p>
        </p:txBody>
      </p:sp>
      <p:pic>
        <p:nvPicPr>
          <p:cNvPr id="4" name="Picture 3">
            <a:extLst>
              <a:ext uri="{FF2B5EF4-FFF2-40B4-BE49-F238E27FC236}">
                <a16:creationId xmlns:a16="http://schemas.microsoft.com/office/drawing/2014/main" id="{66FE39D5-C134-4B81-A6B4-5F4D8FBA5C85}"/>
              </a:ext>
            </a:extLst>
          </p:cNvPr>
          <p:cNvPicPr>
            <a:picLocks noChangeAspect="1"/>
          </p:cNvPicPr>
          <p:nvPr/>
        </p:nvPicPr>
        <p:blipFill>
          <a:blip r:embed="rId2"/>
          <a:stretch>
            <a:fillRect/>
          </a:stretch>
        </p:blipFill>
        <p:spPr>
          <a:xfrm>
            <a:off x="4906142" y="5736920"/>
            <a:ext cx="2684631" cy="33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504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4F5E-5201-44D8-8684-58C13AD96C22}"/>
              </a:ext>
            </a:extLst>
          </p:cNvPr>
          <p:cNvSpPr>
            <a:spLocks noGrp="1"/>
          </p:cNvSpPr>
          <p:nvPr>
            <p:ph type="title"/>
          </p:nvPr>
        </p:nvSpPr>
        <p:spPr/>
        <p:txBody>
          <a:bodyPr/>
          <a:lstStyle/>
          <a:p>
            <a:r>
              <a:rPr lang="en-US" dirty="0"/>
              <a:t>He Alone Is the Way to Eternal Life</a:t>
            </a:r>
          </a:p>
        </p:txBody>
      </p:sp>
      <p:sp>
        <p:nvSpPr>
          <p:cNvPr id="3" name="Content Placeholder 2">
            <a:extLst>
              <a:ext uri="{FF2B5EF4-FFF2-40B4-BE49-F238E27FC236}">
                <a16:creationId xmlns:a16="http://schemas.microsoft.com/office/drawing/2014/main" id="{EBBA4AFA-19D9-4DC9-B5D3-0947C29E5BF1}"/>
              </a:ext>
            </a:extLst>
          </p:cNvPr>
          <p:cNvSpPr>
            <a:spLocks noGrp="1"/>
          </p:cNvSpPr>
          <p:nvPr>
            <p:ph idx="1"/>
          </p:nvPr>
        </p:nvSpPr>
        <p:spPr/>
        <p:txBody>
          <a:bodyPr/>
          <a:lstStyle/>
          <a:p>
            <a:r>
              <a:rPr lang="en-US" dirty="0"/>
              <a:t>What resulted from the psalmist’s contemplation on the assurance of God’s presence? </a:t>
            </a:r>
          </a:p>
          <a:p>
            <a:r>
              <a:rPr lang="en-US" dirty="0"/>
              <a:t>What did David expect of his future? </a:t>
            </a:r>
          </a:p>
          <a:p>
            <a:r>
              <a:rPr lang="en-US" dirty="0"/>
              <a:t>What words in these verses reinforce the idea that hope in the Lord has eternal benefit?</a:t>
            </a:r>
          </a:p>
          <a:p>
            <a:r>
              <a:rPr lang="en-US" dirty="0"/>
              <a:t>How had his confidence in God affected his view of death? </a:t>
            </a:r>
          </a:p>
        </p:txBody>
      </p:sp>
    </p:spTree>
    <p:extLst>
      <p:ext uri="{BB962C8B-B14F-4D97-AF65-F5344CB8AC3E}">
        <p14:creationId xmlns:p14="http://schemas.microsoft.com/office/powerpoint/2010/main" val="256671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3503-C4D5-4BD5-8532-8B41CC51A093}"/>
              </a:ext>
            </a:extLst>
          </p:cNvPr>
          <p:cNvSpPr>
            <a:spLocks noGrp="1"/>
          </p:cNvSpPr>
          <p:nvPr>
            <p:ph type="title"/>
          </p:nvPr>
        </p:nvSpPr>
        <p:spPr/>
        <p:txBody>
          <a:bodyPr/>
          <a:lstStyle/>
          <a:p>
            <a:r>
              <a:rPr lang="en-US" dirty="0"/>
              <a:t>He Alone Is the Way to Eternal Life</a:t>
            </a:r>
          </a:p>
        </p:txBody>
      </p:sp>
      <p:sp>
        <p:nvSpPr>
          <p:cNvPr id="3" name="Content Placeholder 2">
            <a:extLst>
              <a:ext uri="{FF2B5EF4-FFF2-40B4-BE49-F238E27FC236}">
                <a16:creationId xmlns:a16="http://schemas.microsoft.com/office/drawing/2014/main" id="{DD3D06B8-9F3C-4616-BFD9-3773ACF5AB17}"/>
              </a:ext>
            </a:extLst>
          </p:cNvPr>
          <p:cNvSpPr>
            <a:spLocks noGrp="1"/>
          </p:cNvSpPr>
          <p:nvPr>
            <p:ph idx="1"/>
          </p:nvPr>
        </p:nvSpPr>
        <p:spPr/>
        <p:txBody>
          <a:bodyPr/>
          <a:lstStyle/>
          <a:p>
            <a:r>
              <a:rPr lang="en-US" dirty="0"/>
              <a:t>How does your faith in God affect your perspective on death? </a:t>
            </a:r>
          </a:p>
          <a:p>
            <a:r>
              <a:rPr lang="en-US" dirty="0"/>
              <a:t>Who could be the "Holy One"?  How might it apply to Christ?</a:t>
            </a:r>
          </a:p>
          <a:p>
            <a:r>
              <a:rPr lang="en-US" dirty="0"/>
              <a:t>What does it look like to place God first in your life? </a:t>
            </a:r>
          </a:p>
        </p:txBody>
      </p:sp>
    </p:spTree>
    <p:extLst>
      <p:ext uri="{BB962C8B-B14F-4D97-AF65-F5344CB8AC3E}">
        <p14:creationId xmlns:p14="http://schemas.microsoft.com/office/powerpoint/2010/main" val="34750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34F0-C2A2-40CF-92F2-4C7DDDBA7B2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14BE672-B82D-4D61-B866-0DE3F294DBEB}"/>
              </a:ext>
            </a:extLst>
          </p:cNvPr>
          <p:cNvSpPr>
            <a:spLocks noGrp="1"/>
          </p:cNvSpPr>
          <p:nvPr>
            <p:ph idx="1"/>
          </p:nvPr>
        </p:nvSpPr>
        <p:spPr/>
        <p:txBody>
          <a:bodyPr/>
          <a:lstStyle/>
          <a:p>
            <a:r>
              <a:rPr lang="en-US" dirty="0"/>
              <a:t>Acknowledge. </a:t>
            </a:r>
          </a:p>
          <a:p>
            <a:pPr lvl="1"/>
            <a:r>
              <a:rPr lang="en-US" dirty="0"/>
              <a:t>The starting point for any personal change begins with honestly acknowledging what needs to change. </a:t>
            </a:r>
          </a:p>
          <a:p>
            <a:pPr lvl="1"/>
            <a:r>
              <a:rPr lang="en-US" dirty="0"/>
              <a:t>If you do not put God first in any area in your life, confess that to God. </a:t>
            </a:r>
          </a:p>
          <a:p>
            <a:pPr lvl="1"/>
            <a:r>
              <a:rPr lang="en-US" dirty="0"/>
              <a:t>Ask for His forgiveness and help in putting Him first in your thoughts, words, and actions. </a:t>
            </a:r>
          </a:p>
          <a:p>
            <a:endParaRPr lang="en-US" dirty="0"/>
          </a:p>
        </p:txBody>
      </p:sp>
    </p:spTree>
    <p:extLst>
      <p:ext uri="{BB962C8B-B14F-4D97-AF65-F5344CB8AC3E}">
        <p14:creationId xmlns:p14="http://schemas.microsoft.com/office/powerpoint/2010/main" val="407925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34F0-C2A2-40CF-92F2-4C7DDDBA7B2B}"/>
              </a:ext>
            </a:extLst>
          </p:cNvPr>
          <p:cNvSpPr>
            <a:spLocks noGrp="1"/>
          </p:cNvSpPr>
          <p:nvPr>
            <p:ph type="title"/>
          </p:nvPr>
        </p:nvSpPr>
        <p:spPr>
          <a:xfrm>
            <a:off x="838200" y="365126"/>
            <a:ext cx="10515600" cy="925056"/>
          </a:xfrm>
        </p:spPr>
        <p:txBody>
          <a:bodyPr/>
          <a:lstStyle/>
          <a:p>
            <a:r>
              <a:rPr lang="en-US" dirty="0"/>
              <a:t>Application</a:t>
            </a:r>
          </a:p>
        </p:txBody>
      </p:sp>
      <p:sp>
        <p:nvSpPr>
          <p:cNvPr id="3" name="Content Placeholder 2">
            <a:extLst>
              <a:ext uri="{FF2B5EF4-FFF2-40B4-BE49-F238E27FC236}">
                <a16:creationId xmlns:a16="http://schemas.microsoft.com/office/drawing/2014/main" id="{714BE672-B82D-4D61-B866-0DE3F294DBEB}"/>
              </a:ext>
            </a:extLst>
          </p:cNvPr>
          <p:cNvSpPr>
            <a:spLocks noGrp="1"/>
          </p:cNvSpPr>
          <p:nvPr>
            <p:ph idx="1"/>
          </p:nvPr>
        </p:nvSpPr>
        <p:spPr>
          <a:xfrm>
            <a:off x="825674" y="1277655"/>
            <a:ext cx="10515600" cy="4623736"/>
          </a:xfrm>
        </p:spPr>
        <p:txBody>
          <a:bodyPr/>
          <a:lstStyle/>
          <a:p>
            <a:r>
              <a:rPr lang="en-US" dirty="0"/>
              <a:t>Begin. </a:t>
            </a:r>
          </a:p>
          <a:p>
            <a:pPr lvl="1"/>
            <a:r>
              <a:rPr lang="en-US" dirty="0"/>
              <a:t>Make a commitment to begin each day by putting God first. </a:t>
            </a:r>
          </a:p>
          <a:p>
            <a:pPr lvl="1"/>
            <a:r>
              <a:rPr lang="en-US" dirty="0"/>
              <a:t>Develop the habit of putting God first by reminding yourself of this truth before you start your day. </a:t>
            </a:r>
          </a:p>
          <a:p>
            <a:pPr lvl="2"/>
            <a:r>
              <a:rPr lang="en-US" dirty="0"/>
              <a:t>Say a prayer when you first wake up.</a:t>
            </a:r>
          </a:p>
          <a:p>
            <a:pPr lvl="2"/>
            <a:r>
              <a:rPr lang="en-US" dirty="0"/>
              <a:t>Read your Bible before you do anything else.</a:t>
            </a:r>
          </a:p>
          <a:p>
            <a:pPr lvl="2"/>
            <a:r>
              <a:rPr lang="en-US" dirty="0"/>
              <a:t>Quote a Scripture from memory before you pick up your phone in the morning. </a:t>
            </a:r>
          </a:p>
          <a:p>
            <a:endParaRPr lang="en-US" dirty="0"/>
          </a:p>
        </p:txBody>
      </p:sp>
    </p:spTree>
    <p:extLst>
      <p:ext uri="{BB962C8B-B14F-4D97-AF65-F5344CB8AC3E}">
        <p14:creationId xmlns:p14="http://schemas.microsoft.com/office/powerpoint/2010/main" val="108555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34F0-C2A2-40CF-92F2-4C7DDDBA7B2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14BE672-B82D-4D61-B866-0DE3F294DBEB}"/>
              </a:ext>
            </a:extLst>
          </p:cNvPr>
          <p:cNvSpPr>
            <a:spLocks noGrp="1"/>
          </p:cNvSpPr>
          <p:nvPr>
            <p:ph idx="1"/>
          </p:nvPr>
        </p:nvSpPr>
        <p:spPr/>
        <p:txBody>
          <a:bodyPr/>
          <a:lstStyle/>
          <a:p>
            <a:r>
              <a:rPr lang="en-US" dirty="0"/>
              <a:t>Track. </a:t>
            </a:r>
          </a:p>
          <a:p>
            <a:pPr lvl="1"/>
            <a:r>
              <a:rPr lang="en-US" dirty="0"/>
              <a:t>Consider keeping a note-pad or journal this week where you write down every time you sought to put God’s perspective and His guidance first in your life. </a:t>
            </a:r>
          </a:p>
          <a:p>
            <a:pPr lvl="1"/>
            <a:r>
              <a:rPr lang="en-US" dirty="0"/>
              <a:t>You may want to share this with a friend as a way to encourage your friend to do the same. </a:t>
            </a:r>
          </a:p>
          <a:p>
            <a:endParaRPr lang="en-US" dirty="0"/>
          </a:p>
        </p:txBody>
      </p:sp>
    </p:spTree>
    <p:extLst>
      <p:ext uri="{BB962C8B-B14F-4D97-AF65-F5344CB8AC3E}">
        <p14:creationId xmlns:p14="http://schemas.microsoft.com/office/powerpoint/2010/main" val="37567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8A365-82F7-4FC8-8566-AEBF56A0343F}"/>
              </a:ext>
            </a:extLst>
          </p:cNvPr>
          <p:cNvSpPr>
            <a:spLocks noGrp="1"/>
          </p:cNvSpPr>
          <p:nvPr>
            <p:ph type="title"/>
          </p:nvPr>
        </p:nvSpPr>
        <p:spPr/>
        <p:txBody>
          <a:bodyPr/>
          <a:lstStyle/>
          <a:p>
            <a:r>
              <a:rPr lang="en-US" dirty="0"/>
              <a:t>Family Activities</a:t>
            </a:r>
          </a:p>
        </p:txBody>
      </p:sp>
      <p:sp>
        <p:nvSpPr>
          <p:cNvPr id="9" name="Text Box 6">
            <a:extLst>
              <a:ext uri="{FF2B5EF4-FFF2-40B4-BE49-F238E27FC236}">
                <a16:creationId xmlns:a16="http://schemas.microsoft.com/office/drawing/2014/main" id="{83F48D49-37EB-4D46-9C8B-492DE7487ACE}"/>
              </a:ext>
            </a:extLst>
          </p:cNvPr>
          <p:cNvSpPr txBox="1"/>
          <p:nvPr/>
        </p:nvSpPr>
        <p:spPr>
          <a:xfrm rot="21179963">
            <a:off x="1415443" y="1423070"/>
            <a:ext cx="1493880" cy="473837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ABANDON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AFTER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APART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BEFORE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BODY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BOW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BROUGHT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CHILDREN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COMMANDMENTS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DECAY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DELIGHT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DOWN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EARTH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EGYPT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ETERNAL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FATHERS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FOURTH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GENERATION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GLAD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GLORIOUS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GODS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GOOD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GRAVE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HATE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HEART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omic Sans MS" panose="030F0702030302020204" pitchFamily="66" charset="0"/>
                <a:ea typeface="Calibri" panose="020F0502020204030204" pitchFamily="34" charset="0"/>
                <a:cs typeface="Times New Roman" panose="02020603050405020304" pitchFamily="18" charset="0"/>
              </a:rPr>
              <a:t>HEAVEN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12" name="Text Box 8">
            <a:extLst>
              <a:ext uri="{FF2B5EF4-FFF2-40B4-BE49-F238E27FC236}">
                <a16:creationId xmlns:a16="http://schemas.microsoft.com/office/drawing/2014/main" id="{681053B8-31DB-42A9-8717-5B4769EEFCF0}"/>
              </a:ext>
            </a:extLst>
          </p:cNvPr>
          <p:cNvSpPr txBox="1"/>
          <p:nvPr/>
        </p:nvSpPr>
        <p:spPr>
          <a:xfrm rot="445357">
            <a:off x="8800513" y="1102495"/>
            <a:ext cx="1304925" cy="495363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R="0" algn="ctr">
              <a:spcBef>
                <a:spcPts val="0"/>
              </a:spcBef>
              <a:spcAft>
                <a:spcPts val="0"/>
              </a:spcAft>
              <a:defRPr sz="1000">
                <a:solidFill>
                  <a:schemeClr val="dk1"/>
                </a:solidFill>
                <a:effectLst/>
                <a:latin typeface="Comic Sans MS" panose="030F0702030302020204" pitchFamily="66" charset="0"/>
                <a:ea typeface="Calibri" panose="020F050202020403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100" dirty="0"/>
              <a:t>IDOL</a:t>
            </a:r>
          </a:p>
          <a:p>
            <a:r>
              <a:rPr lang="en-US" sz="1100" dirty="0"/>
              <a:t>INCREASE</a:t>
            </a:r>
          </a:p>
          <a:p>
            <a:r>
              <a:rPr lang="en-US" sz="1100" dirty="0"/>
              <a:t>JEALOUS</a:t>
            </a:r>
          </a:p>
          <a:p>
            <a:r>
              <a:rPr lang="en-US" sz="1100" dirty="0"/>
              <a:t>KEEP</a:t>
            </a:r>
          </a:p>
          <a:p>
            <a:r>
              <a:rPr lang="en-US" sz="1100" dirty="0"/>
              <a:t>LAND</a:t>
            </a:r>
          </a:p>
          <a:p>
            <a:r>
              <a:rPr lang="en-US" sz="1100" dirty="0"/>
              <a:t>LORD</a:t>
            </a:r>
          </a:p>
          <a:p>
            <a:r>
              <a:rPr lang="en-US" sz="1100" dirty="0"/>
              <a:t>LOVE</a:t>
            </a:r>
          </a:p>
          <a:p>
            <a:r>
              <a:rPr lang="en-US" sz="1100" dirty="0"/>
              <a:t>MAKE</a:t>
            </a:r>
          </a:p>
          <a:p>
            <a:r>
              <a:rPr lang="en-US" sz="1100" dirty="0"/>
              <a:t>OTHER</a:t>
            </a:r>
          </a:p>
          <a:p>
            <a:r>
              <a:rPr lang="en-US" sz="1100" dirty="0"/>
              <a:t>PATH</a:t>
            </a:r>
          </a:p>
          <a:p>
            <a:r>
              <a:rPr lang="en-US" sz="1100" dirty="0"/>
              <a:t>PLEASURES</a:t>
            </a:r>
          </a:p>
          <a:p>
            <a:r>
              <a:rPr lang="en-US" sz="1100" dirty="0"/>
              <a:t>PRESENCE</a:t>
            </a:r>
          </a:p>
          <a:p>
            <a:r>
              <a:rPr lang="en-US" sz="1100" dirty="0"/>
              <a:t>PUNISHING</a:t>
            </a:r>
          </a:p>
          <a:p>
            <a:r>
              <a:rPr lang="en-US" sz="1100" dirty="0"/>
              <a:t>REFUGE</a:t>
            </a:r>
          </a:p>
          <a:p>
            <a:r>
              <a:rPr lang="en-US" sz="1100" dirty="0"/>
              <a:t>REST</a:t>
            </a:r>
          </a:p>
          <a:p>
            <a:r>
              <a:rPr lang="en-US" sz="1100" dirty="0"/>
              <a:t>RUN</a:t>
            </a:r>
          </a:p>
          <a:p>
            <a:r>
              <a:rPr lang="en-US" sz="1100" dirty="0"/>
              <a:t>SAFE</a:t>
            </a:r>
          </a:p>
          <a:p>
            <a:r>
              <a:rPr lang="en-US" sz="1100" dirty="0"/>
              <a:t>SAINTS</a:t>
            </a:r>
          </a:p>
          <a:p>
            <a:r>
              <a:rPr lang="en-US" sz="1100" dirty="0"/>
              <a:t>SECURE</a:t>
            </a:r>
          </a:p>
          <a:p>
            <a:r>
              <a:rPr lang="en-US" sz="1100" dirty="0"/>
              <a:t>SLAVERY</a:t>
            </a:r>
          </a:p>
          <a:p>
            <a:r>
              <a:rPr lang="en-US" sz="1100" dirty="0"/>
              <a:t>SORROWS</a:t>
            </a:r>
          </a:p>
          <a:p>
            <a:r>
              <a:rPr lang="en-US" sz="1100" dirty="0"/>
              <a:t>SPOKE</a:t>
            </a:r>
          </a:p>
          <a:p>
            <a:r>
              <a:rPr lang="en-US" sz="1100" dirty="0"/>
              <a:t>TAKE</a:t>
            </a:r>
          </a:p>
          <a:p>
            <a:r>
              <a:rPr lang="en-US" sz="1100" dirty="0"/>
              <a:t>THIRD</a:t>
            </a:r>
          </a:p>
          <a:p>
            <a:r>
              <a:rPr lang="en-US" sz="1100" dirty="0"/>
              <a:t>WATERS</a:t>
            </a:r>
          </a:p>
          <a:p>
            <a:r>
              <a:rPr lang="en-US" sz="1100" dirty="0"/>
              <a:t>WORDS</a:t>
            </a:r>
          </a:p>
          <a:p>
            <a:r>
              <a:rPr lang="en-US" sz="1100" dirty="0"/>
              <a:t>WORSHIP</a:t>
            </a:r>
          </a:p>
          <a:p>
            <a:r>
              <a:rPr lang="en-US" sz="1100" dirty="0"/>
              <a:t> </a:t>
            </a:r>
          </a:p>
        </p:txBody>
      </p:sp>
      <p:pic>
        <p:nvPicPr>
          <p:cNvPr id="15" name="Picture 14" descr="A picture containing drawing&#10;&#10;Description automatically generated">
            <a:extLst>
              <a:ext uri="{FF2B5EF4-FFF2-40B4-BE49-F238E27FC236}">
                <a16:creationId xmlns:a16="http://schemas.microsoft.com/office/drawing/2014/main" id="{6265555F-DC17-4B89-8108-65EE85CD3549}"/>
              </a:ext>
            </a:extLst>
          </p:cNvPr>
          <p:cNvPicPr/>
          <p:nvPr/>
        </p:nvPicPr>
        <p:blipFill>
          <a:blip r:embed="rId2">
            <a:extLst>
              <a:ext uri="{28A0092B-C50C-407E-A947-70E740481C1C}">
                <a14:useLocalDpi xmlns:a14="http://schemas.microsoft.com/office/drawing/2010/main" val="0"/>
              </a:ext>
            </a:extLst>
          </a:blip>
          <a:stretch>
            <a:fillRect/>
          </a:stretch>
        </p:blipFill>
        <p:spPr>
          <a:xfrm>
            <a:off x="5379050" y="4200437"/>
            <a:ext cx="1272270" cy="2075102"/>
          </a:xfrm>
          <a:prstGeom prst="rect">
            <a:avLst/>
          </a:prstGeom>
          <a:ln>
            <a:noFill/>
          </a:ln>
          <a:effectLst>
            <a:outerShdw blurRad="292100" dist="139700" dir="2700000" algn="tl" rotWithShape="0">
              <a:srgbClr val="333333">
                <a:alpha val="65000"/>
              </a:srgbClr>
            </a:outerShdw>
          </a:effectLst>
        </p:spPr>
      </p:pic>
      <p:sp>
        <p:nvSpPr>
          <p:cNvPr id="16" name="Speech Bubble: Rectangle with Corners Rounded 15">
            <a:extLst>
              <a:ext uri="{FF2B5EF4-FFF2-40B4-BE49-F238E27FC236}">
                <a16:creationId xmlns:a16="http://schemas.microsoft.com/office/drawing/2014/main" id="{2A62BF2F-58F9-421D-86D3-B2C31CC2B909}"/>
              </a:ext>
            </a:extLst>
          </p:cNvPr>
          <p:cNvSpPr/>
          <p:nvPr/>
        </p:nvSpPr>
        <p:spPr>
          <a:xfrm>
            <a:off x="3244241" y="1540700"/>
            <a:ext cx="4772417" cy="2141951"/>
          </a:xfrm>
          <a:prstGeom prst="wedgeRoundRectCallout">
            <a:avLst>
              <a:gd name="adj1" fmla="val -2723"/>
              <a:gd name="adj2" fmla="val 74781"/>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Comic Sans MS" panose="030F0702030302020204" pitchFamily="66" charset="0"/>
              </a:rPr>
              <a:t>These word lists have been totally lost during the pandemic.  </a:t>
            </a:r>
            <a:r>
              <a:rPr lang="en-US" sz="1600" b="1" dirty="0">
                <a:latin typeface="Comic Sans MS" panose="030F0702030302020204" pitchFamily="66" charset="0"/>
              </a:rPr>
              <a:t>Humph</a:t>
            </a:r>
            <a:r>
              <a:rPr lang="en-US" sz="1600" dirty="0">
                <a:latin typeface="Comic Sans MS" panose="030F0702030302020204" pitchFamily="66" charset="0"/>
              </a:rPr>
              <a:t>!  They landed in a grid of letters, and need to be located.  If you fail, the secretary will disavow any knowledge of your activities.  But you can get help at </a:t>
            </a:r>
            <a:r>
              <a:rPr lang="en-US" sz="16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https://tinyurl.com/y5r5aleu</a:t>
            </a:r>
            <a:r>
              <a:rPr lang="en-US" sz="16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along with further beneficial Family diversions.</a:t>
            </a:r>
            <a:endParaRPr lang="en-US" sz="1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4953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Place God First</a:t>
            </a:r>
          </a:p>
        </p:txBody>
      </p:sp>
      <p:sp>
        <p:nvSpPr>
          <p:cNvPr id="3" name="Subtitle 2"/>
          <p:cNvSpPr>
            <a:spLocks noGrp="1"/>
          </p:cNvSpPr>
          <p:nvPr>
            <p:ph type="subTitle" idx="1"/>
          </p:nvPr>
        </p:nvSpPr>
        <p:spPr>
          <a:xfrm>
            <a:off x="1524000" y="3752602"/>
            <a:ext cx="9144000" cy="1505197"/>
          </a:xfrm>
        </p:spPr>
        <p:txBody>
          <a:bodyPr/>
          <a:lstStyle/>
          <a:p>
            <a:r>
              <a:rPr lang="en-US" dirty="0"/>
              <a:t>September 6</a:t>
            </a:r>
          </a:p>
        </p:txBody>
      </p:sp>
    </p:spTree>
    <p:extLst>
      <p:ext uri="{BB962C8B-B14F-4D97-AF65-F5344CB8AC3E}">
        <p14:creationId xmlns:p14="http://schemas.microsoft.com/office/powerpoint/2010/main" val="194868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72B31-812B-46FB-B16D-7DF8C3A4000F}"/>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2F8289B3-7136-4907-A5D7-12E055C2F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995" y="1210876"/>
            <a:ext cx="7090263" cy="4816257"/>
          </a:xfrm>
          <a:prstGeom prst="rect">
            <a:avLst/>
          </a:prstGeom>
        </p:spPr>
      </p:pic>
      <p:sp>
        <p:nvSpPr>
          <p:cNvPr id="7" name="TextBox 6">
            <a:extLst>
              <a:ext uri="{FF2B5EF4-FFF2-40B4-BE49-F238E27FC236}">
                <a16:creationId xmlns:a16="http://schemas.microsoft.com/office/drawing/2014/main" id="{C2DF81B3-386F-4A75-A02B-0A129476E40F}"/>
              </a:ext>
            </a:extLst>
          </p:cNvPr>
          <p:cNvSpPr txBox="1"/>
          <p:nvPr/>
        </p:nvSpPr>
        <p:spPr>
          <a:xfrm>
            <a:off x="4607626" y="5759532"/>
            <a:ext cx="3135086"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76429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087E2-E668-44AE-9174-43B84C21C8AE}"/>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63646873-066D-49B0-AFA8-EDB37AD049C8}"/>
              </a:ext>
            </a:extLst>
          </p:cNvPr>
          <p:cNvSpPr>
            <a:spLocks noGrp="1"/>
          </p:cNvSpPr>
          <p:nvPr>
            <p:ph idx="1"/>
          </p:nvPr>
        </p:nvSpPr>
        <p:spPr/>
        <p:txBody>
          <a:bodyPr/>
          <a:lstStyle/>
          <a:p>
            <a:r>
              <a:rPr lang="en-US" dirty="0"/>
              <a:t>What are things our society tends to worship?</a:t>
            </a:r>
          </a:p>
          <a:p>
            <a:endParaRPr lang="en-US" dirty="0"/>
          </a:p>
          <a:p>
            <a:r>
              <a:rPr lang="en-US" dirty="0">
                <a:solidFill>
                  <a:srgbClr val="C00000"/>
                </a:solidFill>
              </a:rPr>
              <a:t>Many people or places or things can be the most important element in our lives.</a:t>
            </a:r>
          </a:p>
          <a:p>
            <a:pPr lvl="1"/>
            <a:r>
              <a:rPr lang="en-US" dirty="0">
                <a:solidFill>
                  <a:srgbClr val="C00000"/>
                </a:solidFill>
              </a:rPr>
              <a:t>By definition, that makes them idols – more important than God</a:t>
            </a:r>
          </a:p>
          <a:p>
            <a:pPr lvl="1"/>
            <a:r>
              <a:rPr lang="en-US" dirty="0">
                <a:solidFill>
                  <a:srgbClr val="C00000"/>
                </a:solidFill>
              </a:rPr>
              <a:t>As believers, God should have first place in every aspect of life.</a:t>
            </a:r>
          </a:p>
          <a:p>
            <a:endParaRPr lang="en-US" dirty="0"/>
          </a:p>
        </p:txBody>
      </p:sp>
      <p:grpSp>
        <p:nvGrpSpPr>
          <p:cNvPr id="2" name="Group 1">
            <a:extLst>
              <a:ext uri="{FF2B5EF4-FFF2-40B4-BE49-F238E27FC236}">
                <a16:creationId xmlns:a16="http://schemas.microsoft.com/office/drawing/2014/main" id="{FDE13A4C-17DF-4C28-AF48-4019EE58ACB5}"/>
              </a:ext>
            </a:extLst>
          </p:cNvPr>
          <p:cNvGrpSpPr/>
          <p:nvPr/>
        </p:nvGrpSpPr>
        <p:grpSpPr>
          <a:xfrm>
            <a:off x="935277" y="2592395"/>
            <a:ext cx="10166438" cy="3175840"/>
            <a:chOff x="935277" y="2592395"/>
            <a:chExt cx="10166438" cy="3175840"/>
          </a:xfrm>
        </p:grpSpPr>
        <p:pic>
          <p:nvPicPr>
            <p:cNvPr id="6" name="Picture 5">
              <a:extLst>
                <a:ext uri="{FF2B5EF4-FFF2-40B4-BE49-F238E27FC236}">
                  <a16:creationId xmlns:a16="http://schemas.microsoft.com/office/drawing/2014/main" id="{999770CE-0374-4568-930F-72A2A5CAD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7493" y="3659590"/>
              <a:ext cx="3162300" cy="177879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2EAFAFF-4EC9-4861-A5AC-3432BFFBD0A8}"/>
                </a:ext>
              </a:extLst>
            </p:cNvPr>
            <p:cNvPicPr>
              <a:picLocks noChangeAspect="1"/>
            </p:cNvPicPr>
            <p:nvPr/>
          </p:nvPicPr>
          <p:blipFill>
            <a:blip r:embed="rId3"/>
            <a:stretch>
              <a:fillRect/>
            </a:stretch>
          </p:blipFill>
          <p:spPr>
            <a:xfrm>
              <a:off x="9181579" y="2592395"/>
              <a:ext cx="1920136" cy="3031792"/>
            </a:xfrm>
            <a:prstGeom prst="rect">
              <a:avLst/>
            </a:prstGeom>
            <a:ln>
              <a:noFill/>
            </a:ln>
            <a:effectLst>
              <a:outerShdw blurRad="292100" dist="139700" dir="2700000" algn="tl" rotWithShape="0">
                <a:srgbClr val="333333">
                  <a:alpha val="65000"/>
                </a:srgbClr>
              </a:outerShdw>
            </a:effectLst>
          </p:spPr>
        </p:pic>
        <p:pic>
          <p:nvPicPr>
            <p:cNvPr id="1026" name="Picture 2" descr="Peacock,garden,outdoor,colorful,flowers - free image from needpix.com">
              <a:extLst>
                <a:ext uri="{FF2B5EF4-FFF2-40B4-BE49-F238E27FC236}">
                  <a16:creationId xmlns:a16="http://schemas.microsoft.com/office/drawing/2014/main" id="{FDAF4CF5-3B21-45E7-99D4-989F986269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277" y="2899775"/>
              <a:ext cx="3824613" cy="2868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04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5FC3-DB46-401D-8211-66F74880A53C}"/>
              </a:ext>
            </a:extLst>
          </p:cNvPr>
          <p:cNvSpPr>
            <a:spLocks noGrp="1"/>
          </p:cNvSpPr>
          <p:nvPr>
            <p:ph type="title"/>
          </p:nvPr>
        </p:nvSpPr>
        <p:spPr/>
        <p:txBody>
          <a:bodyPr/>
          <a:lstStyle/>
          <a:p>
            <a:pPr algn="l"/>
            <a:r>
              <a:rPr lang="en-US" dirty="0"/>
              <a:t>Listen for why to devote yourself to God.</a:t>
            </a:r>
          </a:p>
        </p:txBody>
      </p:sp>
      <p:sp>
        <p:nvSpPr>
          <p:cNvPr id="3" name="Content Placeholder 2">
            <a:extLst>
              <a:ext uri="{FF2B5EF4-FFF2-40B4-BE49-F238E27FC236}">
                <a16:creationId xmlns:a16="http://schemas.microsoft.com/office/drawing/2014/main" id="{E06B6316-2403-424B-85C6-E3F693FD8B6F}"/>
              </a:ext>
            </a:extLst>
          </p:cNvPr>
          <p:cNvSpPr>
            <a:spLocks noGrp="1"/>
          </p:cNvSpPr>
          <p:nvPr>
            <p:ph idx="1"/>
          </p:nvPr>
        </p:nvSpPr>
        <p:spPr/>
        <p:txBody>
          <a:bodyPr/>
          <a:lstStyle/>
          <a:p>
            <a:pPr marL="0" indent="0" algn="ctr">
              <a:buNone/>
            </a:pPr>
            <a:r>
              <a:rPr lang="en-US" dirty="0"/>
              <a:t>Exodus 20:1-6 (NIV)  And God spoke all these words: 2  "I am the LORD your God, who brought you out of Egypt, out of the land of slavery. 3  "You shall have no other gods before me. 4  "You shall not make for yourself an idol in the form of anything in heaven above or on the earth beneath or in the waters below. </a:t>
            </a:r>
          </a:p>
        </p:txBody>
      </p:sp>
    </p:spTree>
    <p:extLst>
      <p:ext uri="{BB962C8B-B14F-4D97-AF65-F5344CB8AC3E}">
        <p14:creationId xmlns:p14="http://schemas.microsoft.com/office/powerpoint/2010/main" val="9288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5FC3-DB46-401D-8211-66F74880A53C}"/>
              </a:ext>
            </a:extLst>
          </p:cNvPr>
          <p:cNvSpPr>
            <a:spLocks noGrp="1"/>
          </p:cNvSpPr>
          <p:nvPr>
            <p:ph type="title"/>
          </p:nvPr>
        </p:nvSpPr>
        <p:spPr/>
        <p:txBody>
          <a:bodyPr/>
          <a:lstStyle/>
          <a:p>
            <a:pPr algn="l"/>
            <a:r>
              <a:rPr lang="en-US" dirty="0"/>
              <a:t>Listen for why to devote yourself to God.</a:t>
            </a:r>
          </a:p>
        </p:txBody>
      </p:sp>
      <p:sp>
        <p:nvSpPr>
          <p:cNvPr id="3" name="Content Placeholder 2">
            <a:extLst>
              <a:ext uri="{FF2B5EF4-FFF2-40B4-BE49-F238E27FC236}">
                <a16:creationId xmlns:a16="http://schemas.microsoft.com/office/drawing/2014/main" id="{E06B6316-2403-424B-85C6-E3F693FD8B6F}"/>
              </a:ext>
            </a:extLst>
          </p:cNvPr>
          <p:cNvSpPr>
            <a:spLocks noGrp="1"/>
          </p:cNvSpPr>
          <p:nvPr>
            <p:ph idx="1"/>
          </p:nvPr>
        </p:nvSpPr>
        <p:spPr/>
        <p:txBody>
          <a:bodyPr/>
          <a:lstStyle/>
          <a:p>
            <a:pPr marL="0" indent="0" algn="ctr">
              <a:buNone/>
            </a:pPr>
            <a:r>
              <a:rPr lang="en-US" dirty="0"/>
              <a:t>You shall not bow down to them or worship them; for I, the LORD your God, am a jealous God, punishing the children for the sin of the fathers to the third and fourth generation of those who hate me, 6  but showing love to a thousand [generations] of those who love me and keep my commandments.</a:t>
            </a:r>
          </a:p>
        </p:txBody>
      </p:sp>
      <p:pic>
        <p:nvPicPr>
          <p:cNvPr id="5" name="Picture 4">
            <a:extLst>
              <a:ext uri="{FF2B5EF4-FFF2-40B4-BE49-F238E27FC236}">
                <a16:creationId xmlns:a16="http://schemas.microsoft.com/office/drawing/2014/main" id="{3E2121B6-A7C0-478E-AC92-0F207758C878}"/>
              </a:ext>
            </a:extLst>
          </p:cNvPr>
          <p:cNvPicPr>
            <a:picLocks noChangeAspect="1"/>
          </p:cNvPicPr>
          <p:nvPr/>
        </p:nvPicPr>
        <p:blipFill>
          <a:blip r:embed="rId2"/>
          <a:stretch>
            <a:fillRect/>
          </a:stretch>
        </p:blipFill>
        <p:spPr>
          <a:xfrm>
            <a:off x="4906142" y="5636712"/>
            <a:ext cx="2684631" cy="33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1022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B0D-8842-4403-9B4D-B206BE6A542D}"/>
              </a:ext>
            </a:extLst>
          </p:cNvPr>
          <p:cNvSpPr>
            <a:spLocks noGrp="1"/>
          </p:cNvSpPr>
          <p:nvPr>
            <p:ph type="title"/>
          </p:nvPr>
        </p:nvSpPr>
        <p:spPr/>
        <p:txBody>
          <a:bodyPr/>
          <a:lstStyle/>
          <a:p>
            <a:r>
              <a:rPr lang="en-US" dirty="0"/>
              <a:t>He Alone Is God</a:t>
            </a:r>
          </a:p>
        </p:txBody>
      </p:sp>
      <p:sp>
        <p:nvSpPr>
          <p:cNvPr id="3" name="Content Placeholder 2">
            <a:extLst>
              <a:ext uri="{FF2B5EF4-FFF2-40B4-BE49-F238E27FC236}">
                <a16:creationId xmlns:a16="http://schemas.microsoft.com/office/drawing/2014/main" id="{5981F1C3-EE3D-4EBD-A519-0706C14F0C27}"/>
              </a:ext>
            </a:extLst>
          </p:cNvPr>
          <p:cNvSpPr>
            <a:spLocks noGrp="1"/>
          </p:cNvSpPr>
          <p:nvPr>
            <p:ph idx="1"/>
          </p:nvPr>
        </p:nvSpPr>
        <p:spPr/>
        <p:txBody>
          <a:bodyPr/>
          <a:lstStyle/>
          <a:p>
            <a:r>
              <a:rPr lang="en-US" dirty="0"/>
              <a:t>Why do you think God prefaced the Ten Commandments by announcing who He is?</a:t>
            </a:r>
          </a:p>
          <a:p>
            <a:r>
              <a:rPr lang="en-US" dirty="0"/>
              <a:t>Because that is true, what are they (we) commanded to avoid? </a:t>
            </a:r>
          </a:p>
          <a:p>
            <a:r>
              <a:rPr lang="en-US" dirty="0"/>
              <a:t>So, with the first commandment “no other gods before me,”  how do Christians violate this commandment?</a:t>
            </a:r>
          </a:p>
        </p:txBody>
      </p:sp>
    </p:spTree>
    <p:extLst>
      <p:ext uri="{BB962C8B-B14F-4D97-AF65-F5344CB8AC3E}">
        <p14:creationId xmlns:p14="http://schemas.microsoft.com/office/powerpoint/2010/main" val="36724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8CF6-32BD-4F2A-86F3-9442A6132DFD}"/>
              </a:ext>
            </a:extLst>
          </p:cNvPr>
          <p:cNvSpPr>
            <a:spLocks noGrp="1"/>
          </p:cNvSpPr>
          <p:nvPr>
            <p:ph type="title"/>
          </p:nvPr>
        </p:nvSpPr>
        <p:spPr/>
        <p:txBody>
          <a:bodyPr/>
          <a:lstStyle/>
          <a:p>
            <a:r>
              <a:rPr lang="en-US" dirty="0"/>
              <a:t>He Alone Is God</a:t>
            </a:r>
          </a:p>
        </p:txBody>
      </p:sp>
      <p:sp>
        <p:nvSpPr>
          <p:cNvPr id="3" name="Content Placeholder 2">
            <a:extLst>
              <a:ext uri="{FF2B5EF4-FFF2-40B4-BE49-F238E27FC236}">
                <a16:creationId xmlns:a16="http://schemas.microsoft.com/office/drawing/2014/main" id="{ADBB113B-71D7-46F7-AE6A-50813C75E41C}"/>
              </a:ext>
            </a:extLst>
          </p:cNvPr>
          <p:cNvSpPr>
            <a:spLocks noGrp="1"/>
          </p:cNvSpPr>
          <p:nvPr>
            <p:ph idx="1"/>
          </p:nvPr>
        </p:nvSpPr>
        <p:spPr/>
        <p:txBody>
          <a:bodyPr/>
          <a:lstStyle/>
          <a:p>
            <a:r>
              <a:rPr lang="en-US" dirty="0"/>
              <a:t>How is this first concept (no other gods) really different from the second commandment which speaks of actual physical objects which someone might bow down to?</a:t>
            </a:r>
          </a:p>
          <a:p>
            <a:r>
              <a:rPr lang="en-US" dirty="0"/>
              <a:t>Why would God not want any physical representations of Himself to be used in worship?</a:t>
            </a:r>
          </a:p>
          <a:p>
            <a:r>
              <a:rPr lang="en-US" dirty="0"/>
              <a:t>How does God respond to those who sin against Him?</a:t>
            </a:r>
          </a:p>
        </p:txBody>
      </p:sp>
    </p:spTree>
    <p:extLst>
      <p:ext uri="{BB962C8B-B14F-4D97-AF65-F5344CB8AC3E}">
        <p14:creationId xmlns:p14="http://schemas.microsoft.com/office/powerpoint/2010/main" val="157424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140A-2E58-464A-A0BF-40AB572B8485}"/>
              </a:ext>
            </a:extLst>
          </p:cNvPr>
          <p:cNvSpPr>
            <a:spLocks noGrp="1"/>
          </p:cNvSpPr>
          <p:nvPr>
            <p:ph type="title"/>
          </p:nvPr>
        </p:nvSpPr>
        <p:spPr/>
        <p:txBody>
          <a:bodyPr/>
          <a:lstStyle/>
          <a:p>
            <a:r>
              <a:rPr lang="en-US" dirty="0"/>
              <a:t>He Alone Is God</a:t>
            </a:r>
          </a:p>
        </p:txBody>
      </p:sp>
      <p:sp>
        <p:nvSpPr>
          <p:cNvPr id="3" name="Content Placeholder 2">
            <a:extLst>
              <a:ext uri="{FF2B5EF4-FFF2-40B4-BE49-F238E27FC236}">
                <a16:creationId xmlns:a16="http://schemas.microsoft.com/office/drawing/2014/main" id="{61E7FE3B-4670-4146-9C31-57A75CC43E5F}"/>
              </a:ext>
            </a:extLst>
          </p:cNvPr>
          <p:cNvSpPr>
            <a:spLocks noGrp="1"/>
          </p:cNvSpPr>
          <p:nvPr>
            <p:ph idx="1"/>
          </p:nvPr>
        </p:nvSpPr>
        <p:spPr/>
        <p:txBody>
          <a:bodyPr/>
          <a:lstStyle/>
          <a:p>
            <a:r>
              <a:rPr lang="en-US" dirty="0"/>
              <a:t>Why do you think this exclusive loyalty is the first command, foundational to all the rest?</a:t>
            </a:r>
          </a:p>
          <a:p>
            <a:r>
              <a:rPr lang="en-US" dirty="0"/>
              <a:t>How do you guard against or fight idolatry (actual objects or influences) in your own life?</a:t>
            </a:r>
          </a:p>
        </p:txBody>
      </p:sp>
    </p:spTree>
    <p:extLst>
      <p:ext uri="{BB962C8B-B14F-4D97-AF65-F5344CB8AC3E}">
        <p14:creationId xmlns:p14="http://schemas.microsoft.com/office/powerpoint/2010/main" val="11605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7898-E1E9-4BF4-8993-51988186DC90}"/>
              </a:ext>
            </a:extLst>
          </p:cNvPr>
          <p:cNvSpPr>
            <a:spLocks noGrp="1"/>
          </p:cNvSpPr>
          <p:nvPr>
            <p:ph type="title"/>
          </p:nvPr>
        </p:nvSpPr>
        <p:spPr/>
        <p:txBody>
          <a:bodyPr/>
          <a:lstStyle/>
          <a:p>
            <a:pPr algn="l"/>
            <a:r>
              <a:rPr lang="en-US" dirty="0"/>
              <a:t>Listen for a poetic expression of devotion to God.</a:t>
            </a:r>
          </a:p>
        </p:txBody>
      </p:sp>
      <p:sp>
        <p:nvSpPr>
          <p:cNvPr id="3" name="Content Placeholder 2">
            <a:extLst>
              <a:ext uri="{FF2B5EF4-FFF2-40B4-BE49-F238E27FC236}">
                <a16:creationId xmlns:a16="http://schemas.microsoft.com/office/drawing/2014/main" id="{FBCE915E-56C8-45B6-A325-B83C730C820D}"/>
              </a:ext>
            </a:extLst>
          </p:cNvPr>
          <p:cNvSpPr>
            <a:spLocks noGrp="1"/>
          </p:cNvSpPr>
          <p:nvPr>
            <p:ph idx="1"/>
          </p:nvPr>
        </p:nvSpPr>
        <p:spPr>
          <a:xfrm>
            <a:off x="1415441" y="1913307"/>
            <a:ext cx="9525000" cy="4351338"/>
          </a:xfrm>
        </p:spPr>
        <p:txBody>
          <a:bodyPr/>
          <a:lstStyle/>
          <a:p>
            <a:pPr marL="0" indent="0" algn="ctr">
              <a:buNone/>
            </a:pPr>
            <a:r>
              <a:rPr lang="en-US" dirty="0"/>
              <a:t>Psalm 16:1-4a (NIV)   Keep me safe, O God, for in you I take refuge.  2  I said to the LORD, "You are my Lord; apart from you I have no good thing."  3  As for the saints who are in the land, they are the glorious ones in whom is all my delight.  4  The sorrows of those will increase who run after other gods.  </a:t>
            </a:r>
          </a:p>
        </p:txBody>
      </p:sp>
      <p:pic>
        <p:nvPicPr>
          <p:cNvPr id="5" name="Picture 4">
            <a:extLst>
              <a:ext uri="{FF2B5EF4-FFF2-40B4-BE49-F238E27FC236}">
                <a16:creationId xmlns:a16="http://schemas.microsoft.com/office/drawing/2014/main" id="{117B657A-CAC7-4DBA-9CB8-40C11AE7AE94}"/>
              </a:ext>
            </a:extLst>
          </p:cNvPr>
          <p:cNvPicPr>
            <a:picLocks noChangeAspect="1"/>
          </p:cNvPicPr>
          <p:nvPr/>
        </p:nvPicPr>
        <p:blipFill>
          <a:blip r:embed="rId2"/>
          <a:stretch>
            <a:fillRect/>
          </a:stretch>
        </p:blipFill>
        <p:spPr>
          <a:xfrm>
            <a:off x="4906142" y="5736920"/>
            <a:ext cx="2684631" cy="33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46</TotalTime>
  <Words>1049</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Times New Roman</vt:lpstr>
      <vt:lpstr>Office Theme</vt:lpstr>
      <vt:lpstr>Place God First</vt:lpstr>
      <vt:lpstr>Video Introduction</vt:lpstr>
      <vt:lpstr>Think about it …</vt:lpstr>
      <vt:lpstr>Listen for why to devote yourself to God.</vt:lpstr>
      <vt:lpstr>Listen for why to devote yourself to God.</vt:lpstr>
      <vt:lpstr>He Alone Is God</vt:lpstr>
      <vt:lpstr>He Alone Is God</vt:lpstr>
      <vt:lpstr>He Alone Is God</vt:lpstr>
      <vt:lpstr>Listen for a poetic expression of devotion to God.</vt:lpstr>
      <vt:lpstr>He Alone Is Good and Completely Trustworthy</vt:lpstr>
      <vt:lpstr>He Alone Is Good and Completely Trustworthy</vt:lpstr>
      <vt:lpstr>Listen for how God is for us and with us.</vt:lpstr>
      <vt:lpstr>He Alone Is the Way to Eternal Life</vt:lpstr>
      <vt:lpstr>He Alone Is the Way to Eternal Life</vt:lpstr>
      <vt:lpstr>Application</vt:lpstr>
      <vt:lpstr>Application</vt:lpstr>
      <vt:lpstr>Application</vt:lpstr>
      <vt:lpstr>Family Activities</vt:lpstr>
      <vt:lpstr>Place God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God First</dc:title>
  <dc:creator>Stephen Armstrong</dc:creator>
  <cp:lastModifiedBy>Stephen Armstrong</cp:lastModifiedBy>
  <cp:revision>1</cp:revision>
  <dcterms:created xsi:type="dcterms:W3CDTF">2020-08-21T13:23:18Z</dcterms:created>
  <dcterms:modified xsi:type="dcterms:W3CDTF">2020-08-21T14:10:00Z</dcterms:modified>
</cp:coreProperties>
</file>