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j6212g7e"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bdcjk3aj"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Paul and Timothy</a:t>
            </a:r>
          </a:p>
        </p:txBody>
      </p:sp>
      <p:sp>
        <p:nvSpPr>
          <p:cNvPr id="3" name="Subtitle 2"/>
          <p:cNvSpPr>
            <a:spLocks noGrp="1"/>
          </p:cNvSpPr>
          <p:nvPr>
            <p:ph type="subTitle" idx="1"/>
          </p:nvPr>
        </p:nvSpPr>
        <p:spPr>
          <a:xfrm>
            <a:off x="1524000" y="4001984"/>
            <a:ext cx="9144000" cy="1255816"/>
          </a:xfrm>
        </p:spPr>
        <p:txBody>
          <a:bodyPr/>
          <a:lstStyle/>
          <a:p>
            <a:r>
              <a:rPr lang="en-US" dirty="0"/>
              <a:t>July 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9F02D-E45C-4069-F85A-FF9C23BF2F58}"/>
              </a:ext>
            </a:extLst>
          </p:cNvPr>
          <p:cNvSpPr>
            <a:spLocks noGrp="1"/>
          </p:cNvSpPr>
          <p:nvPr>
            <p:ph type="title"/>
          </p:nvPr>
        </p:nvSpPr>
        <p:spPr/>
        <p:txBody>
          <a:bodyPr/>
          <a:lstStyle/>
          <a:p>
            <a:r>
              <a:rPr lang="en-US" dirty="0"/>
              <a:t>Mature Disciples Disciple Others</a:t>
            </a:r>
          </a:p>
        </p:txBody>
      </p:sp>
      <p:sp>
        <p:nvSpPr>
          <p:cNvPr id="3" name="Content Placeholder 2">
            <a:extLst>
              <a:ext uri="{FF2B5EF4-FFF2-40B4-BE49-F238E27FC236}">
                <a16:creationId xmlns:a16="http://schemas.microsoft.com/office/drawing/2014/main" id="{068DF00F-6139-3978-F0FD-A2EE8353D6B8}"/>
              </a:ext>
            </a:extLst>
          </p:cNvPr>
          <p:cNvSpPr>
            <a:spLocks noGrp="1"/>
          </p:cNvSpPr>
          <p:nvPr>
            <p:ph idx="1"/>
          </p:nvPr>
        </p:nvSpPr>
        <p:spPr>
          <a:xfrm>
            <a:off x="838200" y="2060293"/>
            <a:ext cx="10515600" cy="4116669"/>
          </a:xfrm>
        </p:spPr>
        <p:txBody>
          <a:bodyPr/>
          <a:lstStyle/>
          <a:p>
            <a:r>
              <a:rPr lang="en-US" dirty="0"/>
              <a:t>What was Paul’s plan for ensuring the spread of the gospel?</a:t>
            </a:r>
          </a:p>
          <a:p>
            <a:r>
              <a:rPr lang="en-US" dirty="0"/>
              <a:t>What is the point of training others … why is this not just “passing the buck?”</a:t>
            </a:r>
          </a:p>
          <a:p>
            <a:endParaRPr lang="en-US" dirty="0"/>
          </a:p>
        </p:txBody>
      </p:sp>
    </p:spTree>
    <p:extLst>
      <p:ext uri="{BB962C8B-B14F-4D97-AF65-F5344CB8AC3E}">
        <p14:creationId xmlns:p14="http://schemas.microsoft.com/office/powerpoint/2010/main" val="38680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0314-0583-4356-F9C3-27728BC64ED0}"/>
              </a:ext>
            </a:extLst>
          </p:cNvPr>
          <p:cNvSpPr>
            <a:spLocks noGrp="1"/>
          </p:cNvSpPr>
          <p:nvPr>
            <p:ph type="title"/>
          </p:nvPr>
        </p:nvSpPr>
        <p:spPr/>
        <p:txBody>
          <a:bodyPr/>
          <a:lstStyle/>
          <a:p>
            <a:r>
              <a:rPr lang="en-US" dirty="0"/>
              <a:t>Mature Disciples Disciple Others</a:t>
            </a:r>
          </a:p>
        </p:txBody>
      </p:sp>
      <p:sp>
        <p:nvSpPr>
          <p:cNvPr id="3" name="Content Placeholder 2">
            <a:extLst>
              <a:ext uri="{FF2B5EF4-FFF2-40B4-BE49-F238E27FC236}">
                <a16:creationId xmlns:a16="http://schemas.microsoft.com/office/drawing/2014/main" id="{51E4D87E-5C49-F3B0-8364-C435F48F3355}"/>
              </a:ext>
            </a:extLst>
          </p:cNvPr>
          <p:cNvSpPr>
            <a:spLocks noGrp="1"/>
          </p:cNvSpPr>
          <p:nvPr>
            <p:ph idx="1"/>
          </p:nvPr>
        </p:nvSpPr>
        <p:spPr/>
        <p:txBody>
          <a:bodyPr>
            <a:normAutofit/>
          </a:bodyPr>
          <a:lstStyle/>
          <a:p>
            <a:r>
              <a:rPr lang="en-US" dirty="0"/>
              <a:t>Consider the following qualities a believer should have to be a disciple maker.  Why are these important qualities?</a:t>
            </a:r>
          </a:p>
          <a:p>
            <a:pPr lvl="1"/>
            <a:r>
              <a:rPr lang="en-US" dirty="0"/>
              <a:t>Friendly, personable</a:t>
            </a:r>
          </a:p>
          <a:p>
            <a:pPr lvl="1"/>
            <a:r>
              <a:rPr lang="en-US" dirty="0"/>
              <a:t>Good knowledge of scripture</a:t>
            </a:r>
          </a:p>
          <a:p>
            <a:pPr lvl="1"/>
            <a:r>
              <a:rPr lang="en-US" dirty="0"/>
              <a:t>Good communicator</a:t>
            </a:r>
          </a:p>
          <a:p>
            <a:pPr lvl="1"/>
            <a:r>
              <a:rPr lang="en-US" dirty="0"/>
              <a:t>Able to focus on what’s really important</a:t>
            </a:r>
          </a:p>
          <a:p>
            <a:pPr lvl="1"/>
            <a:endParaRPr lang="en-US" dirty="0"/>
          </a:p>
        </p:txBody>
      </p:sp>
    </p:spTree>
    <p:extLst>
      <p:ext uri="{BB962C8B-B14F-4D97-AF65-F5344CB8AC3E}">
        <p14:creationId xmlns:p14="http://schemas.microsoft.com/office/powerpoint/2010/main" val="183252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0314-0583-4356-F9C3-27728BC64ED0}"/>
              </a:ext>
            </a:extLst>
          </p:cNvPr>
          <p:cNvSpPr>
            <a:spLocks noGrp="1"/>
          </p:cNvSpPr>
          <p:nvPr>
            <p:ph type="title"/>
          </p:nvPr>
        </p:nvSpPr>
        <p:spPr/>
        <p:txBody>
          <a:bodyPr/>
          <a:lstStyle/>
          <a:p>
            <a:r>
              <a:rPr lang="en-US" dirty="0"/>
              <a:t>Mature Disciples Disciple Others</a:t>
            </a:r>
          </a:p>
        </p:txBody>
      </p:sp>
      <p:sp>
        <p:nvSpPr>
          <p:cNvPr id="3" name="Content Placeholder 2">
            <a:extLst>
              <a:ext uri="{FF2B5EF4-FFF2-40B4-BE49-F238E27FC236}">
                <a16:creationId xmlns:a16="http://schemas.microsoft.com/office/drawing/2014/main" id="{51E4D87E-5C49-F3B0-8364-C435F48F3355}"/>
              </a:ext>
            </a:extLst>
          </p:cNvPr>
          <p:cNvSpPr>
            <a:spLocks noGrp="1"/>
          </p:cNvSpPr>
          <p:nvPr>
            <p:ph idx="1"/>
          </p:nvPr>
        </p:nvSpPr>
        <p:spPr/>
        <p:txBody>
          <a:bodyPr>
            <a:normAutofit/>
          </a:bodyPr>
          <a:lstStyle/>
          <a:p>
            <a:r>
              <a:rPr lang="en-US" dirty="0"/>
              <a:t>Consider these additional qualities a believer should have to be a disciple maker.  Why are these important qualities?</a:t>
            </a:r>
          </a:p>
          <a:p>
            <a:pPr lvl="1"/>
            <a:r>
              <a:rPr lang="en-US" dirty="0"/>
              <a:t>A good role model, an exemplary life</a:t>
            </a:r>
          </a:p>
          <a:p>
            <a:pPr lvl="1"/>
            <a:r>
              <a:rPr lang="en-US" dirty="0"/>
              <a:t>Filled with the Holy Spirit</a:t>
            </a:r>
          </a:p>
          <a:p>
            <a:pPr lvl="1"/>
            <a:r>
              <a:rPr lang="en-US" dirty="0"/>
              <a:t>Willing to follow directions of those in leadership</a:t>
            </a:r>
          </a:p>
          <a:p>
            <a:pPr lvl="1"/>
            <a:endParaRPr lang="en-US" dirty="0"/>
          </a:p>
          <a:p>
            <a:pPr lvl="1"/>
            <a:endParaRPr lang="en-US" dirty="0"/>
          </a:p>
        </p:txBody>
      </p:sp>
    </p:spTree>
    <p:extLst>
      <p:ext uri="{BB962C8B-B14F-4D97-AF65-F5344CB8AC3E}">
        <p14:creationId xmlns:p14="http://schemas.microsoft.com/office/powerpoint/2010/main" val="100786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8C6D-5A63-0438-52A7-854C39C89D9F}"/>
              </a:ext>
            </a:extLst>
          </p:cNvPr>
          <p:cNvSpPr>
            <a:spLocks noGrp="1"/>
          </p:cNvSpPr>
          <p:nvPr>
            <p:ph type="title"/>
          </p:nvPr>
        </p:nvSpPr>
        <p:spPr/>
        <p:txBody>
          <a:bodyPr/>
          <a:lstStyle/>
          <a:p>
            <a:pPr algn="l"/>
            <a:r>
              <a:rPr lang="en-US" dirty="0"/>
              <a:t>Listen for a sober “heads up” from Paul.</a:t>
            </a:r>
          </a:p>
        </p:txBody>
      </p:sp>
      <p:sp>
        <p:nvSpPr>
          <p:cNvPr id="3" name="Content Placeholder 2">
            <a:extLst>
              <a:ext uri="{FF2B5EF4-FFF2-40B4-BE49-F238E27FC236}">
                <a16:creationId xmlns:a16="http://schemas.microsoft.com/office/drawing/2014/main" id="{EFD319FC-A330-5E3D-EF81-404A27CAAEB2}"/>
              </a:ext>
            </a:extLst>
          </p:cNvPr>
          <p:cNvSpPr>
            <a:spLocks noGrp="1"/>
          </p:cNvSpPr>
          <p:nvPr>
            <p:ph idx="1"/>
          </p:nvPr>
        </p:nvSpPr>
        <p:spPr>
          <a:xfrm>
            <a:off x="2164466" y="1837199"/>
            <a:ext cx="7592028" cy="4351338"/>
          </a:xfrm>
        </p:spPr>
        <p:txBody>
          <a:bodyPr/>
          <a:lstStyle/>
          <a:p>
            <a:pPr marL="0" indent="0" algn="ctr">
              <a:buNone/>
            </a:pPr>
            <a:r>
              <a:rPr lang="en-US" dirty="0"/>
              <a:t>2 Timothy 3:10-12 (NIV)   You, however, know all about my teaching, my way of life, my purpose, faith, patience, love, endurance, 11  persecutions, sufferings--what kinds of things</a:t>
            </a:r>
          </a:p>
        </p:txBody>
      </p:sp>
    </p:spTree>
    <p:extLst>
      <p:ext uri="{BB962C8B-B14F-4D97-AF65-F5344CB8AC3E}">
        <p14:creationId xmlns:p14="http://schemas.microsoft.com/office/powerpoint/2010/main" val="81118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8C6D-5A63-0438-52A7-854C39C89D9F}"/>
              </a:ext>
            </a:extLst>
          </p:cNvPr>
          <p:cNvSpPr>
            <a:spLocks noGrp="1"/>
          </p:cNvSpPr>
          <p:nvPr>
            <p:ph type="title"/>
          </p:nvPr>
        </p:nvSpPr>
        <p:spPr/>
        <p:txBody>
          <a:bodyPr/>
          <a:lstStyle/>
          <a:p>
            <a:pPr algn="l"/>
            <a:r>
              <a:rPr lang="en-US" dirty="0"/>
              <a:t>Listen for a sober “heads up” from Paul.</a:t>
            </a:r>
          </a:p>
        </p:txBody>
      </p:sp>
      <p:sp>
        <p:nvSpPr>
          <p:cNvPr id="3" name="Content Placeholder 2">
            <a:extLst>
              <a:ext uri="{FF2B5EF4-FFF2-40B4-BE49-F238E27FC236}">
                <a16:creationId xmlns:a16="http://schemas.microsoft.com/office/drawing/2014/main" id="{EFD319FC-A330-5E3D-EF81-404A27CAAEB2}"/>
              </a:ext>
            </a:extLst>
          </p:cNvPr>
          <p:cNvSpPr>
            <a:spLocks noGrp="1"/>
          </p:cNvSpPr>
          <p:nvPr>
            <p:ph idx="1"/>
          </p:nvPr>
        </p:nvSpPr>
        <p:spPr>
          <a:xfrm>
            <a:off x="1886672" y="1883497"/>
            <a:ext cx="7882359" cy="4351338"/>
          </a:xfrm>
        </p:spPr>
        <p:txBody>
          <a:bodyPr/>
          <a:lstStyle/>
          <a:p>
            <a:pPr marL="0" indent="0" algn="ctr">
              <a:buNone/>
            </a:pPr>
            <a:r>
              <a:rPr lang="en-US" dirty="0"/>
              <a:t>happened to me in Antioch, Iconium and Lystra, the persecutions I endured. Yet the Lord rescued me from all of them. 12  In fact, everyone who wants to live a godly life in Christ Jesus will be persecuted.</a:t>
            </a:r>
          </a:p>
        </p:txBody>
      </p:sp>
      <p:pic>
        <p:nvPicPr>
          <p:cNvPr id="4" name="Picture 3">
            <a:extLst>
              <a:ext uri="{FF2B5EF4-FFF2-40B4-BE49-F238E27FC236}">
                <a16:creationId xmlns:a16="http://schemas.microsoft.com/office/drawing/2014/main" id="{ACBAAB88-7743-FB6F-54CC-EAABD1ABC9D2}"/>
              </a:ext>
            </a:extLst>
          </p:cNvPr>
          <p:cNvPicPr>
            <a:picLocks noChangeAspect="1"/>
          </p:cNvPicPr>
          <p:nvPr/>
        </p:nvPicPr>
        <p:blipFill>
          <a:blip r:embed="rId2"/>
          <a:stretch>
            <a:fillRect/>
          </a:stretch>
        </p:blipFill>
        <p:spPr>
          <a:xfrm>
            <a:off x="4993872" y="5387312"/>
            <a:ext cx="2204255" cy="342857"/>
          </a:xfrm>
          <a:prstGeom prst="rect">
            <a:avLst/>
          </a:prstGeom>
        </p:spPr>
      </p:pic>
    </p:spTree>
    <p:extLst>
      <p:ext uri="{BB962C8B-B14F-4D97-AF65-F5344CB8AC3E}">
        <p14:creationId xmlns:p14="http://schemas.microsoft.com/office/powerpoint/2010/main" val="694398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FFCA-8CBD-C423-2366-D25BDCFD2BBD}"/>
              </a:ext>
            </a:extLst>
          </p:cNvPr>
          <p:cNvSpPr>
            <a:spLocks noGrp="1"/>
          </p:cNvSpPr>
          <p:nvPr>
            <p:ph type="title"/>
          </p:nvPr>
        </p:nvSpPr>
        <p:spPr/>
        <p:txBody>
          <a:bodyPr/>
          <a:lstStyle/>
          <a:p>
            <a:r>
              <a:rPr lang="en-US" dirty="0"/>
              <a:t>Ongoing and Growing Walk with Christ</a:t>
            </a:r>
          </a:p>
        </p:txBody>
      </p:sp>
      <p:sp>
        <p:nvSpPr>
          <p:cNvPr id="3" name="Content Placeholder 2">
            <a:extLst>
              <a:ext uri="{FF2B5EF4-FFF2-40B4-BE49-F238E27FC236}">
                <a16:creationId xmlns:a16="http://schemas.microsoft.com/office/drawing/2014/main" id="{1C6604EE-5E39-006A-E15F-C12980F653BF}"/>
              </a:ext>
            </a:extLst>
          </p:cNvPr>
          <p:cNvSpPr>
            <a:spLocks noGrp="1"/>
          </p:cNvSpPr>
          <p:nvPr>
            <p:ph idx="1"/>
          </p:nvPr>
        </p:nvSpPr>
        <p:spPr/>
        <p:txBody>
          <a:bodyPr/>
          <a:lstStyle/>
          <a:p>
            <a:r>
              <a:rPr lang="en-US" dirty="0"/>
              <a:t>What words and phrases tell us how Paul modeled the kind of life he desired for Timothy?</a:t>
            </a:r>
          </a:p>
          <a:p>
            <a:r>
              <a:rPr lang="en-US" dirty="0"/>
              <a:t>Why would a maturing spirituality not only involve avoiding bad influences from your past, but instead, continuing to follow good examples of godliness?</a:t>
            </a:r>
          </a:p>
        </p:txBody>
      </p:sp>
    </p:spTree>
    <p:extLst>
      <p:ext uri="{BB962C8B-B14F-4D97-AF65-F5344CB8AC3E}">
        <p14:creationId xmlns:p14="http://schemas.microsoft.com/office/powerpoint/2010/main" val="14367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31F2-C4C3-5A38-6C1D-995A9073EA15}"/>
              </a:ext>
            </a:extLst>
          </p:cNvPr>
          <p:cNvSpPr>
            <a:spLocks noGrp="1"/>
          </p:cNvSpPr>
          <p:nvPr>
            <p:ph type="title"/>
          </p:nvPr>
        </p:nvSpPr>
        <p:spPr/>
        <p:txBody>
          <a:bodyPr/>
          <a:lstStyle/>
          <a:p>
            <a:r>
              <a:rPr lang="en-US" dirty="0"/>
              <a:t>Ongoing and Growing Walk with Christ</a:t>
            </a:r>
          </a:p>
        </p:txBody>
      </p:sp>
      <p:sp>
        <p:nvSpPr>
          <p:cNvPr id="3" name="Content Placeholder 2">
            <a:extLst>
              <a:ext uri="{FF2B5EF4-FFF2-40B4-BE49-F238E27FC236}">
                <a16:creationId xmlns:a16="http://schemas.microsoft.com/office/drawing/2014/main" id="{517C2360-5C68-6122-EA82-1677FDD1E7BA}"/>
              </a:ext>
            </a:extLst>
          </p:cNvPr>
          <p:cNvSpPr>
            <a:spLocks noGrp="1"/>
          </p:cNvSpPr>
          <p:nvPr>
            <p:ph idx="1"/>
          </p:nvPr>
        </p:nvSpPr>
        <p:spPr/>
        <p:txBody>
          <a:bodyPr/>
          <a:lstStyle/>
          <a:p>
            <a:r>
              <a:rPr lang="en-US" dirty="0"/>
              <a:t>Paul is reminding Timothy of what he (Timothy) had learned from him (Paul).  What kinds of folks were a positive influence on your life as a young person?</a:t>
            </a:r>
          </a:p>
          <a:p>
            <a:r>
              <a:rPr lang="en-US" dirty="0"/>
              <a:t>What was it about them that caused you to want to follow their example?</a:t>
            </a:r>
          </a:p>
        </p:txBody>
      </p:sp>
    </p:spTree>
    <p:extLst>
      <p:ext uri="{BB962C8B-B14F-4D97-AF65-F5344CB8AC3E}">
        <p14:creationId xmlns:p14="http://schemas.microsoft.com/office/powerpoint/2010/main" val="339175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003BB-1BBD-1D27-DC86-249A15F84D03}"/>
              </a:ext>
            </a:extLst>
          </p:cNvPr>
          <p:cNvSpPr>
            <a:spLocks noGrp="1"/>
          </p:cNvSpPr>
          <p:nvPr>
            <p:ph type="title"/>
          </p:nvPr>
        </p:nvSpPr>
        <p:spPr/>
        <p:txBody>
          <a:bodyPr/>
          <a:lstStyle/>
          <a:p>
            <a:r>
              <a:rPr lang="en-US" dirty="0"/>
              <a:t>Ongoing and Growing Walk with Christ</a:t>
            </a:r>
          </a:p>
        </p:txBody>
      </p:sp>
      <p:sp>
        <p:nvSpPr>
          <p:cNvPr id="3" name="Content Placeholder 2">
            <a:extLst>
              <a:ext uri="{FF2B5EF4-FFF2-40B4-BE49-F238E27FC236}">
                <a16:creationId xmlns:a16="http://schemas.microsoft.com/office/drawing/2014/main" id="{958BADCA-C877-ABA5-30F4-84ED5F6E299E}"/>
              </a:ext>
            </a:extLst>
          </p:cNvPr>
          <p:cNvSpPr>
            <a:spLocks noGrp="1"/>
          </p:cNvSpPr>
          <p:nvPr>
            <p:ph idx="1"/>
          </p:nvPr>
        </p:nvSpPr>
        <p:spPr/>
        <p:txBody>
          <a:bodyPr/>
          <a:lstStyle/>
          <a:p>
            <a:r>
              <a:rPr lang="en-US" dirty="0"/>
              <a:t>The passage states that "all who desire to live a godly life in Christ Jesus will be persecuted" (verse 12). How do you reconcile this truth with the modern idea of a comfortable and prosperous Christian life? </a:t>
            </a:r>
          </a:p>
          <a:p>
            <a:r>
              <a:rPr lang="en-US" dirty="0"/>
              <a:t>What can we learn from his example about responding to adversity and opposition?</a:t>
            </a:r>
          </a:p>
        </p:txBody>
      </p:sp>
    </p:spTree>
    <p:extLst>
      <p:ext uri="{BB962C8B-B14F-4D97-AF65-F5344CB8AC3E}">
        <p14:creationId xmlns:p14="http://schemas.microsoft.com/office/powerpoint/2010/main" val="323377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1BD2-F444-A3BC-8149-8E681545EE4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08268B1-EEB8-B96B-6C44-687E20679BB3}"/>
              </a:ext>
            </a:extLst>
          </p:cNvPr>
          <p:cNvSpPr>
            <a:spLocks noGrp="1"/>
          </p:cNvSpPr>
          <p:nvPr>
            <p:ph idx="1"/>
          </p:nvPr>
        </p:nvSpPr>
        <p:spPr>
          <a:xfrm>
            <a:off x="838200" y="2083443"/>
            <a:ext cx="10515600" cy="4093520"/>
          </a:xfrm>
        </p:spPr>
        <p:txBody>
          <a:bodyPr/>
          <a:lstStyle/>
          <a:p>
            <a:r>
              <a:rPr lang="en-US" dirty="0"/>
              <a:t>Evaluate. </a:t>
            </a:r>
          </a:p>
          <a:p>
            <a:pPr lvl="1"/>
            <a:r>
              <a:rPr lang="en-US" dirty="0"/>
              <a:t>Examine your life in light of the qualities listed in 2 Timothy 3:10. </a:t>
            </a:r>
          </a:p>
          <a:p>
            <a:pPr lvl="1"/>
            <a:r>
              <a:rPr lang="en-US" dirty="0"/>
              <a:t>Thank God for the areas where you see growth and ask Him for wisdom and strength in growing in other areas.</a:t>
            </a:r>
          </a:p>
          <a:p>
            <a:endParaRPr lang="en-US" dirty="0"/>
          </a:p>
        </p:txBody>
      </p:sp>
    </p:spTree>
    <p:extLst>
      <p:ext uri="{BB962C8B-B14F-4D97-AF65-F5344CB8AC3E}">
        <p14:creationId xmlns:p14="http://schemas.microsoft.com/office/powerpoint/2010/main" val="481016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1BD2-F444-A3BC-8149-8E681545EE4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08268B1-EEB8-B96B-6C44-687E20679BB3}"/>
              </a:ext>
            </a:extLst>
          </p:cNvPr>
          <p:cNvSpPr>
            <a:spLocks noGrp="1"/>
          </p:cNvSpPr>
          <p:nvPr>
            <p:ph idx="1"/>
          </p:nvPr>
        </p:nvSpPr>
        <p:spPr/>
        <p:txBody>
          <a:bodyPr/>
          <a:lstStyle/>
          <a:p>
            <a:r>
              <a:rPr lang="en-US" dirty="0"/>
              <a:t>Mutually support. </a:t>
            </a:r>
          </a:p>
          <a:p>
            <a:pPr lvl="1"/>
            <a:r>
              <a:rPr lang="en-US" dirty="0"/>
              <a:t>Meet with another believer and discuss together the qualities listed in 2 Timothy 3:10. </a:t>
            </a:r>
          </a:p>
          <a:p>
            <a:pPr lvl="1"/>
            <a:r>
              <a:rPr lang="en-US" dirty="0"/>
              <a:t>Help each other evaluate your progress and work together in helping each other grow.</a:t>
            </a:r>
          </a:p>
          <a:p>
            <a:endParaRPr lang="en-US" dirty="0"/>
          </a:p>
        </p:txBody>
      </p:sp>
    </p:spTree>
    <p:extLst>
      <p:ext uri="{BB962C8B-B14F-4D97-AF65-F5344CB8AC3E}">
        <p14:creationId xmlns:p14="http://schemas.microsoft.com/office/powerpoint/2010/main" val="206352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BF973-2772-D7D5-FFFD-74B72F2610B9}"/>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B9FCABFB-281F-E29A-945F-696E3780F77B}"/>
              </a:ext>
            </a:extLst>
          </p:cNvPr>
          <p:cNvGrpSpPr/>
          <p:nvPr/>
        </p:nvGrpSpPr>
        <p:grpSpPr>
          <a:xfrm>
            <a:off x="2849598" y="1690688"/>
            <a:ext cx="6492803" cy="4161682"/>
            <a:chOff x="2849598" y="1690688"/>
            <a:chExt cx="6492803" cy="4161682"/>
          </a:xfrm>
        </p:grpSpPr>
        <p:pic>
          <p:nvPicPr>
            <p:cNvPr id="4" name="Picture 3" descr="A picture containing text, water, nature, lake&#10;&#10;Description automatically generated">
              <a:extLst>
                <a:ext uri="{FF2B5EF4-FFF2-40B4-BE49-F238E27FC236}">
                  <a16:creationId xmlns:a16="http://schemas.microsoft.com/office/drawing/2014/main" id="{FBF1AEBA-B968-EA92-2196-230D802BD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48047"/>
              <a:ext cx="5714286" cy="2961905"/>
            </a:xfrm>
            <a:prstGeom prst="rect">
              <a:avLst/>
            </a:prstGeom>
          </p:spPr>
        </p:pic>
        <p:pic>
          <p:nvPicPr>
            <p:cNvPr id="6" name="Picture 5" descr="A picture containing black, darkness&#10;&#10;Description automatically generated">
              <a:hlinkClick r:id="rId3"/>
              <a:extLst>
                <a:ext uri="{FF2B5EF4-FFF2-40B4-BE49-F238E27FC236}">
                  <a16:creationId xmlns:a16="http://schemas.microsoft.com/office/drawing/2014/main" id="{BFDE7C4B-9520-BA64-B947-E9A080D7C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p:spPr>
        </p:pic>
      </p:grpSp>
      <p:sp>
        <p:nvSpPr>
          <p:cNvPr id="8" name="TextBox 7">
            <a:extLst>
              <a:ext uri="{FF2B5EF4-FFF2-40B4-BE49-F238E27FC236}">
                <a16:creationId xmlns:a16="http://schemas.microsoft.com/office/drawing/2014/main" id="{F57F55ED-852D-6C9A-FCA7-DD4AA502078B}"/>
              </a:ext>
            </a:extLst>
          </p:cNvPr>
          <p:cNvSpPr txBox="1"/>
          <p:nvPr/>
        </p:nvSpPr>
        <p:spPr>
          <a:xfrm>
            <a:off x="4738255" y="5852370"/>
            <a:ext cx="2814451"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884253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1BD2-F444-A3BC-8149-8E681545EE4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08268B1-EEB8-B96B-6C44-687E20679BB3}"/>
              </a:ext>
            </a:extLst>
          </p:cNvPr>
          <p:cNvSpPr>
            <a:spLocks noGrp="1"/>
          </p:cNvSpPr>
          <p:nvPr>
            <p:ph idx="1"/>
          </p:nvPr>
        </p:nvSpPr>
        <p:spPr>
          <a:xfrm>
            <a:off x="838200" y="2176041"/>
            <a:ext cx="10515600" cy="4000922"/>
          </a:xfrm>
        </p:spPr>
        <p:txBody>
          <a:bodyPr/>
          <a:lstStyle/>
          <a:p>
            <a:r>
              <a:rPr lang="en-US" dirty="0"/>
              <a:t>Mentor. </a:t>
            </a:r>
          </a:p>
          <a:p>
            <a:pPr lvl="1"/>
            <a:r>
              <a:rPr lang="en-US" dirty="0"/>
              <a:t>Now that this six-session study on mentoring is complete, find someone you can disciple. </a:t>
            </a:r>
          </a:p>
          <a:p>
            <a:pPr lvl="1"/>
            <a:r>
              <a:rPr lang="en-US" dirty="0"/>
              <a:t>Walk alongside this individual, mentoring and discipling even as Paul did with Timothy. </a:t>
            </a:r>
          </a:p>
          <a:p>
            <a:endParaRPr lang="en-US" dirty="0"/>
          </a:p>
        </p:txBody>
      </p:sp>
    </p:spTree>
    <p:extLst>
      <p:ext uri="{BB962C8B-B14F-4D97-AF65-F5344CB8AC3E}">
        <p14:creationId xmlns:p14="http://schemas.microsoft.com/office/powerpoint/2010/main" val="2510411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F6FF74-622B-7FF4-3EE9-78C7365B7967}"/>
              </a:ext>
            </a:extLst>
          </p:cNvPr>
          <p:cNvSpPr>
            <a:spLocks noGrp="1"/>
          </p:cNvSpPr>
          <p:nvPr>
            <p:ph type="title"/>
          </p:nvPr>
        </p:nvSpPr>
        <p:spPr/>
        <p:txBody>
          <a:bodyPr/>
          <a:lstStyle/>
          <a:p>
            <a:r>
              <a:rPr lang="en-US" dirty="0"/>
              <a:t>Family Activities</a:t>
            </a:r>
          </a:p>
        </p:txBody>
      </p:sp>
      <p:pic>
        <p:nvPicPr>
          <p:cNvPr id="5" name="Picture 4" descr="A picture containing diagram, line, text&#10;&#10;Description automatically generated">
            <a:extLst>
              <a:ext uri="{FF2B5EF4-FFF2-40B4-BE49-F238E27FC236}">
                <a16:creationId xmlns:a16="http://schemas.microsoft.com/office/drawing/2014/main" id="{675366BA-D992-6883-2A92-01B1DCA2C59A}"/>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199139" y="1995274"/>
            <a:ext cx="3896578" cy="278507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7" name="Picture 6" descr="A cartoon of a person in a suit&#10;&#10;Description automatically generated with medium confidence">
            <a:extLst>
              <a:ext uri="{FF2B5EF4-FFF2-40B4-BE49-F238E27FC236}">
                <a16:creationId xmlns:a16="http://schemas.microsoft.com/office/drawing/2014/main" id="{7D8F4D61-267D-D091-D4CA-539D0A8D2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342" y="1585730"/>
            <a:ext cx="1216282" cy="4230547"/>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7A62EF30-2BA5-8D67-0B87-8AD72F9BE0B5}"/>
              </a:ext>
            </a:extLst>
          </p:cNvPr>
          <p:cNvSpPr/>
          <p:nvPr/>
        </p:nvSpPr>
        <p:spPr>
          <a:xfrm>
            <a:off x="3992862" y="1690688"/>
            <a:ext cx="4051543" cy="3679965"/>
          </a:xfrm>
          <a:prstGeom prst="wedgeRoundRectCallout">
            <a:avLst>
              <a:gd name="adj1" fmla="val -65440"/>
              <a:gd name="adj2" fmla="val -3040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This secret document is the key to decoding an important message from the underground church in </a:t>
            </a:r>
            <a:r>
              <a:rPr lang="en-US" dirty="0" err="1">
                <a:latin typeface="Comic Sans MS" panose="030F0702030302020204" pitchFamily="66" charset="0"/>
              </a:rPr>
              <a:t>Tiusnga</a:t>
            </a:r>
            <a:r>
              <a:rPr lang="en-US" dirty="0">
                <a:latin typeface="Comic Sans MS" panose="030F0702030302020204" pitchFamily="66" charset="0"/>
              </a:rPr>
              <a:t> </a:t>
            </a:r>
            <a:r>
              <a:rPr lang="en-US" dirty="0" err="1">
                <a:latin typeface="Comic Sans MS" panose="030F0702030302020204" pitchFamily="66" charset="0"/>
              </a:rPr>
              <a:t>Isey</a:t>
            </a:r>
            <a:r>
              <a:rPr lang="en-US" dirty="0">
                <a:latin typeface="Comic Sans MS" panose="030F0702030302020204" pitchFamily="66" charset="0"/>
              </a:rPr>
              <a:t>.  Unscramble the words and use the numbers to decode your copy of the message.  Technical help is available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https://tinyurl.com/bdcjk3aj</a:t>
            </a:r>
            <a:r>
              <a:rPr 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 You can also find the family discussion link.</a:t>
            </a:r>
            <a:endParaRPr lang="en-US" dirty="0">
              <a:latin typeface="Comic Sans MS" panose="030F0702030302020204" pitchFamily="66" charset="0"/>
            </a:endParaRPr>
          </a:p>
        </p:txBody>
      </p:sp>
    </p:spTree>
    <p:extLst>
      <p:ext uri="{BB962C8B-B14F-4D97-AF65-F5344CB8AC3E}">
        <p14:creationId xmlns:p14="http://schemas.microsoft.com/office/powerpoint/2010/main" val="2824976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Paul and Timothy</a:t>
            </a:r>
          </a:p>
        </p:txBody>
      </p:sp>
      <p:sp>
        <p:nvSpPr>
          <p:cNvPr id="3" name="Subtitle 2"/>
          <p:cNvSpPr>
            <a:spLocks noGrp="1"/>
          </p:cNvSpPr>
          <p:nvPr>
            <p:ph type="subTitle" idx="1"/>
          </p:nvPr>
        </p:nvSpPr>
        <p:spPr>
          <a:xfrm>
            <a:off x="1524000" y="4001984"/>
            <a:ext cx="9144000" cy="1255816"/>
          </a:xfrm>
        </p:spPr>
        <p:txBody>
          <a:bodyPr/>
          <a:lstStyle/>
          <a:p>
            <a:r>
              <a:rPr lang="en-US" dirty="0"/>
              <a:t>July 9</a:t>
            </a:r>
          </a:p>
        </p:txBody>
      </p:sp>
    </p:spTree>
    <p:extLst>
      <p:ext uri="{BB962C8B-B14F-4D97-AF65-F5344CB8AC3E}">
        <p14:creationId xmlns:p14="http://schemas.microsoft.com/office/powerpoint/2010/main" val="157514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830007-99E2-1686-ADA6-AD224FAEB33E}"/>
              </a:ext>
            </a:extLst>
          </p:cNvPr>
          <p:cNvSpPr>
            <a:spLocks noGrp="1"/>
          </p:cNvSpPr>
          <p:nvPr>
            <p:ph type="title"/>
          </p:nvPr>
        </p:nvSpPr>
        <p:spPr/>
        <p:txBody>
          <a:bodyPr/>
          <a:lstStyle/>
          <a:p>
            <a:r>
              <a:rPr lang="en-US" dirty="0"/>
              <a:t>Think about it …</a:t>
            </a:r>
          </a:p>
        </p:txBody>
      </p:sp>
      <p:sp>
        <p:nvSpPr>
          <p:cNvPr id="5" name="Content Placeholder 4">
            <a:extLst>
              <a:ext uri="{FF2B5EF4-FFF2-40B4-BE49-F238E27FC236}">
                <a16:creationId xmlns:a16="http://schemas.microsoft.com/office/drawing/2014/main" id="{18CAE8AA-1FF7-AC5E-05E8-0EF2A22FE62B}"/>
              </a:ext>
            </a:extLst>
          </p:cNvPr>
          <p:cNvSpPr>
            <a:spLocks noGrp="1"/>
          </p:cNvSpPr>
          <p:nvPr>
            <p:ph idx="1"/>
          </p:nvPr>
        </p:nvSpPr>
        <p:spPr/>
        <p:txBody>
          <a:bodyPr>
            <a:normAutofit/>
          </a:bodyPr>
          <a:lstStyle/>
          <a:p>
            <a:r>
              <a:rPr lang="en-US" dirty="0"/>
              <a:t>When have you seen a person’s mannerisms resemble someone influential in his or her life?</a:t>
            </a:r>
          </a:p>
          <a:p>
            <a:endParaRPr lang="en-US" dirty="0"/>
          </a:p>
          <a:p>
            <a:r>
              <a:rPr lang="en-US" dirty="0">
                <a:solidFill>
                  <a:srgbClr val="C00000"/>
                </a:solidFill>
              </a:rPr>
              <a:t>Consider how your mannerisms, attitudes, and actions influence those whom you mentor.</a:t>
            </a:r>
          </a:p>
          <a:p>
            <a:pPr lvl="1"/>
            <a:r>
              <a:rPr lang="en-US" dirty="0">
                <a:solidFill>
                  <a:srgbClr val="C00000"/>
                </a:solidFill>
              </a:rPr>
              <a:t>When we mentor and shape someone’s life, our goal is to lead those we disciple to a place of spiritual maturity. </a:t>
            </a:r>
          </a:p>
          <a:p>
            <a:endParaRPr lang="en-US" dirty="0"/>
          </a:p>
        </p:txBody>
      </p:sp>
      <p:grpSp>
        <p:nvGrpSpPr>
          <p:cNvPr id="14" name="Group 13">
            <a:extLst>
              <a:ext uri="{FF2B5EF4-FFF2-40B4-BE49-F238E27FC236}">
                <a16:creationId xmlns:a16="http://schemas.microsoft.com/office/drawing/2014/main" id="{4C6D02EC-64E6-E99C-BF53-C01F94D2B498}"/>
              </a:ext>
            </a:extLst>
          </p:cNvPr>
          <p:cNvGrpSpPr/>
          <p:nvPr/>
        </p:nvGrpSpPr>
        <p:grpSpPr>
          <a:xfrm>
            <a:off x="2016828" y="2933205"/>
            <a:ext cx="8480958" cy="3378695"/>
            <a:chOff x="2206834" y="2803701"/>
            <a:chExt cx="8480958" cy="3378695"/>
          </a:xfrm>
        </p:grpSpPr>
        <p:pic>
          <p:nvPicPr>
            <p:cNvPr id="9" name="Picture 8" descr="A picture containing clothing, person, human face, footwear&#10;&#10;Description automatically generated">
              <a:extLst>
                <a:ext uri="{FF2B5EF4-FFF2-40B4-BE49-F238E27FC236}">
                  <a16:creationId xmlns:a16="http://schemas.microsoft.com/office/drawing/2014/main" id="{9924A8FD-C276-C728-0346-94116F14EA41}"/>
                </a:ext>
              </a:extLst>
            </p:cNvPr>
            <p:cNvPicPr>
              <a:picLocks noChangeAspect="1"/>
            </p:cNvPicPr>
            <p:nvPr/>
          </p:nvPicPr>
          <p:blipFill rotWithShape="1">
            <a:blip r:embed="rId2">
              <a:extLst>
                <a:ext uri="{28A0092B-C50C-407E-A947-70E740481C1C}">
                  <a14:useLocalDpi xmlns:a14="http://schemas.microsoft.com/office/drawing/2010/main" val="0"/>
                </a:ext>
              </a:extLst>
            </a:blip>
            <a:srcRect t="19742" r="18679"/>
            <a:stretch/>
          </p:blipFill>
          <p:spPr>
            <a:xfrm flipH="1">
              <a:off x="8250638" y="2803701"/>
              <a:ext cx="2437154" cy="3378695"/>
            </a:xfrm>
            <a:prstGeom prst="rect">
              <a:avLst/>
            </a:prstGeom>
            <a:ln>
              <a:noFill/>
            </a:ln>
            <a:effectLst>
              <a:outerShdw blurRad="292100" dist="139700" dir="2700000" algn="tl" rotWithShape="0">
                <a:srgbClr val="333333">
                  <a:alpha val="65000"/>
                </a:srgbClr>
              </a:outerShdw>
            </a:effectLst>
          </p:spPr>
        </p:pic>
        <p:pic>
          <p:nvPicPr>
            <p:cNvPr id="11" name="Picture 10" descr="A person and a child holding a cake&#10;&#10;Description automatically generated with medium confidence">
              <a:extLst>
                <a:ext uri="{FF2B5EF4-FFF2-40B4-BE49-F238E27FC236}">
                  <a16:creationId xmlns:a16="http://schemas.microsoft.com/office/drawing/2014/main" id="{8498B87A-FB56-9423-9013-83C74E330E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6834" y="3004179"/>
              <a:ext cx="1985158" cy="2977737"/>
            </a:xfrm>
            <a:prstGeom prst="rect">
              <a:avLst/>
            </a:prstGeom>
            <a:ln>
              <a:noFill/>
            </a:ln>
            <a:effectLst>
              <a:outerShdw blurRad="292100" dist="139700" dir="2700000" algn="tl" rotWithShape="0">
                <a:srgbClr val="333333">
                  <a:alpha val="65000"/>
                </a:srgbClr>
              </a:outerShdw>
            </a:effectLst>
          </p:spPr>
        </p:pic>
        <p:pic>
          <p:nvPicPr>
            <p:cNvPr id="13" name="Picture 12" descr="A person and child writing on a chalkboard&#10;&#10;Description automatically generated with medium confidence">
              <a:extLst>
                <a:ext uri="{FF2B5EF4-FFF2-40B4-BE49-F238E27FC236}">
                  <a16:creationId xmlns:a16="http://schemas.microsoft.com/office/drawing/2014/main" id="{1CE39E0F-17AB-1483-3FD7-7B51F4DAC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871" y="3483296"/>
              <a:ext cx="3026888" cy="201950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1954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F187-08D1-298A-7D6A-3EC9EBA77890}"/>
              </a:ext>
            </a:extLst>
          </p:cNvPr>
          <p:cNvSpPr>
            <a:spLocks noGrp="1"/>
          </p:cNvSpPr>
          <p:nvPr>
            <p:ph type="title"/>
          </p:nvPr>
        </p:nvSpPr>
        <p:spPr/>
        <p:txBody>
          <a:bodyPr/>
          <a:lstStyle/>
          <a:p>
            <a:pPr algn="l"/>
            <a:r>
              <a:rPr lang="en-US" dirty="0"/>
              <a:t>Listen for a new opportunity.</a:t>
            </a:r>
          </a:p>
        </p:txBody>
      </p:sp>
      <p:sp>
        <p:nvSpPr>
          <p:cNvPr id="3" name="Content Placeholder 2">
            <a:extLst>
              <a:ext uri="{FF2B5EF4-FFF2-40B4-BE49-F238E27FC236}">
                <a16:creationId xmlns:a16="http://schemas.microsoft.com/office/drawing/2014/main" id="{D083668A-54B9-4B96-5AAE-335044B688B2}"/>
              </a:ext>
            </a:extLst>
          </p:cNvPr>
          <p:cNvSpPr>
            <a:spLocks noGrp="1"/>
          </p:cNvSpPr>
          <p:nvPr>
            <p:ph idx="1"/>
          </p:nvPr>
        </p:nvSpPr>
        <p:spPr/>
        <p:txBody>
          <a:bodyPr/>
          <a:lstStyle/>
          <a:p>
            <a:pPr marL="0" indent="0" algn="ctr">
              <a:buNone/>
            </a:pPr>
            <a:r>
              <a:rPr lang="en-US" dirty="0"/>
              <a:t>Acts 16:1-5 (NIV)   He came to </a:t>
            </a:r>
            <a:r>
              <a:rPr lang="en-US" dirty="0" err="1"/>
              <a:t>Derbe</a:t>
            </a:r>
            <a:r>
              <a:rPr lang="en-US" dirty="0"/>
              <a:t> and then to Lystra, where a disciple named Timothy lived, whose mother was a Jewess and a believer, but whose father was a Greek. 2  The brothers at Lystra and Iconium spoke well of him. 3  Paul wanted to take him along on the journey, so he circumcised him because </a:t>
            </a:r>
          </a:p>
        </p:txBody>
      </p:sp>
    </p:spTree>
    <p:extLst>
      <p:ext uri="{BB962C8B-B14F-4D97-AF65-F5344CB8AC3E}">
        <p14:creationId xmlns:p14="http://schemas.microsoft.com/office/powerpoint/2010/main" val="413517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F187-08D1-298A-7D6A-3EC9EBA77890}"/>
              </a:ext>
            </a:extLst>
          </p:cNvPr>
          <p:cNvSpPr>
            <a:spLocks noGrp="1"/>
          </p:cNvSpPr>
          <p:nvPr>
            <p:ph type="title"/>
          </p:nvPr>
        </p:nvSpPr>
        <p:spPr/>
        <p:txBody>
          <a:bodyPr/>
          <a:lstStyle/>
          <a:p>
            <a:pPr algn="l"/>
            <a:r>
              <a:rPr lang="en-US" dirty="0"/>
              <a:t>Listen for a new opportunity.</a:t>
            </a:r>
          </a:p>
        </p:txBody>
      </p:sp>
      <p:sp>
        <p:nvSpPr>
          <p:cNvPr id="3" name="Content Placeholder 2">
            <a:extLst>
              <a:ext uri="{FF2B5EF4-FFF2-40B4-BE49-F238E27FC236}">
                <a16:creationId xmlns:a16="http://schemas.microsoft.com/office/drawing/2014/main" id="{D083668A-54B9-4B96-5AAE-335044B688B2}"/>
              </a:ext>
            </a:extLst>
          </p:cNvPr>
          <p:cNvSpPr>
            <a:spLocks noGrp="1"/>
          </p:cNvSpPr>
          <p:nvPr>
            <p:ph idx="1"/>
          </p:nvPr>
        </p:nvSpPr>
        <p:spPr>
          <a:xfrm>
            <a:off x="1194604" y="1906648"/>
            <a:ext cx="9802792" cy="4351338"/>
          </a:xfrm>
        </p:spPr>
        <p:txBody>
          <a:bodyPr/>
          <a:lstStyle/>
          <a:p>
            <a:pPr marL="0" indent="0" algn="ctr">
              <a:buNone/>
            </a:pPr>
            <a:r>
              <a:rPr lang="en-US" dirty="0"/>
              <a:t>of the Jews who lived in that area, for they all knew that his father was a Greek. 4  As they traveled from town to town, they delivered the decisions reached by the apostles and elders in Jerusalem for the people to obey. 5  So the churches were strengthened in the faith and grew daily in numbers.</a:t>
            </a:r>
          </a:p>
        </p:txBody>
      </p:sp>
      <p:pic>
        <p:nvPicPr>
          <p:cNvPr id="5" name="Picture 4">
            <a:extLst>
              <a:ext uri="{FF2B5EF4-FFF2-40B4-BE49-F238E27FC236}">
                <a16:creationId xmlns:a16="http://schemas.microsoft.com/office/drawing/2014/main" id="{2C537BC1-4D4E-CB66-F8C6-13DFAFD3619A}"/>
              </a:ext>
            </a:extLst>
          </p:cNvPr>
          <p:cNvPicPr>
            <a:picLocks noChangeAspect="1"/>
          </p:cNvPicPr>
          <p:nvPr/>
        </p:nvPicPr>
        <p:blipFill>
          <a:blip r:embed="rId2"/>
          <a:stretch>
            <a:fillRect/>
          </a:stretch>
        </p:blipFill>
        <p:spPr>
          <a:xfrm>
            <a:off x="4993872" y="5711404"/>
            <a:ext cx="2204255" cy="342857"/>
          </a:xfrm>
          <a:prstGeom prst="rect">
            <a:avLst/>
          </a:prstGeom>
        </p:spPr>
      </p:pic>
    </p:spTree>
    <p:extLst>
      <p:ext uri="{BB962C8B-B14F-4D97-AF65-F5344CB8AC3E}">
        <p14:creationId xmlns:p14="http://schemas.microsoft.com/office/powerpoint/2010/main" val="3151908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51B7D-272C-432F-876D-3E603FE87D95}"/>
              </a:ext>
            </a:extLst>
          </p:cNvPr>
          <p:cNvSpPr>
            <a:spLocks noGrp="1"/>
          </p:cNvSpPr>
          <p:nvPr>
            <p:ph type="title"/>
          </p:nvPr>
        </p:nvSpPr>
        <p:spPr/>
        <p:txBody>
          <a:bodyPr/>
          <a:lstStyle/>
          <a:p>
            <a:r>
              <a:rPr lang="en-US" dirty="0"/>
              <a:t>Mentoring through Partnership and Observation</a:t>
            </a:r>
          </a:p>
        </p:txBody>
      </p:sp>
      <p:sp>
        <p:nvSpPr>
          <p:cNvPr id="3" name="Content Placeholder 2">
            <a:extLst>
              <a:ext uri="{FF2B5EF4-FFF2-40B4-BE49-F238E27FC236}">
                <a16:creationId xmlns:a16="http://schemas.microsoft.com/office/drawing/2014/main" id="{87E14F89-5C24-1AEC-6658-A1354EA45FC0}"/>
              </a:ext>
            </a:extLst>
          </p:cNvPr>
          <p:cNvSpPr>
            <a:spLocks noGrp="1"/>
          </p:cNvSpPr>
          <p:nvPr>
            <p:ph idx="1"/>
          </p:nvPr>
        </p:nvSpPr>
        <p:spPr>
          <a:xfrm>
            <a:off x="838200" y="1921397"/>
            <a:ext cx="10515600" cy="4255566"/>
          </a:xfrm>
        </p:spPr>
        <p:txBody>
          <a:bodyPr/>
          <a:lstStyle/>
          <a:p>
            <a:r>
              <a:rPr lang="en-US" dirty="0"/>
              <a:t>Why do you think Paul chose Timothy as his companion on his missionary journeys? What qualities or characteristics do you see in Timothy that might have made him an ideal choice?</a:t>
            </a:r>
          </a:p>
          <a:p>
            <a:r>
              <a:rPr lang="en-US" dirty="0"/>
              <a:t>According to the passage, the churches in the region were strengthened in their faith daily. What do you think contributed to this growth and strengthening of the churches? </a:t>
            </a:r>
          </a:p>
        </p:txBody>
      </p:sp>
    </p:spTree>
    <p:extLst>
      <p:ext uri="{BB962C8B-B14F-4D97-AF65-F5344CB8AC3E}">
        <p14:creationId xmlns:p14="http://schemas.microsoft.com/office/powerpoint/2010/main" val="177761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4D916-1A77-29F1-846B-CD409EF72C24}"/>
              </a:ext>
            </a:extLst>
          </p:cNvPr>
          <p:cNvSpPr>
            <a:spLocks noGrp="1"/>
          </p:cNvSpPr>
          <p:nvPr>
            <p:ph type="title"/>
          </p:nvPr>
        </p:nvSpPr>
        <p:spPr/>
        <p:txBody>
          <a:bodyPr/>
          <a:lstStyle/>
          <a:p>
            <a:r>
              <a:rPr lang="en-US" dirty="0"/>
              <a:t>Mentoring through Partnership and Observation</a:t>
            </a:r>
          </a:p>
        </p:txBody>
      </p:sp>
      <p:sp>
        <p:nvSpPr>
          <p:cNvPr id="3" name="Content Placeholder 2">
            <a:extLst>
              <a:ext uri="{FF2B5EF4-FFF2-40B4-BE49-F238E27FC236}">
                <a16:creationId xmlns:a16="http://schemas.microsoft.com/office/drawing/2014/main" id="{17321F2E-FCFC-8524-77CE-434D75B9E0F9}"/>
              </a:ext>
            </a:extLst>
          </p:cNvPr>
          <p:cNvSpPr>
            <a:spLocks noGrp="1"/>
          </p:cNvSpPr>
          <p:nvPr>
            <p:ph idx="1"/>
          </p:nvPr>
        </p:nvSpPr>
        <p:spPr/>
        <p:txBody>
          <a:bodyPr/>
          <a:lstStyle/>
          <a:p>
            <a:r>
              <a:rPr lang="en-US" dirty="0"/>
              <a:t>How can we apply these principles in the ministries of our churches today?</a:t>
            </a:r>
          </a:p>
          <a:p>
            <a:r>
              <a:rPr lang="en-US" dirty="0"/>
              <a:t>Paul was known for adapting his approach to different cultures and contexts. How can we follow his example in our interactions with people from different backgrounds, cultures, and belief systems?</a:t>
            </a:r>
          </a:p>
        </p:txBody>
      </p:sp>
    </p:spTree>
    <p:extLst>
      <p:ext uri="{BB962C8B-B14F-4D97-AF65-F5344CB8AC3E}">
        <p14:creationId xmlns:p14="http://schemas.microsoft.com/office/powerpoint/2010/main" val="6513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4A80-99C2-3A82-DCE5-B17C5442046F}"/>
              </a:ext>
            </a:extLst>
          </p:cNvPr>
          <p:cNvSpPr>
            <a:spLocks noGrp="1"/>
          </p:cNvSpPr>
          <p:nvPr>
            <p:ph type="title"/>
          </p:nvPr>
        </p:nvSpPr>
        <p:spPr/>
        <p:txBody>
          <a:bodyPr/>
          <a:lstStyle/>
          <a:p>
            <a:pPr algn="l"/>
            <a:r>
              <a:rPr lang="en-US" dirty="0"/>
              <a:t>Listen for how to replicate a ministry.</a:t>
            </a:r>
          </a:p>
        </p:txBody>
      </p:sp>
      <p:sp>
        <p:nvSpPr>
          <p:cNvPr id="3" name="Content Placeholder 2">
            <a:extLst>
              <a:ext uri="{FF2B5EF4-FFF2-40B4-BE49-F238E27FC236}">
                <a16:creationId xmlns:a16="http://schemas.microsoft.com/office/drawing/2014/main" id="{9BEF6517-3CCE-595A-20A9-AF2D8FAFC3B4}"/>
              </a:ext>
            </a:extLst>
          </p:cNvPr>
          <p:cNvSpPr>
            <a:spLocks noGrp="1"/>
          </p:cNvSpPr>
          <p:nvPr>
            <p:ph idx="1"/>
          </p:nvPr>
        </p:nvSpPr>
        <p:spPr>
          <a:xfrm>
            <a:off x="1863524" y="1690688"/>
            <a:ext cx="8749496" cy="4351338"/>
          </a:xfrm>
        </p:spPr>
        <p:txBody>
          <a:bodyPr/>
          <a:lstStyle/>
          <a:p>
            <a:pPr marL="0" indent="0" algn="ctr">
              <a:buNone/>
            </a:pPr>
            <a:r>
              <a:rPr lang="en-US" dirty="0"/>
              <a:t>2 Timothy 2:1-2 (NIV)   You then, my son, be strong in the grace that is in Christ Jesus. 2  And the things you have heard me say in the presence of many witnesses entrust to reliable men who will also be qualified to teach others.</a:t>
            </a:r>
          </a:p>
        </p:txBody>
      </p:sp>
      <p:pic>
        <p:nvPicPr>
          <p:cNvPr id="4" name="Picture 3">
            <a:extLst>
              <a:ext uri="{FF2B5EF4-FFF2-40B4-BE49-F238E27FC236}">
                <a16:creationId xmlns:a16="http://schemas.microsoft.com/office/drawing/2014/main" id="{9987584E-5CE9-4F98-B5E2-4AEBB74F68E2}"/>
              </a:ext>
            </a:extLst>
          </p:cNvPr>
          <p:cNvPicPr>
            <a:picLocks noChangeAspect="1"/>
          </p:cNvPicPr>
          <p:nvPr/>
        </p:nvPicPr>
        <p:blipFill>
          <a:blip r:embed="rId2"/>
          <a:stretch>
            <a:fillRect/>
          </a:stretch>
        </p:blipFill>
        <p:spPr>
          <a:xfrm>
            <a:off x="4993872" y="5387312"/>
            <a:ext cx="2204255" cy="342857"/>
          </a:xfrm>
          <a:prstGeom prst="rect">
            <a:avLst/>
          </a:prstGeom>
        </p:spPr>
      </p:pic>
    </p:spTree>
    <p:extLst>
      <p:ext uri="{BB962C8B-B14F-4D97-AF65-F5344CB8AC3E}">
        <p14:creationId xmlns:p14="http://schemas.microsoft.com/office/powerpoint/2010/main" val="110242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CC42-B372-31F6-D70E-DC25BB0B442F}"/>
              </a:ext>
            </a:extLst>
          </p:cNvPr>
          <p:cNvSpPr>
            <a:spLocks noGrp="1"/>
          </p:cNvSpPr>
          <p:nvPr>
            <p:ph type="title"/>
          </p:nvPr>
        </p:nvSpPr>
        <p:spPr/>
        <p:txBody>
          <a:bodyPr/>
          <a:lstStyle/>
          <a:p>
            <a:r>
              <a:rPr lang="en-US" dirty="0"/>
              <a:t>Mature Disciples Disciple Others</a:t>
            </a:r>
          </a:p>
        </p:txBody>
      </p:sp>
      <p:sp>
        <p:nvSpPr>
          <p:cNvPr id="3" name="Content Placeholder 2">
            <a:extLst>
              <a:ext uri="{FF2B5EF4-FFF2-40B4-BE49-F238E27FC236}">
                <a16:creationId xmlns:a16="http://schemas.microsoft.com/office/drawing/2014/main" id="{D802A913-5C8B-41B0-96D5-847F1DB7F56F}"/>
              </a:ext>
            </a:extLst>
          </p:cNvPr>
          <p:cNvSpPr>
            <a:spLocks noGrp="1"/>
          </p:cNvSpPr>
          <p:nvPr>
            <p:ph idx="1"/>
          </p:nvPr>
        </p:nvSpPr>
        <p:spPr/>
        <p:txBody>
          <a:bodyPr/>
          <a:lstStyle/>
          <a:p>
            <a:r>
              <a:rPr lang="en-US" dirty="0"/>
              <a:t>What words and phrases suggest the deep relationship between Paul and Timothy?</a:t>
            </a:r>
          </a:p>
          <a:p>
            <a:r>
              <a:rPr lang="en-US" dirty="0"/>
              <a:t>Paul tells Timothy to “be strong.”  What does Paul mean by being “strong” spiritually?</a:t>
            </a:r>
          </a:p>
          <a:p>
            <a:r>
              <a:rPr lang="en-US" dirty="0"/>
              <a:t>The source of Timothy’s strength was to be the “grace that is in Christ Jesus.”  Why was it essential for him (or us today) to find strength in grace?   What does that mean?</a:t>
            </a:r>
          </a:p>
        </p:txBody>
      </p:sp>
    </p:spTree>
    <p:extLst>
      <p:ext uri="{BB962C8B-B14F-4D97-AF65-F5344CB8AC3E}">
        <p14:creationId xmlns:p14="http://schemas.microsoft.com/office/powerpoint/2010/main" val="85844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42</TotalTime>
  <Words>1023</Words>
  <Application>Microsoft Office PowerPoint</Application>
  <PresentationFormat>Widescreen</PresentationFormat>
  <Paragraphs>68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Paul and Timothy</vt:lpstr>
      <vt:lpstr>Video Introduction</vt:lpstr>
      <vt:lpstr>Think about it …</vt:lpstr>
      <vt:lpstr>Listen for a new opportunity.</vt:lpstr>
      <vt:lpstr>Listen for a new opportunity.</vt:lpstr>
      <vt:lpstr>Mentoring through Partnership and Observation</vt:lpstr>
      <vt:lpstr>Mentoring through Partnership and Observation</vt:lpstr>
      <vt:lpstr>Listen for how to replicate a ministry.</vt:lpstr>
      <vt:lpstr>Mature Disciples Disciple Others</vt:lpstr>
      <vt:lpstr>Mature Disciples Disciple Others</vt:lpstr>
      <vt:lpstr>Mature Disciples Disciple Others</vt:lpstr>
      <vt:lpstr>Mature Disciples Disciple Others</vt:lpstr>
      <vt:lpstr>Listen for a sober “heads up” from Paul.</vt:lpstr>
      <vt:lpstr>Listen for a sober “heads up” from Paul.</vt:lpstr>
      <vt:lpstr>Ongoing and Growing Walk with Christ</vt:lpstr>
      <vt:lpstr>Ongoing and Growing Walk with Christ</vt:lpstr>
      <vt:lpstr>Ongoing and Growing Walk with Christ</vt:lpstr>
      <vt:lpstr>Application</vt:lpstr>
      <vt:lpstr>Application</vt:lpstr>
      <vt:lpstr>Application</vt:lpstr>
      <vt:lpstr>Family Activities</vt:lpstr>
      <vt:lpstr>Paul and Timothy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and Timothy</dc:title>
  <dc:creator>Armstrong, Stephen (General Math and Science)</dc:creator>
  <cp:lastModifiedBy>Armstrong, Stephen (General Math and Science)</cp:lastModifiedBy>
  <cp:revision>2</cp:revision>
  <dcterms:created xsi:type="dcterms:W3CDTF">2023-06-22T13:27:06Z</dcterms:created>
  <dcterms:modified xsi:type="dcterms:W3CDTF">2023-06-22T14:09:09Z</dcterms:modified>
</cp:coreProperties>
</file>