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s://tinyurl.com/yb9qlnf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liberty.edu/media/1_0a720ay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Overcoming Worry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5106"/>
            <a:ext cx="9144000" cy="1362694"/>
          </a:xfrm>
        </p:spPr>
        <p:txBody>
          <a:bodyPr/>
          <a:lstStyle/>
          <a:p>
            <a:r>
              <a:rPr lang="en-US" dirty="0"/>
              <a:t>January 3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0435-2FF7-4DD5-B518-2A6A5CCA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view to the future.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003C4-5047-42B8-A57F-B716DC504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957" y="1938359"/>
            <a:ext cx="812208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23:6 (NIV)  Surely goodness and love will follow me all the days of my life, and I will dwell in the house of the LORD forever.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E2CAB-7D22-4A5A-A31C-3644FEDB64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1473" y="4711417"/>
            <a:ext cx="1923810" cy="27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98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7A56-EB54-4921-8B1F-1D869118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God’s Goodness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3B0B-DFD2-4DF0-990E-97A02CFE4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David’s future hope?</a:t>
            </a:r>
          </a:p>
          <a:p>
            <a:r>
              <a:rPr lang="en-US" dirty="0"/>
              <a:t>In what ways does this verse suggest the security that comes from being in a relationship with the Lord?</a:t>
            </a:r>
          </a:p>
          <a:p>
            <a:r>
              <a:rPr lang="en-US" dirty="0"/>
              <a:t>What does it mean to you that God’s goodness and love follow or pursue you?</a:t>
            </a:r>
          </a:p>
        </p:txBody>
      </p:sp>
    </p:spTree>
    <p:extLst>
      <p:ext uri="{BB962C8B-B14F-4D97-AF65-F5344CB8AC3E}">
        <p14:creationId xmlns:p14="http://schemas.microsoft.com/office/powerpoint/2010/main" val="302078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2958-C7AB-4E5B-A6E4-4829C7AB5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God’s Goodness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BDA1E-FA09-49CB-AE14-43386CAC4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be better about God pursuing us rather than us pursuing Him?</a:t>
            </a:r>
          </a:p>
          <a:p>
            <a:r>
              <a:rPr lang="en-US" dirty="0"/>
              <a:t>How can we help each other feel more confident in God’s love?</a:t>
            </a:r>
          </a:p>
          <a:p>
            <a:r>
              <a:rPr lang="en-US" dirty="0"/>
              <a:t>As a believer, how can confidence in your eternal security affect your approach to daily life?</a:t>
            </a:r>
          </a:p>
        </p:txBody>
      </p:sp>
    </p:spTree>
    <p:extLst>
      <p:ext uri="{BB962C8B-B14F-4D97-AF65-F5344CB8AC3E}">
        <p14:creationId xmlns:p14="http://schemas.microsoft.com/office/powerpoint/2010/main" val="7668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6D93-4DBD-4445-80A0-17DA3F68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0D699-73D0-4B1D-B54F-B6359AEF0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4477"/>
            <a:ext cx="10515600" cy="4022486"/>
          </a:xfrm>
        </p:spPr>
        <p:txBody>
          <a:bodyPr/>
          <a:lstStyle/>
          <a:p>
            <a:r>
              <a:rPr lang="en-US" dirty="0"/>
              <a:t>Worship. </a:t>
            </a:r>
          </a:p>
          <a:p>
            <a:pPr lvl="1"/>
            <a:r>
              <a:rPr lang="en-US" dirty="0"/>
              <a:t>Trust is expressed as you worship because it keeps you focused on Christ. </a:t>
            </a:r>
          </a:p>
          <a:p>
            <a:pPr lvl="1"/>
            <a:r>
              <a:rPr lang="en-US" dirty="0"/>
              <a:t>Make the decision to actively engage in worship both with your church and in your private devotional life.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4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6D93-4DBD-4445-80A0-17DA3F68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0D699-73D0-4B1D-B54F-B6359AEF0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425"/>
            <a:ext cx="10515600" cy="4047538"/>
          </a:xfrm>
        </p:spPr>
        <p:txBody>
          <a:bodyPr/>
          <a:lstStyle/>
          <a:p>
            <a:r>
              <a:rPr lang="en-US" dirty="0"/>
              <a:t>Study. </a:t>
            </a:r>
          </a:p>
          <a:p>
            <a:pPr lvl="1"/>
            <a:r>
              <a:rPr lang="en-US" dirty="0"/>
              <a:t>Identify Bible verses that teach what God says about the issue of depression and sadness in our lives.</a:t>
            </a:r>
          </a:p>
          <a:p>
            <a:pPr lvl="1"/>
            <a:r>
              <a:rPr lang="en-US" dirty="0"/>
              <a:t>Share them with others.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6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6D93-4DBD-4445-80A0-17DA3F68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0D699-73D0-4B1D-B54F-B6359AEF0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111"/>
            <a:ext cx="10515600" cy="4197851"/>
          </a:xfrm>
        </p:spPr>
        <p:txBody>
          <a:bodyPr/>
          <a:lstStyle/>
          <a:p>
            <a:r>
              <a:rPr lang="en-US" dirty="0"/>
              <a:t>Seek help. </a:t>
            </a:r>
          </a:p>
          <a:p>
            <a:pPr lvl="1"/>
            <a:r>
              <a:rPr lang="en-US" dirty="0"/>
              <a:t>Do a serious personal evaluation about what causes depression in your life. </a:t>
            </a:r>
          </a:p>
          <a:p>
            <a:pPr lvl="1"/>
            <a:r>
              <a:rPr lang="en-US" dirty="0"/>
              <a:t>Admit that it is real and it is serious. </a:t>
            </a:r>
          </a:p>
          <a:p>
            <a:pPr lvl="1"/>
            <a:r>
              <a:rPr lang="en-US" dirty="0"/>
              <a:t>It might be time to talk with a close friend, pastor, or counselor about 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1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14D1063-4760-4140-898C-844857ED2314}"/>
              </a:ext>
            </a:extLst>
          </p:cNvPr>
          <p:cNvSpPr/>
          <p:nvPr/>
        </p:nvSpPr>
        <p:spPr>
          <a:xfrm>
            <a:off x="949107" y="5067083"/>
            <a:ext cx="2718147" cy="6192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DF1DD6-171A-4D48-8455-78E03ADF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CA0C976-D37D-41BD-BAD8-573C86EE1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93" y="1953125"/>
            <a:ext cx="1735377" cy="3470753"/>
          </a:xfrm>
          <a:prstGeom prst="rect">
            <a:avLst/>
          </a:prstGeom>
          <a:ln>
            <a:noFill/>
          </a:ln>
          <a:effectLst>
            <a:outerShdw blurRad="292100" dist="139700" dir="150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F6BDCE89-6C0A-4727-87E8-84502DADC1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5440" r="4220" b="8427"/>
          <a:stretch/>
        </p:blipFill>
        <p:spPr>
          <a:xfrm>
            <a:off x="7590773" y="2416588"/>
            <a:ext cx="3624901" cy="145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E513CC7-D0A5-4EE1-829C-368E58C37BA0}"/>
              </a:ext>
            </a:extLst>
          </p:cNvPr>
          <p:cNvSpPr/>
          <p:nvPr/>
        </p:nvSpPr>
        <p:spPr>
          <a:xfrm>
            <a:off x="3532339" y="1540701"/>
            <a:ext cx="4171168" cy="3144033"/>
          </a:xfrm>
          <a:prstGeom prst="wedgeRoundRectCallout">
            <a:avLst>
              <a:gd name="adj1" fmla="val -65673"/>
              <a:gd name="adj2" fmla="val -256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One of our South American agents found this message washed up on the shore in a Brazilian soft drink bottle.  It’s an important concept … we don’t want to be worrying about it.  You can help us.  Technical help is available at </a:t>
            </a:r>
            <a:r>
              <a:rPr lang="en-US" dirty="0">
                <a:latin typeface="Comic Sans MS" panose="030F0702030302020204" pitchFamily="66" charset="0"/>
                <a:hlinkClick r:id="rId4"/>
              </a:rPr>
              <a:t>https://tinyurl.com/yb9qlnff</a:t>
            </a:r>
            <a:r>
              <a:rPr lang="en-US" dirty="0">
                <a:latin typeface="Comic Sans MS" panose="030F0702030302020204" pitchFamily="66" charset="0"/>
              </a:rPr>
              <a:t>  .  There you will find other messages of import as well.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F8D5BA1E-342F-4889-8FCB-2B02D445F4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73" y="4407290"/>
            <a:ext cx="1639515" cy="145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50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Overcoming Worry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5106"/>
            <a:ext cx="9144000" cy="1362694"/>
          </a:xfrm>
        </p:spPr>
        <p:txBody>
          <a:bodyPr/>
          <a:lstStyle/>
          <a:p>
            <a:r>
              <a:rPr lang="en-US" dirty="0"/>
              <a:t>January 3</a:t>
            </a:r>
          </a:p>
        </p:txBody>
      </p:sp>
    </p:spTree>
    <p:extLst>
      <p:ext uri="{BB962C8B-B14F-4D97-AF65-F5344CB8AC3E}">
        <p14:creationId xmlns:p14="http://schemas.microsoft.com/office/powerpoint/2010/main" val="375991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2106F7-34B7-41D8-A189-4BF5B317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Video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35EC58-A730-4F64-98AD-DC916FC0CEF7}"/>
              </a:ext>
            </a:extLst>
          </p:cNvPr>
          <p:cNvGrpSpPr/>
          <p:nvPr/>
        </p:nvGrpSpPr>
        <p:grpSpPr>
          <a:xfrm>
            <a:off x="3120991" y="1468767"/>
            <a:ext cx="5950018" cy="4100760"/>
            <a:chOff x="2849598" y="1551895"/>
            <a:chExt cx="6492803" cy="4846740"/>
          </a:xfrm>
        </p:grpSpPr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F8CD060C-0B5A-4962-8C41-2E55E3E1A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1897268"/>
              <a:ext cx="5715000" cy="3514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hlinkClick r:id="rId3"/>
              <a:extLst>
                <a:ext uri="{FF2B5EF4-FFF2-40B4-BE49-F238E27FC236}">
                  <a16:creationId xmlns:a16="http://schemas.microsoft.com/office/drawing/2014/main" id="{4A7340CE-9727-4E88-8639-F7D51E36A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551895"/>
              <a:ext cx="6492803" cy="48467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ADAF105-BE21-42B5-B447-69AD6700B4E1}"/>
              </a:ext>
            </a:extLst>
          </p:cNvPr>
          <p:cNvSpPr txBox="1"/>
          <p:nvPr/>
        </p:nvSpPr>
        <p:spPr>
          <a:xfrm>
            <a:off x="4465122" y="5747657"/>
            <a:ext cx="313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View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361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1F9D40-CC7A-4C3D-A976-3EA38CF4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B6533-58FD-4491-B950-9D71CFDFB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sometimes threatens your peace of mind or sense of security? 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Today we look at Psalm 23 where David talks of things which tended to cause worry.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He tells us that God’s presence provides peace of mind and security.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43391B-0F0F-4C30-AEEB-0CECE8650EE2}"/>
              </a:ext>
            </a:extLst>
          </p:cNvPr>
          <p:cNvGrpSpPr/>
          <p:nvPr/>
        </p:nvGrpSpPr>
        <p:grpSpPr>
          <a:xfrm>
            <a:off x="1558586" y="2925052"/>
            <a:ext cx="8971155" cy="2823924"/>
            <a:chOff x="1558586" y="2925052"/>
            <a:chExt cx="8971155" cy="28239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8DDAB9-61E4-4E50-8B9A-AE999E55E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586" y="3127453"/>
              <a:ext cx="1695252" cy="1747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4019E9C-3379-4B64-89E4-CCB3E3FB1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162" y="2925052"/>
              <a:ext cx="2731579" cy="21524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695EC9-9BB8-49A5-9042-EF5BD2921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292" y="4001294"/>
              <a:ext cx="1799415" cy="1747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745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1925-5A7B-4DD4-AEC7-D80C8267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the shepherd’s tasks.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5B55-6ECD-4AF2-940D-21AEF5AA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250" y="1927225"/>
            <a:ext cx="92075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23:1-3 (NIV)   The LORD is my shepherd, I shall not be in want.  2  He makes me lie down in green pastures, he leads me beside quiet waters,  3  he restores my soul. He guides me in paths of righteousness for his name's sake.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A579E-8E65-4D19-A928-EA34FB29B9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3895" y="5411805"/>
            <a:ext cx="1923810" cy="27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6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EA39-4CAB-42FC-B9A9-C89333AB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God’s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45787-A742-4661-83EC-733E45A13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was the metaphor of the Lord as shepherd a fitting one for David to use? </a:t>
            </a:r>
          </a:p>
          <a:p>
            <a:r>
              <a:rPr lang="en-US" dirty="0"/>
              <a:t>What shepherding functions or tasks are prominent in these verses?</a:t>
            </a:r>
          </a:p>
          <a:p>
            <a:r>
              <a:rPr lang="en-US" dirty="0"/>
              <a:t>What would following God to “green pastures” and “quiet waters” look like in your life?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0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B2AC-7863-471F-992A-B9074F56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God’s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7F619-FCB4-44B6-A4B3-F4E3F50B8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 is talking about how he was aware of God’s presence with him.  Name some ways in which you are aware of Christ’s constant presence with you.</a:t>
            </a:r>
          </a:p>
          <a:p>
            <a:r>
              <a:rPr lang="en-US" dirty="0"/>
              <a:t>Some translations say “</a:t>
            </a:r>
            <a:r>
              <a:rPr lang="en-US" i="1" dirty="0"/>
              <a:t>makes</a:t>
            </a:r>
            <a:r>
              <a:rPr lang="en-US" dirty="0"/>
              <a:t> me lie down.”   Why would God force us to rest?</a:t>
            </a:r>
          </a:p>
          <a:p>
            <a:r>
              <a:rPr lang="en-US" dirty="0"/>
              <a:t>Other translations say “</a:t>
            </a:r>
            <a:r>
              <a:rPr lang="en-US" i="1" dirty="0"/>
              <a:t>lets</a:t>
            </a:r>
            <a:r>
              <a:rPr lang="en-US" dirty="0"/>
              <a:t> me lie down.”  How is this translation just as valid?</a:t>
            </a:r>
          </a:p>
        </p:txBody>
      </p:sp>
    </p:spTree>
    <p:extLst>
      <p:ext uri="{BB962C8B-B14F-4D97-AF65-F5344CB8AC3E}">
        <p14:creationId xmlns:p14="http://schemas.microsoft.com/office/powerpoint/2010/main" val="20857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0460-62CC-4F90-9B49-2001D505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God’s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0E768-0D16-4A95-AC57-A8330BBDE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 says God restores or renews his soul.  What kind of renewal or restoration did God provide for David (and for us)?</a:t>
            </a:r>
          </a:p>
          <a:p>
            <a:r>
              <a:rPr lang="en-US" dirty="0"/>
              <a:t>David spoke of a shepherd and sheep—what metaphor could you use to picture your relationship with the Lord? Finish the phrase, “The Lord is my ________”</a:t>
            </a:r>
          </a:p>
        </p:txBody>
      </p:sp>
    </p:spTree>
    <p:extLst>
      <p:ext uri="{BB962C8B-B14F-4D97-AF65-F5344CB8AC3E}">
        <p14:creationId xmlns:p14="http://schemas.microsoft.com/office/powerpoint/2010/main" val="38432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9954D-FF2E-4BD4-94CB-D93E74DB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how David addresses God personally.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4CF3D-EEBE-4D00-B120-D9F264BCB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961" y="1903956"/>
            <a:ext cx="9186797" cy="39097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23:4-5 (NIV)   Even though I walk through the valley of the shadow of death, I will fear no evil, for you are with me; your rod and your staff, they comfort me. 5  You prepare a table before me in the presence of my enemies. You anoint my head with oil; my cup overflows.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A1E1C-7C8C-47E6-BA95-2807FB35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1369" y="5813708"/>
            <a:ext cx="1923810" cy="27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39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40E6E-225A-4AD4-BE2E-971BE0B8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God’s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7837A-4206-4B46-B83E-2AB519E11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might be the dark time David alluded to in verse 4? </a:t>
            </a:r>
          </a:p>
          <a:p>
            <a:r>
              <a:rPr lang="en-US" dirty="0"/>
              <a:t>Why was he convinced he had no cause to fear?</a:t>
            </a:r>
          </a:p>
          <a:p>
            <a:r>
              <a:rPr lang="en-US" dirty="0"/>
              <a:t>What might the rod and staff represent? </a:t>
            </a:r>
          </a:p>
          <a:p>
            <a:r>
              <a:rPr lang="en-US" dirty="0"/>
              <a:t>What kinds of things keep us from recognizing God’s presence?</a:t>
            </a:r>
          </a:p>
          <a:p>
            <a:r>
              <a:rPr lang="en-US" dirty="0"/>
              <a:t>How can we intentionally enjoy or practice being in God’s presence?</a:t>
            </a:r>
          </a:p>
        </p:txBody>
      </p:sp>
    </p:spTree>
    <p:extLst>
      <p:ext uri="{BB962C8B-B14F-4D97-AF65-F5344CB8AC3E}">
        <p14:creationId xmlns:p14="http://schemas.microsoft.com/office/powerpoint/2010/main" val="37395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40</TotalTime>
  <Words>729</Words>
  <Application>Microsoft Office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Office Theme</vt:lpstr>
      <vt:lpstr>Overcoming Worry</vt:lpstr>
      <vt:lpstr>Introduction Video</vt:lpstr>
      <vt:lpstr>Think about it …</vt:lpstr>
      <vt:lpstr>Listen for the shepherd’s tasks.</vt:lpstr>
      <vt:lpstr>Trust God’s Guidance</vt:lpstr>
      <vt:lpstr>Trust God’s Guidance</vt:lpstr>
      <vt:lpstr>Trust God’s Guidance</vt:lpstr>
      <vt:lpstr>Listen how David addresses God personally.</vt:lpstr>
      <vt:lpstr>Trust God’s Presence</vt:lpstr>
      <vt:lpstr>Listen for a view to the future.</vt:lpstr>
      <vt:lpstr>Trust God’s Goodness</vt:lpstr>
      <vt:lpstr>Trust God’s Goodness</vt:lpstr>
      <vt:lpstr>Application</vt:lpstr>
      <vt:lpstr>Application</vt:lpstr>
      <vt:lpstr>Application</vt:lpstr>
      <vt:lpstr>Family Activities</vt:lpstr>
      <vt:lpstr>Overcoming Worry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Worry</dc:title>
  <dc:creator>Armstrong, Stephen (General Math and Science)</dc:creator>
  <cp:lastModifiedBy>Armstrong, Stephen (General Math and Science)</cp:lastModifiedBy>
  <cp:revision>6</cp:revision>
  <dcterms:created xsi:type="dcterms:W3CDTF">2020-12-17T15:01:44Z</dcterms:created>
  <dcterms:modified xsi:type="dcterms:W3CDTF">2020-12-17T15:42:18Z</dcterms:modified>
</cp:coreProperties>
</file>