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58"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8" d="100"/>
          <a:sy n="88" d="100"/>
        </p:scale>
        <p:origin x="14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43000" y="4044874"/>
            <a:ext cx="6858000" cy="12129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02961473-3B9A-4FAA-AAB1-3C754188FBD1}" type="datetimeFigureOut">
              <a:rPr lang="en-US"/>
              <a:pPr>
                <a:defRPr/>
              </a:pPr>
              <a:t>8/24/2018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B82B7E-CB03-476E-A173-926358EE7742}" type="slidenum">
              <a:rPr lang="en-US"/>
              <a:pPr>
                <a:defRPr/>
              </a:pPr>
              <a:t>‹#›</a:t>
            </a:fld>
            <a:endParaRPr lang="en-US"/>
          </a:p>
        </p:txBody>
      </p:sp>
    </p:spTree>
    <p:extLst>
      <p:ext uri="{BB962C8B-B14F-4D97-AF65-F5344CB8AC3E}">
        <p14:creationId xmlns:p14="http://schemas.microsoft.com/office/powerpoint/2010/main" val="2992891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2A6E79F-968C-4347-9F80-11988F1B5FB7}" type="datetimeFigureOut">
              <a:rPr lang="en-US"/>
              <a:pPr>
                <a:defRPr/>
              </a:pPr>
              <a:t>8/24/2018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22D5896-2BCB-40EC-95A5-AF9736E2BD81}" type="slidenum">
              <a:rPr lang="en-US"/>
              <a:pPr>
                <a:defRPr/>
              </a:pPr>
              <a:t>‹#›</a:t>
            </a:fld>
            <a:endParaRPr lang="en-US"/>
          </a:p>
        </p:txBody>
      </p:sp>
    </p:spTree>
    <p:extLst>
      <p:ext uri="{BB962C8B-B14F-4D97-AF65-F5344CB8AC3E}">
        <p14:creationId xmlns:p14="http://schemas.microsoft.com/office/powerpoint/2010/main" val="3182403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EFD6F6F-818E-4722-897B-55EA89FD6523}" type="datetimeFigureOut">
              <a:rPr lang="en-US"/>
              <a:pPr>
                <a:defRPr/>
              </a:pPr>
              <a:t>8/24/2018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BF6A8F-76EC-416B-B2BE-F06A6B26C809}" type="slidenum">
              <a:rPr lang="en-US"/>
              <a:pPr>
                <a:defRPr/>
              </a:pPr>
              <a:t>‹#›</a:t>
            </a:fld>
            <a:endParaRPr lang="en-US"/>
          </a:p>
        </p:txBody>
      </p:sp>
    </p:spTree>
    <p:extLst>
      <p:ext uri="{BB962C8B-B14F-4D97-AF65-F5344CB8AC3E}">
        <p14:creationId xmlns:p14="http://schemas.microsoft.com/office/powerpoint/2010/main" val="2861954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1DB23C4-2BFF-443B-B8B6-F24ACBA8D7F8}" type="datetimeFigureOut">
              <a:rPr lang="en-US"/>
              <a:pPr>
                <a:defRPr/>
              </a:pPr>
              <a:t>8/24/2018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2D8C57E-C2EE-4A6B-9559-652FCE26AA1F}" type="slidenum">
              <a:rPr lang="en-US"/>
              <a:pPr>
                <a:defRPr/>
              </a:pPr>
              <a:t>‹#›</a:t>
            </a:fld>
            <a:endParaRPr lang="en-US"/>
          </a:p>
        </p:txBody>
      </p:sp>
    </p:spTree>
    <p:extLst>
      <p:ext uri="{BB962C8B-B14F-4D97-AF65-F5344CB8AC3E}">
        <p14:creationId xmlns:p14="http://schemas.microsoft.com/office/powerpoint/2010/main" val="3006398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4A876C2-CCBA-4DC8-B2FA-8A22D2BC98CD}" type="datetimeFigureOut">
              <a:rPr lang="en-US"/>
              <a:pPr>
                <a:defRPr/>
              </a:pPr>
              <a:t>8/24/2018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995CC17-AE84-4B6F-8963-C703E315D77C}" type="slidenum">
              <a:rPr lang="en-US"/>
              <a:pPr>
                <a:defRPr/>
              </a:pPr>
              <a:t>‹#›</a:t>
            </a:fld>
            <a:endParaRPr lang="en-US"/>
          </a:p>
        </p:txBody>
      </p:sp>
    </p:spTree>
    <p:extLst>
      <p:ext uri="{BB962C8B-B14F-4D97-AF65-F5344CB8AC3E}">
        <p14:creationId xmlns:p14="http://schemas.microsoft.com/office/powerpoint/2010/main" val="3608582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31160806-1185-4738-93E6-30CC8EBC9897}" type="datetimeFigureOut">
              <a:rPr lang="en-US"/>
              <a:pPr>
                <a:defRPr/>
              </a:pPr>
              <a:t>8/24/2018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ECA24F7-6BD8-4910-B913-46F9839C7C9B}" type="slidenum">
              <a:rPr lang="en-US"/>
              <a:pPr>
                <a:defRPr/>
              </a:pPr>
              <a:t>‹#›</a:t>
            </a:fld>
            <a:endParaRPr lang="en-US"/>
          </a:p>
        </p:txBody>
      </p:sp>
    </p:spTree>
    <p:extLst>
      <p:ext uri="{BB962C8B-B14F-4D97-AF65-F5344CB8AC3E}">
        <p14:creationId xmlns:p14="http://schemas.microsoft.com/office/powerpoint/2010/main" val="3077858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DF75F557-A2F8-40FA-966B-735D2615C247}" type="datetimeFigureOut">
              <a:rPr lang="en-US"/>
              <a:pPr>
                <a:defRPr/>
              </a:pPr>
              <a:t>8/24/2018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F0E79A0-085E-450B-8A43-C82A6F50EAB0}" type="slidenum">
              <a:rPr lang="en-US"/>
              <a:pPr>
                <a:defRPr/>
              </a:pPr>
              <a:t>‹#›</a:t>
            </a:fld>
            <a:endParaRPr lang="en-US"/>
          </a:p>
        </p:txBody>
      </p:sp>
    </p:spTree>
    <p:extLst>
      <p:ext uri="{BB962C8B-B14F-4D97-AF65-F5344CB8AC3E}">
        <p14:creationId xmlns:p14="http://schemas.microsoft.com/office/powerpoint/2010/main" val="4044585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40DEE6C9-007E-4F7A-8B48-AC0D662729BA}" type="datetimeFigureOut">
              <a:rPr lang="en-US"/>
              <a:pPr>
                <a:defRPr/>
              </a:pPr>
              <a:t>8/24/2018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39DF61C-5AED-4249-B220-C03A5191E816}" type="slidenum">
              <a:rPr lang="en-US"/>
              <a:pPr>
                <a:defRPr/>
              </a:pPr>
              <a:t>‹#›</a:t>
            </a:fld>
            <a:endParaRPr lang="en-US"/>
          </a:p>
        </p:txBody>
      </p:sp>
    </p:spTree>
    <p:extLst>
      <p:ext uri="{BB962C8B-B14F-4D97-AF65-F5344CB8AC3E}">
        <p14:creationId xmlns:p14="http://schemas.microsoft.com/office/powerpoint/2010/main" val="418503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136CD30-853C-432F-9A8F-0847763E3A55}" type="datetimeFigureOut">
              <a:rPr lang="en-US"/>
              <a:pPr>
                <a:defRPr/>
              </a:pPr>
              <a:t>8/24/2018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6350B1B-3D27-41DD-A5A7-04A14853B1C1}" type="slidenum">
              <a:rPr lang="en-US"/>
              <a:pPr>
                <a:defRPr/>
              </a:pPr>
              <a:t>‹#›</a:t>
            </a:fld>
            <a:endParaRPr lang="en-US"/>
          </a:p>
        </p:txBody>
      </p:sp>
    </p:spTree>
    <p:extLst>
      <p:ext uri="{BB962C8B-B14F-4D97-AF65-F5344CB8AC3E}">
        <p14:creationId xmlns:p14="http://schemas.microsoft.com/office/powerpoint/2010/main" val="1417429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6046F42-CB25-4AE0-BB8F-930A9F7A266A}" type="datetimeFigureOut">
              <a:rPr lang="en-US"/>
              <a:pPr>
                <a:defRPr/>
              </a:pPr>
              <a:t>8/24/2018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8EB021A-119F-432C-A01F-B7D9D6744591}" type="slidenum">
              <a:rPr lang="en-US"/>
              <a:pPr>
                <a:defRPr/>
              </a:pPr>
              <a:t>‹#›</a:t>
            </a:fld>
            <a:endParaRPr lang="en-US"/>
          </a:p>
        </p:txBody>
      </p:sp>
    </p:spTree>
    <p:extLst>
      <p:ext uri="{BB962C8B-B14F-4D97-AF65-F5344CB8AC3E}">
        <p14:creationId xmlns:p14="http://schemas.microsoft.com/office/powerpoint/2010/main" val="2622489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8BABAD7-FEBC-49C2-8803-7045094E92C7}" type="datetimeFigureOut">
              <a:rPr lang="en-US"/>
              <a:pPr>
                <a:defRPr/>
              </a:pPr>
              <a:t>8/24/2018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8C46F25-E758-435D-91E0-0DDED2541BBC}" type="slidenum">
              <a:rPr lang="en-US"/>
              <a:pPr>
                <a:defRPr/>
              </a:pPr>
              <a:t>‹#›</a:t>
            </a:fld>
            <a:endParaRPr lang="en-US"/>
          </a:p>
        </p:txBody>
      </p:sp>
    </p:spTree>
    <p:extLst>
      <p:ext uri="{BB962C8B-B14F-4D97-AF65-F5344CB8AC3E}">
        <p14:creationId xmlns:p14="http://schemas.microsoft.com/office/powerpoint/2010/main" val="2076983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6000" r="-16000"/>
          </a:stretch>
        </a:blipFill>
        <a:effectLst/>
      </p:bgPr>
    </p:bg>
    <p:spTree>
      <p:nvGrpSpPr>
        <p:cNvPr id="1" name=""/>
        <p:cNvGrpSpPr/>
        <p:nvPr/>
      </p:nvGrpSpPr>
      <p:grpSpPr>
        <a:xfrm>
          <a:off x="0" y="0"/>
          <a:ext cx="0" cy="0"/>
          <a:chOff x="0" y="0"/>
          <a:chExt cx="0" cy="0"/>
        </a:xfrm>
      </p:grpSpPr>
      <p:sp>
        <p:nvSpPr>
          <p:cNvPr id="7" name="Folded Corner 6"/>
          <p:cNvSpPr/>
          <p:nvPr/>
        </p:nvSpPr>
        <p:spPr>
          <a:xfrm>
            <a:off x="461963" y="215900"/>
            <a:ext cx="8359775" cy="6432550"/>
          </a:xfrm>
          <a:prstGeom prst="foldedCorner">
            <a:avLst/>
          </a:prstGeom>
          <a:gradFill>
            <a:gsLst>
              <a:gs pos="0">
                <a:schemeClr val="accent1">
                  <a:lumMod val="5000"/>
                  <a:lumOff val="95000"/>
                  <a:alpha val="87000"/>
                </a:schemeClr>
              </a:gs>
              <a:gs pos="7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42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27"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2CFA4746-6E0D-4544-A855-FA0099659A69}" type="datetimeFigureOut">
              <a:rPr lang="en-US"/>
              <a:pPr>
                <a:defRPr/>
              </a:pPr>
              <a:t>8/24/2018</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CA6713F1-64AA-49B3-8AC3-D9DD4550DB3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lnSpc>
          <a:spcPct val="90000"/>
        </a:lnSpc>
        <a:spcBef>
          <a:spcPct val="0"/>
        </a:spcBef>
        <a:spcAft>
          <a:spcPct val="0"/>
        </a:spcAft>
        <a:defRPr sz="4400" kern="1200">
          <a:solidFill>
            <a:schemeClr val="tx1"/>
          </a:solidFill>
          <a:latin typeface="Arial" panose="020B0604020202020204" pitchFamily="34" charset="0"/>
          <a:ea typeface="+mj-ea"/>
          <a:cs typeface="Arial" panose="020B0604020202020204" pitchFamily="34" charset="0"/>
        </a:defRPr>
      </a:lvl1pPr>
      <a:lvl2pPr algn="ctr"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ctr"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ctr"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ctr"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ctr"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ctr"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ctr"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ctr"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tinyurl.com/ybpwklak" TargetMode="External"/><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r>
              <a:rPr lang="en-US" altLang="en-US" dirty="0" smtClean="0"/>
              <a:t>Open Arms</a:t>
            </a:r>
          </a:p>
        </p:txBody>
      </p:sp>
      <p:sp>
        <p:nvSpPr>
          <p:cNvPr id="2051" name="Subtitle 2"/>
          <p:cNvSpPr>
            <a:spLocks noGrp="1"/>
          </p:cNvSpPr>
          <p:nvPr>
            <p:ph type="subTitle" idx="1"/>
          </p:nvPr>
        </p:nvSpPr>
        <p:spPr>
          <a:xfrm>
            <a:off x="1143000" y="4044950"/>
            <a:ext cx="6858000" cy="1212850"/>
          </a:xfrm>
        </p:spPr>
        <p:txBody>
          <a:bodyPr/>
          <a:lstStyle/>
          <a:p>
            <a:r>
              <a:rPr lang="en-US" altLang="en-US" dirty="0" smtClean="0"/>
              <a:t>September 9</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dirty="0"/>
              <a:t>Listen for how God sees people is different from our view. </a:t>
            </a:r>
          </a:p>
        </p:txBody>
      </p:sp>
      <p:sp>
        <p:nvSpPr>
          <p:cNvPr id="3" name="Content Placeholder 2"/>
          <p:cNvSpPr>
            <a:spLocks noGrp="1"/>
          </p:cNvSpPr>
          <p:nvPr>
            <p:ph idx="1"/>
          </p:nvPr>
        </p:nvSpPr>
        <p:spPr>
          <a:xfrm>
            <a:off x="914399" y="2119539"/>
            <a:ext cx="7078436" cy="4351338"/>
          </a:xfrm>
        </p:spPr>
        <p:txBody>
          <a:bodyPr/>
          <a:lstStyle/>
          <a:p>
            <a:pPr marL="0" indent="0" algn="ctr">
              <a:buNone/>
            </a:pPr>
            <a:r>
              <a:rPr lang="en-US" dirty="0"/>
              <a:t>insulted the poor. Is it not the rich who are exploiting you? Are they not the ones who are dragging you into court? 7  Are they not the ones who are slandering the noble name of him to whom you belong?</a:t>
            </a:r>
          </a:p>
          <a:p>
            <a:pPr marL="0" indent="0" algn="ctr">
              <a:buNone/>
            </a:pPr>
            <a:endParaRPr lang="en-US" dirty="0"/>
          </a:p>
        </p:txBody>
      </p:sp>
      <p:pic>
        <p:nvPicPr>
          <p:cNvPr id="4" name="Picture 3"/>
          <p:cNvPicPr>
            <a:picLocks noChangeAspect="1"/>
          </p:cNvPicPr>
          <p:nvPr/>
        </p:nvPicPr>
        <p:blipFill>
          <a:blip r:embed="rId2"/>
          <a:stretch>
            <a:fillRect/>
          </a:stretch>
        </p:blipFill>
        <p:spPr>
          <a:xfrm>
            <a:off x="3656393" y="5230690"/>
            <a:ext cx="1923810" cy="28571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0048477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Partiality with God</a:t>
            </a:r>
          </a:p>
        </p:txBody>
      </p:sp>
      <p:sp>
        <p:nvSpPr>
          <p:cNvPr id="3" name="Content Placeholder 2"/>
          <p:cNvSpPr>
            <a:spLocks noGrp="1"/>
          </p:cNvSpPr>
          <p:nvPr>
            <p:ph idx="1"/>
          </p:nvPr>
        </p:nvSpPr>
        <p:spPr/>
        <p:txBody>
          <a:bodyPr/>
          <a:lstStyle/>
          <a:p>
            <a:r>
              <a:rPr lang="en-US" dirty="0"/>
              <a:t>So, let’s make the contrast … how does God, how do we see people</a:t>
            </a:r>
            <a:r>
              <a:rPr lang="en-US" dirty="0" smtClean="0"/>
              <a:t>?</a:t>
            </a:r>
          </a:p>
          <a:p>
            <a:r>
              <a:rPr lang="en-US" dirty="0"/>
              <a:t>Why do you think God has a special concern for poor people?</a:t>
            </a:r>
          </a:p>
          <a:p>
            <a:r>
              <a:rPr lang="en-US" dirty="0"/>
              <a:t>What do rich people have a history of doing to people in the church?</a:t>
            </a:r>
          </a:p>
          <a:p>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433645035"/>
              </p:ext>
            </p:extLst>
          </p:nvPr>
        </p:nvGraphicFramePr>
        <p:xfrm>
          <a:off x="664028" y="2931886"/>
          <a:ext cx="7957458" cy="1280160"/>
        </p:xfrm>
        <a:graphic>
          <a:graphicData uri="http://schemas.openxmlformats.org/drawingml/2006/table">
            <a:tbl>
              <a:tblPr firstRow="1" bandRow="1">
                <a:tableStyleId>{5C22544A-7EE6-4342-B048-85BDC9FD1C3A}</a:tableStyleId>
              </a:tblPr>
              <a:tblGrid>
                <a:gridCol w="3978729"/>
                <a:gridCol w="3978729"/>
              </a:tblGrid>
              <a:tr h="370840">
                <a:tc>
                  <a:txBody>
                    <a:bodyPr/>
                    <a:lstStyle/>
                    <a:p>
                      <a:pPr algn="ctr"/>
                      <a:r>
                        <a:rPr lang="en-US" sz="2400" dirty="0" smtClean="0"/>
                        <a:t>How God Sees People</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How We</a:t>
                      </a:r>
                      <a:r>
                        <a:rPr lang="en-US" sz="2400" baseline="0" dirty="0" smtClean="0"/>
                        <a:t> See People</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endParaRPr lang="en-US" sz="2400" dirty="0" smtClean="0"/>
                    </a:p>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98731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Partiality with God</a:t>
            </a:r>
            <a:endParaRPr lang="en-US" dirty="0"/>
          </a:p>
        </p:txBody>
      </p:sp>
      <p:sp>
        <p:nvSpPr>
          <p:cNvPr id="3" name="Content Placeholder 2"/>
          <p:cNvSpPr>
            <a:spLocks noGrp="1"/>
          </p:cNvSpPr>
          <p:nvPr>
            <p:ph idx="1"/>
          </p:nvPr>
        </p:nvSpPr>
        <p:spPr/>
        <p:txBody>
          <a:bodyPr/>
          <a:lstStyle/>
          <a:p>
            <a:r>
              <a:rPr lang="en-US" dirty="0"/>
              <a:t>What are some dangers of showing favoritism? </a:t>
            </a:r>
          </a:p>
          <a:p>
            <a:r>
              <a:rPr lang="en-US" dirty="0"/>
              <a:t>Why does favoritism within a group (family, church, etc.) lead to disasters in relationships?</a:t>
            </a:r>
          </a:p>
          <a:p>
            <a:r>
              <a:rPr lang="en-US" dirty="0"/>
              <a:t>What steps can we take to overcome favoritism?</a:t>
            </a:r>
          </a:p>
          <a:p>
            <a:endParaRPr lang="en-US" dirty="0"/>
          </a:p>
        </p:txBody>
      </p:sp>
    </p:spTree>
    <p:extLst>
      <p:ext uri="{BB962C8B-B14F-4D97-AF65-F5344CB8AC3E}">
        <p14:creationId xmlns:p14="http://schemas.microsoft.com/office/powerpoint/2010/main" val="2046438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65125"/>
            <a:ext cx="8229600" cy="1325563"/>
          </a:xfrm>
        </p:spPr>
        <p:txBody>
          <a:bodyPr/>
          <a:lstStyle/>
          <a:p>
            <a:pPr algn="l"/>
            <a:r>
              <a:rPr lang="en-US" dirty="0"/>
              <a:t>Listen for what is the “royal law</a:t>
            </a:r>
            <a:r>
              <a:rPr lang="en-US" dirty="0" smtClean="0"/>
              <a:t>.”</a:t>
            </a:r>
            <a:endParaRPr lang="en-US" dirty="0"/>
          </a:p>
        </p:txBody>
      </p:sp>
      <p:sp>
        <p:nvSpPr>
          <p:cNvPr id="3" name="Content Placeholder 2"/>
          <p:cNvSpPr>
            <a:spLocks noGrp="1"/>
          </p:cNvSpPr>
          <p:nvPr>
            <p:ph idx="1"/>
          </p:nvPr>
        </p:nvSpPr>
        <p:spPr/>
        <p:txBody>
          <a:bodyPr/>
          <a:lstStyle/>
          <a:p>
            <a:pPr marL="0" indent="0" algn="ctr">
              <a:buNone/>
            </a:pPr>
            <a:r>
              <a:rPr lang="en-US" dirty="0"/>
              <a:t>James 2:8-10 (NIV)  If you really keep the royal law found in Scripture, "Love your neighbor as yourself," you are doing right. 9  But if you show favoritism, you sin and are convicted by the law as lawbreakers.  10  For whoever keeps the whole law and yet stumbles at just one point is guilty of breaking all of it.</a:t>
            </a:r>
          </a:p>
          <a:p>
            <a:pPr marL="0" indent="0" algn="ctr">
              <a:buNone/>
            </a:pPr>
            <a:endParaRPr lang="en-US" dirty="0"/>
          </a:p>
        </p:txBody>
      </p:sp>
      <p:pic>
        <p:nvPicPr>
          <p:cNvPr id="4" name="Picture 3"/>
          <p:cNvPicPr>
            <a:picLocks noChangeAspect="1"/>
          </p:cNvPicPr>
          <p:nvPr/>
        </p:nvPicPr>
        <p:blipFill>
          <a:blip r:embed="rId2"/>
          <a:stretch>
            <a:fillRect/>
          </a:stretch>
        </p:blipFill>
        <p:spPr>
          <a:xfrm>
            <a:off x="3645507" y="5709661"/>
            <a:ext cx="1923810" cy="28571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464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God Is Love</a:t>
            </a:r>
          </a:p>
        </p:txBody>
      </p:sp>
      <p:sp>
        <p:nvSpPr>
          <p:cNvPr id="3" name="Content Placeholder 2"/>
          <p:cNvSpPr>
            <a:spLocks noGrp="1"/>
          </p:cNvSpPr>
          <p:nvPr>
            <p:ph idx="1"/>
          </p:nvPr>
        </p:nvSpPr>
        <p:spPr/>
        <p:txBody>
          <a:bodyPr/>
          <a:lstStyle/>
          <a:p>
            <a:r>
              <a:rPr lang="en-US" dirty="0"/>
              <a:t>What was the “royal law</a:t>
            </a:r>
            <a:r>
              <a:rPr lang="en-US" dirty="0" smtClean="0"/>
              <a:t>?”</a:t>
            </a:r>
          </a:p>
          <a:p>
            <a:r>
              <a:rPr lang="en-US" dirty="0"/>
              <a:t>Why is it “royal?” </a:t>
            </a:r>
            <a:endParaRPr lang="en-US" dirty="0" smtClean="0"/>
          </a:p>
          <a:p>
            <a:r>
              <a:rPr lang="en-US" dirty="0"/>
              <a:t>What does the Royal Law have to do with prejudice and favoritism?</a:t>
            </a:r>
          </a:p>
          <a:p>
            <a:r>
              <a:rPr lang="en-US" dirty="0"/>
              <a:t>Finish the </a:t>
            </a:r>
            <a:r>
              <a:rPr lang="en-US" dirty="0" smtClean="0"/>
              <a:t>sentence</a:t>
            </a:r>
            <a:r>
              <a:rPr lang="en-US" dirty="0"/>
              <a:t>:</a:t>
            </a:r>
          </a:p>
        </p:txBody>
      </p:sp>
      <p:pic>
        <p:nvPicPr>
          <p:cNvPr id="4" name="Picture 3"/>
          <p:cNvPicPr>
            <a:picLocks noChangeAspect="1"/>
          </p:cNvPicPr>
          <p:nvPr/>
        </p:nvPicPr>
        <p:blipFill>
          <a:blip r:embed="rId2"/>
          <a:stretch>
            <a:fillRect/>
          </a:stretch>
        </p:blipFill>
        <p:spPr>
          <a:xfrm>
            <a:off x="1241829" y="4037429"/>
            <a:ext cx="2828571" cy="3028571"/>
          </a:xfrm>
          <a:prstGeom prst="rect">
            <a:avLst/>
          </a:prstGeom>
        </p:spPr>
      </p:pic>
      <p:sp>
        <p:nvSpPr>
          <p:cNvPr id="5" name="Rounded Rectangular Callout 4"/>
          <p:cNvSpPr/>
          <p:nvPr/>
        </p:nvSpPr>
        <p:spPr>
          <a:xfrm>
            <a:off x="3516086" y="4539343"/>
            <a:ext cx="4082143" cy="1317171"/>
          </a:xfrm>
          <a:prstGeom prst="wedgeRoundRectCallout">
            <a:avLst>
              <a:gd name="adj1" fmla="val -62166"/>
              <a:gd name="adj2" fmla="val -1816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smtClean="0">
                <a:latin typeface="Comic Sans MS" panose="030F0702030302020204" pitchFamily="66" charset="0"/>
              </a:rPr>
              <a:t>“Showing favoritism isn’t as bad as __________.”</a:t>
            </a:r>
            <a:endParaRPr lang="en-US" sz="2400" dirty="0">
              <a:latin typeface="Comic Sans MS" panose="030F0702030302020204" pitchFamily="66" charset="0"/>
            </a:endParaRPr>
          </a:p>
        </p:txBody>
      </p:sp>
      <p:sp>
        <p:nvSpPr>
          <p:cNvPr id="6" name="Horizontal Scroll 5"/>
          <p:cNvSpPr/>
          <p:nvPr/>
        </p:nvSpPr>
        <p:spPr>
          <a:xfrm rot="21011671">
            <a:off x="1251857" y="2068286"/>
            <a:ext cx="5323115" cy="2198914"/>
          </a:xfrm>
          <a:prstGeom prst="horizontalScroll">
            <a:avLst/>
          </a:prstGeom>
          <a:ln>
            <a:solidFill>
              <a:schemeClr val="tx1">
                <a:lumMod val="65000"/>
                <a:lumOff val="35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200" dirty="0">
                <a:solidFill>
                  <a:srgbClr val="C00000"/>
                </a:solidFill>
                <a:sym typeface="Symbol" panose="05050102010706020507" pitchFamily="18" charset="2"/>
              </a:rPr>
              <a:t></a:t>
            </a:r>
            <a:r>
              <a:rPr lang="en-US" sz="3200" dirty="0">
                <a:solidFill>
                  <a:srgbClr val="C00000"/>
                </a:solidFill>
              </a:rPr>
              <a:t> We don’t tend to include favoritism into the same category as these …  </a:t>
            </a:r>
          </a:p>
        </p:txBody>
      </p:sp>
    </p:spTree>
    <p:extLst>
      <p:ext uri="{BB962C8B-B14F-4D97-AF65-F5344CB8AC3E}">
        <p14:creationId xmlns:p14="http://schemas.microsoft.com/office/powerpoint/2010/main" val="388318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 Is Love</a:t>
            </a:r>
            <a:endParaRPr lang="en-US" dirty="0"/>
          </a:p>
        </p:txBody>
      </p:sp>
      <p:sp>
        <p:nvSpPr>
          <p:cNvPr id="3" name="Content Placeholder 2"/>
          <p:cNvSpPr>
            <a:spLocks noGrp="1"/>
          </p:cNvSpPr>
          <p:nvPr>
            <p:ph idx="1"/>
          </p:nvPr>
        </p:nvSpPr>
        <p:spPr>
          <a:xfrm>
            <a:off x="704850" y="1607910"/>
            <a:ext cx="7886700" cy="4351338"/>
          </a:xfrm>
        </p:spPr>
        <p:txBody>
          <a:bodyPr/>
          <a:lstStyle/>
          <a:p>
            <a:r>
              <a:rPr lang="en-US" dirty="0" smtClean="0"/>
              <a:t>But </a:t>
            </a:r>
            <a:r>
              <a:rPr lang="en-US" dirty="0"/>
              <a:t>what does James say about favoritism or prejudice being a sin.</a:t>
            </a:r>
          </a:p>
          <a:p>
            <a:r>
              <a:rPr lang="en-US" dirty="0"/>
              <a:t>Why might we have more responsibility towards those whom we find it difficult to love?</a:t>
            </a:r>
          </a:p>
          <a:p>
            <a:r>
              <a:rPr lang="en-US" dirty="0"/>
              <a:t>How does showing love (instead of favoritism) cause us to obey other laws?</a:t>
            </a:r>
          </a:p>
          <a:p>
            <a:endParaRPr lang="en-US" dirty="0"/>
          </a:p>
        </p:txBody>
      </p:sp>
    </p:spTree>
    <p:extLst>
      <p:ext uri="{BB962C8B-B14F-4D97-AF65-F5344CB8AC3E}">
        <p14:creationId xmlns:p14="http://schemas.microsoft.com/office/powerpoint/2010/main" val="380616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sp>
        <p:nvSpPr>
          <p:cNvPr id="3" name="Content Placeholder 2"/>
          <p:cNvSpPr>
            <a:spLocks noGrp="1"/>
          </p:cNvSpPr>
          <p:nvPr>
            <p:ph idx="1"/>
          </p:nvPr>
        </p:nvSpPr>
        <p:spPr>
          <a:xfrm>
            <a:off x="628650" y="1948543"/>
            <a:ext cx="7886700" cy="4228420"/>
          </a:xfrm>
        </p:spPr>
        <p:txBody>
          <a:bodyPr/>
          <a:lstStyle/>
          <a:p>
            <a:r>
              <a:rPr lang="en-US" dirty="0"/>
              <a:t>Remind yourself. </a:t>
            </a:r>
          </a:p>
          <a:p>
            <a:pPr lvl="1"/>
            <a:r>
              <a:rPr lang="en-US" dirty="0"/>
              <a:t>Identify a practical way you can remind yourself of the gospel this week.</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0718" y="3526972"/>
            <a:ext cx="2018237" cy="2030406"/>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rot="20776412">
            <a:off x="3526971" y="4191000"/>
            <a:ext cx="1415143" cy="369332"/>
          </a:xfrm>
          <a:prstGeom prst="rect">
            <a:avLst/>
          </a:prstGeom>
          <a:noFill/>
        </p:spPr>
        <p:txBody>
          <a:bodyPr wrap="square" rtlCol="0">
            <a:spAutoFit/>
          </a:bodyPr>
          <a:lstStyle/>
          <a:p>
            <a:pPr algn="ctr"/>
            <a:r>
              <a:rPr lang="en-US" dirty="0" smtClean="0">
                <a:solidFill>
                  <a:srgbClr val="C00000"/>
                </a:solidFill>
                <a:latin typeface="Comic Sans MS" panose="030F0702030302020204" pitchFamily="66" charset="0"/>
              </a:rPr>
              <a:t>Remember</a:t>
            </a:r>
            <a:endParaRPr lang="en-US" dirty="0">
              <a:solidFill>
                <a:srgbClr val="C00000"/>
              </a:solidFill>
              <a:latin typeface="Comic Sans MS" panose="030F0702030302020204" pitchFamily="66" charset="0"/>
            </a:endParaRPr>
          </a:p>
        </p:txBody>
      </p:sp>
    </p:spTree>
    <p:extLst>
      <p:ext uri="{BB962C8B-B14F-4D97-AF65-F5344CB8AC3E}">
        <p14:creationId xmlns:p14="http://schemas.microsoft.com/office/powerpoint/2010/main" val="3844725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sp>
        <p:nvSpPr>
          <p:cNvPr id="3" name="Content Placeholder 2"/>
          <p:cNvSpPr>
            <a:spLocks noGrp="1"/>
          </p:cNvSpPr>
          <p:nvPr>
            <p:ph idx="1"/>
          </p:nvPr>
        </p:nvSpPr>
        <p:spPr>
          <a:xfrm>
            <a:off x="628650" y="1662340"/>
            <a:ext cx="7886700" cy="4351338"/>
          </a:xfrm>
        </p:spPr>
        <p:txBody>
          <a:bodyPr/>
          <a:lstStyle/>
          <a:p>
            <a:r>
              <a:rPr lang="en-US" dirty="0"/>
              <a:t>List. </a:t>
            </a:r>
          </a:p>
          <a:p>
            <a:pPr lvl="1"/>
            <a:r>
              <a:rPr lang="en-US" dirty="0"/>
              <a:t>Create a list of things that, in your opinion, would be the ideal way to “do” church. </a:t>
            </a:r>
          </a:p>
          <a:p>
            <a:pPr lvl="1"/>
            <a:r>
              <a:rPr lang="en-US" dirty="0"/>
              <a:t>Identify which of those items are integral to the mission and ministry of the church and which ones are based on your personal preferences.</a:t>
            </a:r>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5314" y="4278084"/>
            <a:ext cx="1883229" cy="18832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281664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sp>
        <p:nvSpPr>
          <p:cNvPr id="3" name="Content Placeholder 2"/>
          <p:cNvSpPr>
            <a:spLocks noGrp="1"/>
          </p:cNvSpPr>
          <p:nvPr>
            <p:ph idx="1"/>
          </p:nvPr>
        </p:nvSpPr>
        <p:spPr>
          <a:xfrm>
            <a:off x="628650" y="1621971"/>
            <a:ext cx="7886700" cy="4554992"/>
          </a:xfrm>
        </p:spPr>
        <p:txBody>
          <a:bodyPr/>
          <a:lstStyle/>
          <a:p>
            <a:r>
              <a:rPr lang="en-US" dirty="0"/>
              <a:t>Befriend. </a:t>
            </a:r>
          </a:p>
          <a:p>
            <a:pPr lvl="1"/>
            <a:r>
              <a:rPr lang="en-US" dirty="0"/>
              <a:t>Make an intentional effort to befriend someone who is different than you. </a:t>
            </a:r>
            <a:endParaRPr lang="en-US" dirty="0" smtClean="0"/>
          </a:p>
          <a:p>
            <a:pPr lvl="1"/>
            <a:r>
              <a:rPr lang="en-US" dirty="0" smtClean="0"/>
              <a:t>Consider what you can do to make that person feel welcome in your church</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2453" y="4210730"/>
            <a:ext cx="2647950" cy="17240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518995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Activities</a:t>
            </a:r>
            <a:endParaRPr lang="en-US" dirty="0"/>
          </a:p>
        </p:txBody>
      </p:sp>
      <p:pic>
        <p:nvPicPr>
          <p:cNvPr id="15362" name="Picture 2" descr="angry teacher"/>
          <p:cNvPicPr>
            <a:picLocks noChangeAspect="1" noChangeArrowheads="1"/>
          </p:cNvPicPr>
          <p:nvPr/>
        </p:nvPicPr>
        <p:blipFill>
          <a:blip r:embed="rId2" cstate="print">
            <a:extLst>
              <a:ext uri="{28A0092B-C50C-407E-A947-70E740481C1C}">
                <a14:useLocalDpi xmlns:a14="http://schemas.microsoft.com/office/drawing/2010/main" val="0"/>
              </a:ext>
            </a:extLst>
          </a:blip>
          <a:srcRect l="20374" r="18182"/>
          <a:stretch>
            <a:fillRect/>
          </a:stretch>
        </p:blipFill>
        <p:spPr bwMode="auto">
          <a:xfrm rot="21372315">
            <a:off x="861945" y="2326483"/>
            <a:ext cx="1554431" cy="2163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ular Callout 3"/>
          <p:cNvSpPr/>
          <p:nvPr/>
        </p:nvSpPr>
        <p:spPr>
          <a:xfrm>
            <a:off x="3145970" y="1850571"/>
            <a:ext cx="5246915" cy="3135086"/>
          </a:xfrm>
          <a:prstGeom prst="wedgeRoundRectCallout">
            <a:avLst>
              <a:gd name="adj1" fmla="val -66269"/>
              <a:gd name="adj2" fmla="val 15625"/>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latin typeface="Comic Sans MS" panose="030F0702030302020204" pitchFamily="66" charset="0"/>
              </a:rPr>
              <a:t>Say, I remember you … 9</a:t>
            </a:r>
            <a:r>
              <a:rPr lang="en-US" sz="2000" baseline="30000" dirty="0" smtClean="0">
                <a:latin typeface="Comic Sans MS" panose="030F0702030302020204" pitchFamily="66" charset="0"/>
              </a:rPr>
              <a:t>th</a:t>
            </a:r>
            <a:r>
              <a:rPr lang="en-US" sz="2000" dirty="0" smtClean="0">
                <a:latin typeface="Comic Sans MS" panose="030F0702030302020204" pitchFamily="66" charset="0"/>
              </a:rPr>
              <a:t> grade English.  And you owe me a book report!  Oh well, too late now.   But you </a:t>
            </a:r>
            <a:r>
              <a:rPr lang="en-US" sz="2000" i="1" dirty="0" smtClean="0">
                <a:latin typeface="Comic Sans MS" panose="030F0702030302020204" pitchFamily="66" charset="0"/>
              </a:rPr>
              <a:t>should</a:t>
            </a:r>
            <a:r>
              <a:rPr lang="en-US" sz="2000" dirty="0" smtClean="0">
                <a:latin typeface="Comic Sans MS" panose="030F0702030302020204" pitchFamily="66" charset="0"/>
              </a:rPr>
              <a:t> go to the </a:t>
            </a:r>
            <a:r>
              <a:rPr lang="en-US" sz="2400" b="1" dirty="0" smtClean="0">
                <a:latin typeface="Comic Sans MS" panose="030F0702030302020204" pitchFamily="66" charset="0"/>
              </a:rPr>
              <a:t>Family Activities </a:t>
            </a:r>
            <a:r>
              <a:rPr lang="en-US" sz="2000" dirty="0" smtClean="0">
                <a:latin typeface="Comic Sans MS" panose="030F0702030302020204" pitchFamily="66" charset="0"/>
              </a:rPr>
              <a:t>page and do that Crossword puzzle. </a:t>
            </a:r>
          </a:p>
          <a:p>
            <a:pPr algn="ctr"/>
            <a:r>
              <a:rPr lang="en-US" sz="2000" u="sng" dirty="0">
                <a:latin typeface="Comic Sans MS" panose="030F0702030302020204" pitchFamily="66" charset="0"/>
                <a:hlinkClick r:id="rId3"/>
              </a:rPr>
              <a:t>https://tinyurl.com/ybpwklak</a:t>
            </a:r>
            <a:endParaRPr lang="en-US" sz="2000" dirty="0" smtClean="0">
              <a:latin typeface="Comic Sans MS" panose="030F0702030302020204" pitchFamily="66" charset="0"/>
            </a:endParaRPr>
          </a:p>
          <a:p>
            <a:pPr algn="ctr"/>
            <a:r>
              <a:rPr lang="en-US" sz="2000" dirty="0" smtClean="0">
                <a:latin typeface="Comic Sans MS" panose="030F0702030302020204" pitchFamily="66" charset="0"/>
              </a:rPr>
              <a:t> There’s some other things there too.   They’ll doubtless be good for you!</a:t>
            </a:r>
          </a:p>
          <a:p>
            <a:pPr algn="ctr"/>
            <a:r>
              <a:rPr lang="en-US" sz="2000" dirty="0" smtClean="0">
                <a:latin typeface="Comic Sans MS" panose="030F0702030302020204" pitchFamily="66" charset="0"/>
              </a:rPr>
              <a:t>Humph!</a:t>
            </a:r>
            <a:endParaRPr lang="en-US" sz="2000" dirty="0">
              <a:latin typeface="Comic Sans MS" panose="030F0702030302020204" pitchFamily="66" charset="0"/>
            </a:endParaRPr>
          </a:p>
        </p:txBody>
      </p:sp>
    </p:spTree>
    <p:extLst>
      <p:ext uri="{BB962C8B-B14F-4D97-AF65-F5344CB8AC3E}">
        <p14:creationId xmlns:p14="http://schemas.microsoft.com/office/powerpoint/2010/main" val="32364422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 when …</a:t>
            </a:r>
            <a:endParaRPr lang="en-US" dirty="0"/>
          </a:p>
        </p:txBody>
      </p:sp>
      <p:sp>
        <p:nvSpPr>
          <p:cNvPr id="3" name="Content Placeholder 2"/>
          <p:cNvSpPr>
            <a:spLocks noGrp="1"/>
          </p:cNvSpPr>
          <p:nvPr>
            <p:ph idx="1"/>
          </p:nvPr>
        </p:nvSpPr>
        <p:spPr/>
        <p:txBody>
          <a:bodyPr/>
          <a:lstStyle/>
          <a:p>
            <a:r>
              <a:rPr lang="en-US" dirty="0" smtClean="0"/>
              <a:t>When have you felt like “the new kid”?</a:t>
            </a:r>
          </a:p>
          <a:p>
            <a:endParaRPr lang="en-US" dirty="0"/>
          </a:p>
          <a:p>
            <a:r>
              <a:rPr lang="en-US" dirty="0">
                <a:solidFill>
                  <a:srgbClr val="C00000"/>
                </a:solidFill>
              </a:rPr>
              <a:t>For new visitors in our church, those are the same feelings, no matter what their age.</a:t>
            </a:r>
          </a:p>
          <a:p>
            <a:pPr lvl="1"/>
            <a:r>
              <a:rPr lang="en-US" dirty="0">
                <a:solidFill>
                  <a:srgbClr val="C00000"/>
                </a:solidFill>
              </a:rPr>
              <a:t>We want them to feel welcome, despite those feelings.</a:t>
            </a:r>
          </a:p>
          <a:p>
            <a:pPr lvl="1"/>
            <a:r>
              <a:rPr lang="en-US" dirty="0">
                <a:solidFill>
                  <a:srgbClr val="C00000"/>
                </a:solidFill>
              </a:rPr>
              <a:t>We need to realize that a true welcome goes beyond a friendly handshake</a:t>
            </a:r>
          </a:p>
          <a:p>
            <a:endParaRPr lang="en-US" dirty="0"/>
          </a:p>
        </p:txBody>
      </p:sp>
      <p:grpSp>
        <p:nvGrpSpPr>
          <p:cNvPr id="7" name="Group 6"/>
          <p:cNvGrpSpPr/>
          <p:nvPr/>
        </p:nvGrpSpPr>
        <p:grpSpPr>
          <a:xfrm>
            <a:off x="869816" y="2614714"/>
            <a:ext cx="7496964" cy="3056360"/>
            <a:chOff x="869816" y="2614714"/>
            <a:chExt cx="7496964" cy="3056360"/>
          </a:xfrm>
        </p:grpSpPr>
        <p:pic>
          <p:nvPicPr>
            <p:cNvPr id="4" name="Picture 3"/>
            <p:cNvPicPr>
              <a:picLocks noChangeAspect="1"/>
            </p:cNvPicPr>
            <p:nvPr/>
          </p:nvPicPr>
          <p:blipFill>
            <a:blip r:embed="rId2"/>
            <a:stretch>
              <a:fillRect/>
            </a:stretch>
          </p:blipFill>
          <p:spPr>
            <a:xfrm rot="20957637">
              <a:off x="869816" y="4080598"/>
              <a:ext cx="2380952" cy="1590476"/>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stretch>
              <a:fillRect/>
            </a:stretch>
          </p:blipFill>
          <p:spPr>
            <a:xfrm>
              <a:off x="3381524" y="2614714"/>
              <a:ext cx="2380952" cy="1628571"/>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stretch>
              <a:fillRect/>
            </a:stretch>
          </p:blipFill>
          <p:spPr>
            <a:xfrm rot="608198">
              <a:off x="5985828" y="4014520"/>
              <a:ext cx="2380952" cy="1514286"/>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3769690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r>
              <a:rPr lang="en-US" altLang="en-US" dirty="0" smtClean="0"/>
              <a:t>Open Arms</a:t>
            </a:r>
          </a:p>
        </p:txBody>
      </p:sp>
      <p:sp>
        <p:nvSpPr>
          <p:cNvPr id="2051" name="Subtitle 2"/>
          <p:cNvSpPr>
            <a:spLocks noGrp="1"/>
          </p:cNvSpPr>
          <p:nvPr>
            <p:ph type="subTitle" idx="1"/>
          </p:nvPr>
        </p:nvSpPr>
        <p:spPr>
          <a:xfrm>
            <a:off x="1143000" y="4044950"/>
            <a:ext cx="6858000" cy="1212850"/>
          </a:xfrm>
        </p:spPr>
        <p:txBody>
          <a:bodyPr/>
          <a:lstStyle/>
          <a:p>
            <a:r>
              <a:rPr lang="en-US" altLang="en-US" dirty="0" smtClean="0"/>
              <a:t>September 9</a:t>
            </a:r>
          </a:p>
        </p:txBody>
      </p:sp>
    </p:spTree>
    <p:extLst>
      <p:ext uri="{BB962C8B-B14F-4D97-AF65-F5344CB8AC3E}">
        <p14:creationId xmlns:p14="http://schemas.microsoft.com/office/powerpoint/2010/main" val="16538993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Listen for how </a:t>
            </a:r>
            <a:r>
              <a:rPr lang="en-US" dirty="0" smtClean="0"/>
              <a:t/>
            </a:r>
            <a:br>
              <a:rPr lang="en-US" dirty="0" smtClean="0"/>
            </a:br>
            <a:r>
              <a:rPr lang="en-US" dirty="0" smtClean="0"/>
              <a:t>prejudice </a:t>
            </a:r>
            <a:r>
              <a:rPr lang="en-US" dirty="0" smtClean="0"/>
              <a:t>was shown.</a:t>
            </a:r>
            <a:endParaRPr lang="en-US" dirty="0"/>
          </a:p>
        </p:txBody>
      </p:sp>
      <p:pic>
        <p:nvPicPr>
          <p:cNvPr id="5" name="James 2 - 1 - 4 B">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655638" y="1825625"/>
            <a:ext cx="7832725" cy="4351338"/>
          </a:xfrm>
          <a:prstGeom prst="rect">
            <a:avLst/>
          </a:prstGeom>
          <a:ln w="63500" cap="sq">
            <a:solidFill>
              <a:srgbClr val="FFFFFF"/>
            </a:solidFill>
            <a:prstDash val="solid"/>
            <a:miter lim="800000"/>
          </a:ln>
          <a:effectLst/>
          <a:scene3d>
            <a:camera prst="orthographicFront"/>
            <a:lightRig rig="soft" dir="t"/>
          </a:scene3d>
          <a:sp3d contourW="6350">
            <a:contourClr>
              <a:srgbClr val="000000"/>
            </a:contourClr>
          </a:sp3d>
        </p:spPr>
      </p:pic>
    </p:spTree>
    <p:extLst>
      <p:ext uri="{BB962C8B-B14F-4D97-AF65-F5344CB8AC3E}">
        <p14:creationId xmlns:p14="http://schemas.microsoft.com/office/powerpoint/2010/main" val="3912073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942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how prejudice was shown</a:t>
            </a:r>
            <a:r>
              <a:rPr lang="en-US" dirty="0" smtClean="0"/>
              <a:t>.</a:t>
            </a:r>
            <a:endParaRPr lang="en-US" dirty="0"/>
          </a:p>
        </p:txBody>
      </p:sp>
      <p:sp>
        <p:nvSpPr>
          <p:cNvPr id="3" name="Content Placeholder 2"/>
          <p:cNvSpPr>
            <a:spLocks noGrp="1"/>
          </p:cNvSpPr>
          <p:nvPr>
            <p:ph idx="1"/>
          </p:nvPr>
        </p:nvSpPr>
        <p:spPr>
          <a:xfrm>
            <a:off x="628650" y="2091843"/>
            <a:ext cx="7886700" cy="4351338"/>
          </a:xfrm>
        </p:spPr>
        <p:txBody>
          <a:bodyPr/>
          <a:lstStyle/>
          <a:p>
            <a:pPr marL="0" indent="0" algn="ctr">
              <a:buNone/>
            </a:pPr>
            <a:r>
              <a:rPr lang="en-US" dirty="0"/>
              <a:t>James 2:1-4 (NIV)  My brothers, as believers in our glorious Lord Jesus Christ, don't show favoritism. 2  Suppose a man comes into your meeting wearing a gold ring and fine clothes, and a poor man in shabby clothes also comes in. 3  If you show special attention </a:t>
            </a:r>
          </a:p>
        </p:txBody>
      </p:sp>
    </p:spTree>
    <p:extLst>
      <p:ext uri="{BB962C8B-B14F-4D97-AF65-F5344CB8AC3E}">
        <p14:creationId xmlns:p14="http://schemas.microsoft.com/office/powerpoint/2010/main" val="3332700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how prejudice was shown</a:t>
            </a:r>
            <a:r>
              <a:rPr lang="en-US" dirty="0" smtClean="0"/>
              <a:t>.</a:t>
            </a:r>
            <a:endParaRPr lang="en-US" dirty="0"/>
          </a:p>
        </p:txBody>
      </p:sp>
      <p:sp>
        <p:nvSpPr>
          <p:cNvPr id="3" name="Content Placeholder 2"/>
          <p:cNvSpPr>
            <a:spLocks noGrp="1"/>
          </p:cNvSpPr>
          <p:nvPr>
            <p:ph idx="1"/>
          </p:nvPr>
        </p:nvSpPr>
        <p:spPr>
          <a:xfrm>
            <a:off x="628650" y="2091843"/>
            <a:ext cx="7886700" cy="4351338"/>
          </a:xfrm>
        </p:spPr>
        <p:txBody>
          <a:bodyPr/>
          <a:lstStyle/>
          <a:p>
            <a:pPr marL="0" indent="0" algn="ctr">
              <a:buNone/>
            </a:pPr>
            <a:r>
              <a:rPr lang="en-US" dirty="0"/>
              <a:t>to the man wearing fine clothes and say, "Here's a good seat for you," but say to the poor man, "You stand there" or "Sit on the floor by my feet," 4  have you not discriminated among yourselves and become judges with evil thoughts?</a:t>
            </a:r>
          </a:p>
        </p:txBody>
      </p:sp>
      <p:pic>
        <p:nvPicPr>
          <p:cNvPr id="4" name="Picture 3"/>
          <p:cNvPicPr>
            <a:picLocks noChangeAspect="1"/>
          </p:cNvPicPr>
          <p:nvPr/>
        </p:nvPicPr>
        <p:blipFill>
          <a:blip r:embed="rId2"/>
          <a:stretch>
            <a:fillRect/>
          </a:stretch>
        </p:blipFill>
        <p:spPr>
          <a:xfrm>
            <a:off x="3656393" y="5230690"/>
            <a:ext cx="1923810" cy="28571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868154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 Everyone the Same</a:t>
            </a:r>
          </a:p>
        </p:txBody>
      </p:sp>
      <p:sp>
        <p:nvSpPr>
          <p:cNvPr id="3" name="Content Placeholder 2"/>
          <p:cNvSpPr>
            <a:spLocks noGrp="1"/>
          </p:cNvSpPr>
          <p:nvPr>
            <p:ph idx="1"/>
          </p:nvPr>
        </p:nvSpPr>
        <p:spPr/>
        <p:txBody>
          <a:bodyPr/>
          <a:lstStyle/>
          <a:p>
            <a:r>
              <a:rPr lang="en-US" dirty="0"/>
              <a:t>What examples of prejudice and partiality does James describe?</a:t>
            </a:r>
          </a:p>
          <a:p>
            <a:r>
              <a:rPr lang="en-US" dirty="0"/>
              <a:t>What rationale might an usher or deacon give for such treatment to someone today?</a:t>
            </a:r>
          </a:p>
          <a:p>
            <a:r>
              <a:rPr lang="en-US" dirty="0"/>
              <a:t>What other </a:t>
            </a:r>
            <a:r>
              <a:rPr lang="en-US" i="1" dirty="0"/>
              <a:t>ways</a:t>
            </a:r>
            <a:r>
              <a:rPr lang="en-US" dirty="0"/>
              <a:t> might such treatment happen in today’s churches?</a:t>
            </a:r>
          </a:p>
          <a:p>
            <a:endParaRPr lang="en-US" dirty="0"/>
          </a:p>
        </p:txBody>
      </p:sp>
    </p:spTree>
    <p:extLst>
      <p:ext uri="{BB962C8B-B14F-4D97-AF65-F5344CB8AC3E}">
        <p14:creationId xmlns:p14="http://schemas.microsoft.com/office/powerpoint/2010/main" val="120766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 Everyone the Same</a:t>
            </a:r>
            <a:endParaRPr lang="en-US" dirty="0"/>
          </a:p>
        </p:txBody>
      </p:sp>
      <p:sp>
        <p:nvSpPr>
          <p:cNvPr id="3" name="Content Placeholder 2"/>
          <p:cNvSpPr>
            <a:spLocks noGrp="1"/>
          </p:cNvSpPr>
          <p:nvPr>
            <p:ph idx="1"/>
          </p:nvPr>
        </p:nvSpPr>
        <p:spPr/>
        <p:txBody>
          <a:bodyPr/>
          <a:lstStyle/>
          <a:p>
            <a:r>
              <a:rPr lang="en-US" dirty="0"/>
              <a:t>What </a:t>
            </a:r>
            <a:r>
              <a:rPr lang="en-US" i="1" dirty="0"/>
              <a:t>criteria </a:t>
            </a:r>
            <a:r>
              <a:rPr lang="en-US" dirty="0"/>
              <a:t> might cause special treatment (either positive or negative)?</a:t>
            </a:r>
          </a:p>
          <a:p>
            <a:r>
              <a:rPr lang="en-US" dirty="0"/>
              <a:t>Why do we often treat rich people as more important than poor people?</a:t>
            </a:r>
          </a:p>
          <a:p>
            <a:r>
              <a:rPr lang="en-US" dirty="0"/>
              <a:t>How does James characterize those who engage in these attitudes or actions?</a:t>
            </a:r>
          </a:p>
          <a:p>
            <a:endParaRPr lang="en-US" dirty="0"/>
          </a:p>
        </p:txBody>
      </p:sp>
    </p:spTree>
    <p:extLst>
      <p:ext uri="{BB962C8B-B14F-4D97-AF65-F5344CB8AC3E}">
        <p14:creationId xmlns:p14="http://schemas.microsoft.com/office/powerpoint/2010/main" val="306400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 Everyone the Same</a:t>
            </a:r>
            <a:endParaRPr lang="en-US" dirty="0"/>
          </a:p>
        </p:txBody>
      </p:sp>
      <p:sp>
        <p:nvSpPr>
          <p:cNvPr id="3" name="Content Placeholder 2"/>
          <p:cNvSpPr>
            <a:spLocks noGrp="1"/>
          </p:cNvSpPr>
          <p:nvPr>
            <p:ph idx="1"/>
          </p:nvPr>
        </p:nvSpPr>
        <p:spPr/>
        <p:txBody>
          <a:bodyPr/>
          <a:lstStyle/>
          <a:p>
            <a:r>
              <a:rPr lang="en-US" dirty="0"/>
              <a:t>How is showing favoritism or preference to one person or group an act of “prejudging?”</a:t>
            </a:r>
          </a:p>
          <a:p>
            <a:r>
              <a:rPr lang="en-US" dirty="0"/>
              <a:t>What are some examples of wrong pre-judgments you have made with people you know?</a:t>
            </a:r>
          </a:p>
          <a:p>
            <a:endParaRPr lang="en-US" dirty="0"/>
          </a:p>
        </p:txBody>
      </p:sp>
      <p:sp>
        <p:nvSpPr>
          <p:cNvPr id="4" name="Horizontal Scroll 3"/>
          <p:cNvSpPr/>
          <p:nvPr/>
        </p:nvSpPr>
        <p:spPr>
          <a:xfrm rot="21228503">
            <a:off x="957943" y="1752600"/>
            <a:ext cx="7043057" cy="3200400"/>
          </a:xfrm>
          <a:prstGeom prst="horizontalScroll">
            <a:avLst/>
          </a:prstGeom>
          <a:ln>
            <a:solidFill>
              <a:schemeClr val="tx1">
                <a:lumMod val="65000"/>
                <a:lumOff val="35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200">
                <a:solidFill>
                  <a:srgbClr val="C00000"/>
                </a:solidFill>
                <a:sym typeface="Symbol" panose="05050102010706020507" pitchFamily="18" charset="2"/>
              </a:rPr>
              <a:t></a:t>
            </a:r>
            <a:r>
              <a:rPr lang="en-US" sz="3200">
                <a:solidFill>
                  <a:srgbClr val="C00000"/>
                </a:solidFill>
              </a:rPr>
              <a:t> You only discover that when you </a:t>
            </a:r>
            <a:r>
              <a:rPr lang="en-US" sz="3200" i="1">
                <a:solidFill>
                  <a:srgbClr val="C00000"/>
                </a:solidFill>
              </a:rPr>
              <a:t>get to know</a:t>
            </a:r>
            <a:r>
              <a:rPr lang="en-US" sz="3200">
                <a:solidFill>
                  <a:srgbClr val="C00000"/>
                </a:solidFill>
              </a:rPr>
              <a:t> the person … God wants you NOT to show favoritism,  NOT to have an attitude of prejudice</a:t>
            </a:r>
          </a:p>
        </p:txBody>
      </p:sp>
    </p:spTree>
    <p:extLst>
      <p:ext uri="{BB962C8B-B14F-4D97-AF65-F5344CB8AC3E}">
        <p14:creationId xmlns:p14="http://schemas.microsoft.com/office/powerpoint/2010/main" val="4147898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dirty="0"/>
              <a:t>Listen for how God sees people is different from our view. </a:t>
            </a:r>
          </a:p>
        </p:txBody>
      </p:sp>
      <p:sp>
        <p:nvSpPr>
          <p:cNvPr id="3" name="Content Placeholder 2"/>
          <p:cNvSpPr>
            <a:spLocks noGrp="1"/>
          </p:cNvSpPr>
          <p:nvPr>
            <p:ph idx="1"/>
          </p:nvPr>
        </p:nvSpPr>
        <p:spPr>
          <a:xfrm>
            <a:off x="914399" y="2119539"/>
            <a:ext cx="7078436" cy="4351338"/>
          </a:xfrm>
        </p:spPr>
        <p:txBody>
          <a:bodyPr/>
          <a:lstStyle/>
          <a:p>
            <a:pPr marL="0" indent="0" algn="ctr">
              <a:buNone/>
            </a:pPr>
            <a:r>
              <a:rPr lang="en-US" dirty="0"/>
              <a:t>James 2:5-7 (NIV)  Listen, my dear brothers: Has not God chosen those who are poor in the eyes of the world to be rich in faith and to inherit the kingdom he promised those who love him? 6  But you have </a:t>
            </a:r>
          </a:p>
        </p:txBody>
      </p:sp>
    </p:spTree>
    <p:extLst>
      <p:ext uri="{BB962C8B-B14F-4D97-AF65-F5344CB8AC3E}">
        <p14:creationId xmlns:p14="http://schemas.microsoft.com/office/powerpoint/2010/main" val="3683592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Compatibility Mode]" id="{EEC8E0EF-B85B-48CD-9813-F8FF86095FE9}" vid="{CC21BC98-B128-4E99-B2FE-A61BA58D5E28}"/>
    </a:ext>
  </a:extLst>
</a:theme>
</file>

<file path=docProps/app.xml><?xml version="1.0" encoding="utf-8"?>
<Properties xmlns="http://schemas.openxmlformats.org/officeDocument/2006/extended-properties" xmlns:vt="http://schemas.openxmlformats.org/officeDocument/2006/docPropsVTypes">
  <Template>SS2</Template>
  <TotalTime>72</TotalTime>
  <Words>888</Words>
  <Application>Microsoft Office PowerPoint</Application>
  <PresentationFormat>On-screen Show (4:3)</PresentationFormat>
  <Paragraphs>71</Paragraphs>
  <Slides>20</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Comic Sans MS</vt:lpstr>
      <vt:lpstr>Symbol</vt:lpstr>
      <vt:lpstr>Office Theme</vt:lpstr>
      <vt:lpstr>Open Arms</vt:lpstr>
      <vt:lpstr>Remember when …</vt:lpstr>
      <vt:lpstr>Listen for how  prejudice was shown.</vt:lpstr>
      <vt:lpstr>Listen for how prejudice was shown.</vt:lpstr>
      <vt:lpstr>Listen for how prejudice was shown.</vt:lpstr>
      <vt:lpstr>Treat Everyone the Same</vt:lpstr>
      <vt:lpstr>Treat Everyone the Same</vt:lpstr>
      <vt:lpstr>Treat Everyone the Same</vt:lpstr>
      <vt:lpstr>Listen for how God sees people is different from our view. </vt:lpstr>
      <vt:lpstr>Listen for how God sees people is different from our view. </vt:lpstr>
      <vt:lpstr>No Partiality with God</vt:lpstr>
      <vt:lpstr>No Partiality with God</vt:lpstr>
      <vt:lpstr>Listen for what is the “royal law.”</vt:lpstr>
      <vt:lpstr>God Is Love</vt:lpstr>
      <vt:lpstr>God Is Love</vt:lpstr>
      <vt:lpstr>Application</vt:lpstr>
      <vt:lpstr>Application</vt:lpstr>
      <vt:lpstr>Application</vt:lpstr>
      <vt:lpstr>Family Activities</vt:lpstr>
      <vt:lpstr>Open Arms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Arms</dc:title>
  <dc:creator>Steve Armstrong</dc:creator>
  <cp:lastModifiedBy>Steve Armstrong</cp:lastModifiedBy>
  <cp:revision>10</cp:revision>
  <dcterms:created xsi:type="dcterms:W3CDTF">2018-08-24T12:39:38Z</dcterms:created>
  <dcterms:modified xsi:type="dcterms:W3CDTF">2018-08-25T00:07:39Z</dcterms:modified>
</cp:coreProperties>
</file>