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tinyurl.com/2sv2x4j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wkcaw1k2"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Obey God’s Word</a:t>
            </a:r>
          </a:p>
        </p:txBody>
      </p:sp>
      <p:sp>
        <p:nvSpPr>
          <p:cNvPr id="3" name="Subtitle 2"/>
          <p:cNvSpPr>
            <a:spLocks noGrp="1"/>
          </p:cNvSpPr>
          <p:nvPr>
            <p:ph type="subTitle" idx="1"/>
          </p:nvPr>
        </p:nvSpPr>
        <p:spPr>
          <a:xfrm>
            <a:off x="1524000" y="4132162"/>
            <a:ext cx="9144000" cy="1125638"/>
          </a:xfrm>
        </p:spPr>
        <p:txBody>
          <a:bodyPr/>
          <a:lstStyle/>
          <a:p>
            <a:r>
              <a:rPr lang="en-US" dirty="0"/>
              <a:t>November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8526-3143-8283-6FE4-DEF294DBB2BC}"/>
              </a:ext>
            </a:extLst>
          </p:cNvPr>
          <p:cNvSpPr>
            <a:spLocks noGrp="1"/>
          </p:cNvSpPr>
          <p:nvPr>
            <p:ph type="title"/>
          </p:nvPr>
        </p:nvSpPr>
        <p:spPr/>
        <p:txBody>
          <a:bodyPr/>
          <a:lstStyle/>
          <a:p>
            <a:r>
              <a:rPr lang="en-US" dirty="0"/>
              <a:t>Obey Scripture without Delay</a:t>
            </a:r>
          </a:p>
        </p:txBody>
      </p:sp>
      <p:sp>
        <p:nvSpPr>
          <p:cNvPr id="3" name="Content Placeholder 2">
            <a:extLst>
              <a:ext uri="{FF2B5EF4-FFF2-40B4-BE49-F238E27FC236}">
                <a16:creationId xmlns:a16="http://schemas.microsoft.com/office/drawing/2014/main" id="{260B6831-C37E-12E4-CDFA-7541732392CF}"/>
              </a:ext>
            </a:extLst>
          </p:cNvPr>
          <p:cNvSpPr>
            <a:spLocks noGrp="1"/>
          </p:cNvSpPr>
          <p:nvPr>
            <p:ph idx="1"/>
          </p:nvPr>
        </p:nvSpPr>
        <p:spPr/>
        <p:txBody>
          <a:bodyPr/>
          <a:lstStyle/>
          <a:p>
            <a:r>
              <a:rPr lang="en-US" dirty="0"/>
              <a:t>What do you think James meant when he advised readers to “not merely listen”?</a:t>
            </a:r>
          </a:p>
          <a:p>
            <a:r>
              <a:rPr lang="en-US" dirty="0"/>
              <a:t>What has happened to you when you either forgot to look in the mirror before leaving home or when you did look, you didn’t really pay attention?</a:t>
            </a:r>
          </a:p>
        </p:txBody>
      </p:sp>
    </p:spTree>
    <p:extLst>
      <p:ext uri="{BB962C8B-B14F-4D97-AF65-F5344CB8AC3E}">
        <p14:creationId xmlns:p14="http://schemas.microsoft.com/office/powerpoint/2010/main" val="15948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6376-7898-66FC-427D-471BBFE7DC43}"/>
              </a:ext>
            </a:extLst>
          </p:cNvPr>
          <p:cNvSpPr>
            <a:spLocks noGrp="1"/>
          </p:cNvSpPr>
          <p:nvPr>
            <p:ph type="title"/>
          </p:nvPr>
        </p:nvSpPr>
        <p:spPr/>
        <p:txBody>
          <a:bodyPr/>
          <a:lstStyle/>
          <a:p>
            <a:r>
              <a:rPr lang="en-US" dirty="0"/>
              <a:t>Obey Scripture without Delay</a:t>
            </a:r>
          </a:p>
        </p:txBody>
      </p:sp>
      <p:sp>
        <p:nvSpPr>
          <p:cNvPr id="3" name="Content Placeholder 2">
            <a:extLst>
              <a:ext uri="{FF2B5EF4-FFF2-40B4-BE49-F238E27FC236}">
                <a16:creationId xmlns:a16="http://schemas.microsoft.com/office/drawing/2014/main" id="{6DD6EF62-837E-B0E0-53F3-6F35AEE8AEFD}"/>
              </a:ext>
            </a:extLst>
          </p:cNvPr>
          <p:cNvSpPr>
            <a:spLocks noGrp="1"/>
          </p:cNvSpPr>
          <p:nvPr>
            <p:ph idx="1"/>
          </p:nvPr>
        </p:nvSpPr>
        <p:spPr/>
        <p:txBody>
          <a:bodyPr/>
          <a:lstStyle/>
          <a:p>
            <a:r>
              <a:rPr lang="en-US" dirty="0"/>
              <a:t>So how does that illustrate the need to look “intently into the law that gives freedom”?</a:t>
            </a:r>
          </a:p>
          <a:p>
            <a:r>
              <a:rPr lang="en-US" dirty="0"/>
              <a:t>What helps us move beyond just being hearers of God’s Word as we approach a Bible study session or a preaching service?</a:t>
            </a:r>
          </a:p>
        </p:txBody>
      </p:sp>
      <p:pic>
        <p:nvPicPr>
          <p:cNvPr id="5" name="Picture 4">
            <a:extLst>
              <a:ext uri="{FF2B5EF4-FFF2-40B4-BE49-F238E27FC236}">
                <a16:creationId xmlns:a16="http://schemas.microsoft.com/office/drawing/2014/main" id="{F9FD2A7D-0323-AB6F-C224-F8235064F3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920" y="4439826"/>
            <a:ext cx="2919373" cy="2077656"/>
          </a:xfrm>
          <a:prstGeom prst="rect">
            <a:avLst/>
          </a:prstGeom>
        </p:spPr>
      </p:pic>
      <p:pic>
        <p:nvPicPr>
          <p:cNvPr id="7" name="Picture 6">
            <a:extLst>
              <a:ext uri="{FF2B5EF4-FFF2-40B4-BE49-F238E27FC236}">
                <a16:creationId xmlns:a16="http://schemas.microsoft.com/office/drawing/2014/main" id="{CDF0DCF5-71D3-A79E-D9BF-76E6D384B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6930" flipH="1">
            <a:off x="4120484" y="5050162"/>
            <a:ext cx="1584397" cy="1807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94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D956-1AAA-CA3C-9D51-92860A9D61DC}"/>
              </a:ext>
            </a:extLst>
          </p:cNvPr>
          <p:cNvSpPr>
            <a:spLocks noGrp="1"/>
          </p:cNvSpPr>
          <p:nvPr>
            <p:ph type="title"/>
          </p:nvPr>
        </p:nvSpPr>
        <p:spPr/>
        <p:txBody>
          <a:bodyPr/>
          <a:lstStyle/>
          <a:p>
            <a:pPr algn="l"/>
            <a:r>
              <a:rPr lang="en-US" dirty="0"/>
              <a:t>Listen for examples of being doers of the Word.</a:t>
            </a:r>
          </a:p>
        </p:txBody>
      </p:sp>
      <p:sp>
        <p:nvSpPr>
          <p:cNvPr id="3" name="Content Placeholder 2">
            <a:extLst>
              <a:ext uri="{FF2B5EF4-FFF2-40B4-BE49-F238E27FC236}">
                <a16:creationId xmlns:a16="http://schemas.microsoft.com/office/drawing/2014/main" id="{7B9E8FC5-A61B-33CD-8E3E-BF071E1CF9E8}"/>
              </a:ext>
            </a:extLst>
          </p:cNvPr>
          <p:cNvSpPr>
            <a:spLocks noGrp="1"/>
          </p:cNvSpPr>
          <p:nvPr>
            <p:ph idx="1"/>
          </p:nvPr>
        </p:nvSpPr>
        <p:spPr>
          <a:xfrm>
            <a:off x="838200" y="1933772"/>
            <a:ext cx="10515600" cy="4105095"/>
          </a:xfrm>
        </p:spPr>
        <p:txBody>
          <a:bodyPr/>
          <a:lstStyle/>
          <a:p>
            <a:pPr marL="0" indent="0" algn="ctr">
              <a:buNone/>
            </a:pPr>
            <a:r>
              <a:rPr lang="en-US" dirty="0"/>
              <a:t>James 1:26-27 (NIV)   If anyone considers himself religious and yet does not keep a tight rein on his tongue, he deceives himself and his religion is worthless. 27  Religion that God our Father accepts as pure and faultless is this: to look after orphans and widows in their distress and to keep oneself from being polluted by the world.</a:t>
            </a:r>
          </a:p>
        </p:txBody>
      </p:sp>
      <p:pic>
        <p:nvPicPr>
          <p:cNvPr id="4" name="Picture 3">
            <a:extLst>
              <a:ext uri="{FF2B5EF4-FFF2-40B4-BE49-F238E27FC236}">
                <a16:creationId xmlns:a16="http://schemas.microsoft.com/office/drawing/2014/main" id="{31AE3A4F-25E7-67AC-E305-3B9A8D395CC9}"/>
              </a:ext>
            </a:extLst>
          </p:cNvPr>
          <p:cNvPicPr>
            <a:picLocks noChangeAspect="1"/>
          </p:cNvPicPr>
          <p:nvPr/>
        </p:nvPicPr>
        <p:blipFill>
          <a:blip r:embed="rId2"/>
          <a:stretch>
            <a:fillRect/>
          </a:stretch>
        </p:blipFill>
        <p:spPr>
          <a:xfrm>
            <a:off x="5172190" y="5900772"/>
            <a:ext cx="18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35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0297-92D2-153A-AF39-95B9BFCE8DB6}"/>
              </a:ext>
            </a:extLst>
          </p:cNvPr>
          <p:cNvSpPr>
            <a:spLocks noGrp="1"/>
          </p:cNvSpPr>
          <p:nvPr>
            <p:ph type="title"/>
          </p:nvPr>
        </p:nvSpPr>
        <p:spPr/>
        <p:txBody>
          <a:bodyPr/>
          <a:lstStyle/>
          <a:p>
            <a:r>
              <a:rPr lang="en-US" dirty="0"/>
              <a:t>Don’t Have “Worthless” Faith</a:t>
            </a:r>
          </a:p>
        </p:txBody>
      </p:sp>
      <p:sp>
        <p:nvSpPr>
          <p:cNvPr id="3" name="Content Placeholder 2">
            <a:extLst>
              <a:ext uri="{FF2B5EF4-FFF2-40B4-BE49-F238E27FC236}">
                <a16:creationId xmlns:a16="http://schemas.microsoft.com/office/drawing/2014/main" id="{A5B8B720-FC20-AC7C-B2AD-271CCE358737}"/>
              </a:ext>
            </a:extLst>
          </p:cNvPr>
          <p:cNvSpPr>
            <a:spLocks noGrp="1"/>
          </p:cNvSpPr>
          <p:nvPr>
            <p:ph idx="1"/>
          </p:nvPr>
        </p:nvSpPr>
        <p:spPr/>
        <p:txBody>
          <a:bodyPr/>
          <a:lstStyle/>
          <a:p>
            <a:r>
              <a:rPr lang="en-US" dirty="0"/>
              <a:t>How did James characterize religion that was void of actual practice? </a:t>
            </a:r>
          </a:p>
          <a:p>
            <a:r>
              <a:rPr lang="en-US" dirty="0"/>
              <a:t>What are some consequences when our words and actions don’t align?</a:t>
            </a:r>
          </a:p>
          <a:p>
            <a:r>
              <a:rPr lang="en-US" dirty="0"/>
              <a:t>How is a person’s speech related to the credibility of his or her faith? </a:t>
            </a:r>
          </a:p>
        </p:txBody>
      </p:sp>
    </p:spTree>
    <p:extLst>
      <p:ext uri="{BB962C8B-B14F-4D97-AF65-F5344CB8AC3E}">
        <p14:creationId xmlns:p14="http://schemas.microsoft.com/office/powerpoint/2010/main" val="12228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034-0EA6-5CF0-DB1D-2D13C20A0282}"/>
              </a:ext>
            </a:extLst>
          </p:cNvPr>
          <p:cNvSpPr>
            <a:spLocks noGrp="1"/>
          </p:cNvSpPr>
          <p:nvPr>
            <p:ph type="title"/>
          </p:nvPr>
        </p:nvSpPr>
        <p:spPr/>
        <p:txBody>
          <a:bodyPr/>
          <a:lstStyle/>
          <a:p>
            <a:r>
              <a:rPr lang="en-US" dirty="0"/>
              <a:t>Don’t Have “Worthless” Faith</a:t>
            </a:r>
          </a:p>
        </p:txBody>
      </p:sp>
      <p:sp>
        <p:nvSpPr>
          <p:cNvPr id="3" name="Content Placeholder 2">
            <a:extLst>
              <a:ext uri="{FF2B5EF4-FFF2-40B4-BE49-F238E27FC236}">
                <a16:creationId xmlns:a16="http://schemas.microsoft.com/office/drawing/2014/main" id="{F32DA3B9-8C0D-BE35-CFB1-55AACA75E7F9}"/>
              </a:ext>
            </a:extLst>
          </p:cNvPr>
          <p:cNvSpPr>
            <a:spLocks noGrp="1"/>
          </p:cNvSpPr>
          <p:nvPr>
            <p:ph idx="1"/>
          </p:nvPr>
        </p:nvSpPr>
        <p:spPr/>
        <p:txBody>
          <a:bodyPr/>
          <a:lstStyle/>
          <a:p>
            <a:r>
              <a:rPr lang="en-US" dirty="0"/>
              <a:t>How can pride (a lack of humility) keep you from hearing and obeying what God’s Word says to you personally?</a:t>
            </a:r>
          </a:p>
        </p:txBody>
      </p:sp>
      <p:pic>
        <p:nvPicPr>
          <p:cNvPr id="5" name="Picture 4">
            <a:extLst>
              <a:ext uri="{FF2B5EF4-FFF2-40B4-BE49-F238E27FC236}">
                <a16:creationId xmlns:a16="http://schemas.microsoft.com/office/drawing/2014/main" id="{E65ED0F2-F1C3-3F16-23C5-6B3F9B31D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147" y="3136739"/>
            <a:ext cx="2011490" cy="3040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91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73-2E68-1AE8-D240-5BD11742604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6E2DA57-1A51-BC99-F3EF-9F91C56482A9}"/>
              </a:ext>
            </a:extLst>
          </p:cNvPr>
          <p:cNvSpPr>
            <a:spLocks noGrp="1"/>
          </p:cNvSpPr>
          <p:nvPr>
            <p:ph idx="1"/>
          </p:nvPr>
        </p:nvSpPr>
        <p:spPr>
          <a:xfrm>
            <a:off x="838200" y="1898247"/>
            <a:ext cx="10515600" cy="4278715"/>
          </a:xfrm>
        </p:spPr>
        <p:txBody>
          <a:bodyPr/>
          <a:lstStyle/>
          <a:p>
            <a:r>
              <a:rPr lang="en-US" dirty="0"/>
              <a:t>Confess. </a:t>
            </a:r>
          </a:p>
          <a:p>
            <a:pPr lvl="1"/>
            <a:r>
              <a:rPr lang="en-US" dirty="0"/>
              <a:t>Is there a sin in your life that God’s Word is revealing to you? </a:t>
            </a:r>
          </a:p>
          <a:p>
            <a:pPr lvl="1"/>
            <a:r>
              <a:rPr lang="en-US" dirty="0"/>
              <a:t>Allow God to wipe it off. </a:t>
            </a:r>
          </a:p>
          <a:p>
            <a:pPr lvl="1"/>
            <a:r>
              <a:rPr lang="en-US" dirty="0"/>
              <a:t>Confess that sin to Him. </a:t>
            </a:r>
          </a:p>
          <a:p>
            <a:pPr lvl="1"/>
            <a:r>
              <a:rPr lang="en-US" dirty="0"/>
              <a:t>Receive His forgiveness and choose to walk in obedience.</a:t>
            </a:r>
          </a:p>
          <a:p>
            <a:endParaRPr lang="en-US" dirty="0"/>
          </a:p>
        </p:txBody>
      </p:sp>
    </p:spTree>
    <p:extLst>
      <p:ext uri="{BB962C8B-B14F-4D97-AF65-F5344CB8AC3E}">
        <p14:creationId xmlns:p14="http://schemas.microsoft.com/office/powerpoint/2010/main" val="193772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73-2E68-1AE8-D240-5BD11742604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6E2DA57-1A51-BC99-F3EF-9F91C56482A9}"/>
              </a:ext>
            </a:extLst>
          </p:cNvPr>
          <p:cNvSpPr>
            <a:spLocks noGrp="1"/>
          </p:cNvSpPr>
          <p:nvPr>
            <p:ph idx="1"/>
          </p:nvPr>
        </p:nvSpPr>
        <p:spPr>
          <a:xfrm>
            <a:off x="838200" y="2199189"/>
            <a:ext cx="10515600" cy="3977773"/>
          </a:xfrm>
        </p:spPr>
        <p:txBody>
          <a:bodyPr/>
          <a:lstStyle/>
          <a:p>
            <a:r>
              <a:rPr lang="en-US" dirty="0"/>
              <a:t>Commit. </a:t>
            </a:r>
          </a:p>
          <a:p>
            <a:pPr lvl="1"/>
            <a:r>
              <a:rPr lang="en-US" dirty="0"/>
              <a:t>Is there a specific command or task God’s Word is calling you to do, but you have been procrastinating? </a:t>
            </a:r>
          </a:p>
          <a:p>
            <a:pPr lvl="1"/>
            <a:r>
              <a:rPr lang="en-US" dirty="0"/>
              <a:t>Commit to follow through and carry out that task. Pursue obedience.</a:t>
            </a:r>
          </a:p>
          <a:p>
            <a:endParaRPr lang="en-US" dirty="0"/>
          </a:p>
        </p:txBody>
      </p:sp>
    </p:spTree>
    <p:extLst>
      <p:ext uri="{BB962C8B-B14F-4D97-AF65-F5344CB8AC3E}">
        <p14:creationId xmlns:p14="http://schemas.microsoft.com/office/powerpoint/2010/main" val="202522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73-2E68-1AE8-D240-5BD11742604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6E2DA57-1A51-BC99-F3EF-9F91C56482A9}"/>
              </a:ext>
            </a:extLst>
          </p:cNvPr>
          <p:cNvSpPr>
            <a:spLocks noGrp="1"/>
          </p:cNvSpPr>
          <p:nvPr>
            <p:ph idx="1"/>
          </p:nvPr>
        </p:nvSpPr>
        <p:spPr>
          <a:xfrm>
            <a:off x="838200" y="2303361"/>
            <a:ext cx="10515600" cy="3873601"/>
          </a:xfrm>
        </p:spPr>
        <p:txBody>
          <a:bodyPr/>
          <a:lstStyle/>
          <a:p>
            <a:r>
              <a:rPr lang="en-US" dirty="0"/>
              <a:t>Counsel. </a:t>
            </a:r>
          </a:p>
          <a:p>
            <a:pPr lvl="1"/>
            <a:r>
              <a:rPr lang="en-US" dirty="0"/>
              <a:t>You may know someone who is ignoring or struggling with obedience to God’s Word. </a:t>
            </a:r>
          </a:p>
          <a:p>
            <a:pPr lvl="1"/>
            <a:r>
              <a:rPr lang="en-US" dirty="0"/>
              <a:t>Encourage that person, pray for and help him or her pursue a life of obedience. </a:t>
            </a:r>
          </a:p>
          <a:p>
            <a:endParaRPr lang="en-US" dirty="0"/>
          </a:p>
        </p:txBody>
      </p:sp>
    </p:spTree>
    <p:extLst>
      <p:ext uri="{BB962C8B-B14F-4D97-AF65-F5344CB8AC3E}">
        <p14:creationId xmlns:p14="http://schemas.microsoft.com/office/powerpoint/2010/main" val="130274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5BDCD-6B44-CDB4-25D7-FA9FA4501FDD}"/>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558DFF60-6CCC-AF10-223D-6DE5903D8BCE}"/>
              </a:ext>
            </a:extLst>
          </p:cNvPr>
          <p:cNvPicPr>
            <a:picLocks noChangeAspect="1"/>
          </p:cNvPicPr>
          <p:nvPr/>
        </p:nvPicPr>
        <p:blipFill rotWithShape="1">
          <a:blip r:embed="rId2">
            <a:duotone>
              <a:prstClr val="black"/>
              <a:srgbClr val="66FFFF">
                <a:tint val="45000"/>
                <a:satMod val="400000"/>
              </a:srgbClr>
            </a:duotone>
            <a:extLst>
              <a:ext uri="{28A0092B-C50C-407E-A947-70E740481C1C}">
                <a14:useLocalDpi xmlns:a14="http://schemas.microsoft.com/office/drawing/2010/main" val="0"/>
              </a:ext>
            </a:extLst>
          </a:blip>
          <a:srcRect l="2047" t="2870" r="2356" b="3629"/>
          <a:stretch/>
        </p:blipFill>
        <p:spPr>
          <a:xfrm>
            <a:off x="5792165" y="1698912"/>
            <a:ext cx="5106629" cy="392381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a:extLst>
              <a:ext uri="{FF2B5EF4-FFF2-40B4-BE49-F238E27FC236}">
                <a16:creationId xmlns:a16="http://schemas.microsoft.com/office/drawing/2014/main" id="{1001A38F-5925-D38A-4B22-D50A0B954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32" y="1690688"/>
            <a:ext cx="2484748" cy="3499646"/>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1B6B1DBC-B730-86A4-D849-3C32773650F1}"/>
              </a:ext>
            </a:extLst>
          </p:cNvPr>
          <p:cNvSpPr/>
          <p:nvPr/>
        </p:nvSpPr>
        <p:spPr>
          <a:xfrm rot="521697">
            <a:off x="7396859" y="3529799"/>
            <a:ext cx="1006730" cy="417473"/>
          </a:xfrm>
          <a:prstGeom prst="round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7AB9F9DD-B5D5-8D72-35A1-EB34FF3046FA}"/>
              </a:ext>
            </a:extLst>
          </p:cNvPr>
          <p:cNvSpPr/>
          <p:nvPr/>
        </p:nvSpPr>
        <p:spPr>
          <a:xfrm>
            <a:off x="1110940" y="1698912"/>
            <a:ext cx="2141316" cy="862314"/>
          </a:xfrm>
          <a:prstGeom prst="wedgeRoundRectCallout">
            <a:avLst>
              <a:gd name="adj1" fmla="val 69978"/>
              <a:gd name="adj2" fmla="val 266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Stop, look, and see “LISTEN”.</a:t>
            </a:r>
          </a:p>
        </p:txBody>
      </p:sp>
      <p:cxnSp>
        <p:nvCxnSpPr>
          <p:cNvPr id="12" name="Straight Connector 11">
            <a:extLst>
              <a:ext uri="{FF2B5EF4-FFF2-40B4-BE49-F238E27FC236}">
                <a16:creationId xmlns:a16="http://schemas.microsoft.com/office/drawing/2014/main" id="{59AE0CB3-470E-E0E7-DC29-F9BEEA0A4920}"/>
              </a:ext>
            </a:extLst>
          </p:cNvPr>
          <p:cNvCxnSpPr>
            <a:cxnSpLocks/>
          </p:cNvCxnSpPr>
          <p:nvPr/>
        </p:nvCxnSpPr>
        <p:spPr>
          <a:xfrm>
            <a:off x="5312780" y="2373333"/>
            <a:ext cx="2442258" cy="108276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BE4E92-EF3F-F108-3090-2CF4F9A92E34}"/>
              </a:ext>
            </a:extLst>
          </p:cNvPr>
          <p:cNvCxnSpPr>
            <a:cxnSpLocks/>
          </p:cNvCxnSpPr>
          <p:nvPr/>
        </p:nvCxnSpPr>
        <p:spPr>
          <a:xfrm>
            <a:off x="5046562" y="2963106"/>
            <a:ext cx="2419109" cy="88021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C6CD7F-E5E3-E0C7-9D86-8A42919CEC5F}"/>
              </a:ext>
            </a:extLst>
          </p:cNvPr>
          <p:cNvSpPr txBox="1"/>
          <p:nvPr/>
        </p:nvSpPr>
        <p:spPr>
          <a:xfrm>
            <a:off x="712346" y="5569169"/>
            <a:ext cx="7187878" cy="923330"/>
          </a:xfrm>
          <a:prstGeom prst="rect">
            <a:avLst/>
          </a:prstGeom>
          <a:noFill/>
        </p:spPr>
        <p:txBody>
          <a:bodyPr wrap="square" rtlCol="0">
            <a:spAutoFit/>
          </a:bodyPr>
          <a:lstStyle/>
          <a:p>
            <a:pPr algn="ctr"/>
            <a:r>
              <a:rPr lang="en-US" dirty="0">
                <a:latin typeface="Comic Sans MS" panose="030F0702030302020204" pitchFamily="66" charset="0"/>
              </a:rPr>
              <a:t>Start by just finding words you can see and checking them off the list.  Then look more carefully for words not yet found.  Help is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https://tinyurl.com/2sv2x4jp</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32536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Obey God’s Word</a:t>
            </a:r>
          </a:p>
        </p:txBody>
      </p:sp>
      <p:sp>
        <p:nvSpPr>
          <p:cNvPr id="3" name="Subtitle 2"/>
          <p:cNvSpPr>
            <a:spLocks noGrp="1"/>
          </p:cNvSpPr>
          <p:nvPr>
            <p:ph type="subTitle" idx="1"/>
          </p:nvPr>
        </p:nvSpPr>
        <p:spPr>
          <a:xfrm>
            <a:off x="1524000" y="4132162"/>
            <a:ext cx="9144000" cy="1125638"/>
          </a:xfrm>
        </p:spPr>
        <p:txBody>
          <a:bodyPr/>
          <a:lstStyle/>
          <a:p>
            <a:r>
              <a:rPr lang="en-US" dirty="0"/>
              <a:t>November 13</a:t>
            </a:r>
          </a:p>
        </p:txBody>
      </p:sp>
    </p:spTree>
    <p:extLst>
      <p:ext uri="{BB962C8B-B14F-4D97-AF65-F5344CB8AC3E}">
        <p14:creationId xmlns:p14="http://schemas.microsoft.com/office/powerpoint/2010/main" val="10469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CCD09-6A1A-4A6C-3801-3457DB44C5EA}"/>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52A8A920-7406-37FA-18C1-A9F1269A4DC1}"/>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730DDAD9-9F51-C5B0-ACA8-AD2EF567D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47862"/>
              <a:ext cx="5715000" cy="2962275"/>
            </a:xfrm>
            <a:prstGeom prst="rect">
              <a:avLst/>
            </a:prstGeom>
            <a:ln>
              <a:noFill/>
            </a:ln>
            <a:effectLst>
              <a:outerShdw blurRad="292100" dist="139700" dir="2700000" algn="tl" rotWithShape="0">
                <a:srgbClr val="333333">
                  <a:alpha val="65000"/>
                </a:srgbClr>
              </a:outerShdw>
            </a:effectLst>
          </p:spPr>
        </p:pic>
        <p:pic>
          <p:nvPicPr>
            <p:cNvPr id="10" name="Picture 9">
              <a:hlinkClick r:id="rId3"/>
              <a:extLst>
                <a:ext uri="{FF2B5EF4-FFF2-40B4-BE49-F238E27FC236}">
                  <a16:creationId xmlns:a16="http://schemas.microsoft.com/office/drawing/2014/main" id="{BA349028-4DDF-FA8E-C8CF-C7204BE72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A5ECFAC3-0A25-4A3A-1C09-851F327E2839}"/>
              </a:ext>
            </a:extLst>
          </p:cNvPr>
          <p:cNvSpPr txBox="1"/>
          <p:nvPr/>
        </p:nvSpPr>
        <p:spPr>
          <a:xfrm>
            <a:off x="4417621" y="5852370"/>
            <a:ext cx="343196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1846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8492-BAD9-D594-534C-2E126C59D7F4}"/>
              </a:ext>
            </a:extLst>
          </p:cNvPr>
          <p:cNvSpPr>
            <a:spLocks noGrp="1"/>
          </p:cNvSpPr>
          <p:nvPr>
            <p:ph type="title"/>
          </p:nvPr>
        </p:nvSpPr>
        <p:spPr/>
        <p:txBody>
          <a:bodyPr/>
          <a:lstStyle/>
          <a:p>
            <a:r>
              <a:rPr lang="en-US" dirty="0"/>
              <a:t>Admit it …</a:t>
            </a:r>
          </a:p>
        </p:txBody>
      </p:sp>
      <p:sp>
        <p:nvSpPr>
          <p:cNvPr id="3" name="Content Placeholder 2">
            <a:extLst>
              <a:ext uri="{FF2B5EF4-FFF2-40B4-BE49-F238E27FC236}">
                <a16:creationId xmlns:a16="http://schemas.microsoft.com/office/drawing/2014/main" id="{396435A7-B990-019F-F9F7-909DA32AB919}"/>
              </a:ext>
            </a:extLst>
          </p:cNvPr>
          <p:cNvSpPr>
            <a:spLocks noGrp="1"/>
          </p:cNvSpPr>
          <p:nvPr>
            <p:ph idx="1"/>
          </p:nvPr>
        </p:nvSpPr>
        <p:spPr/>
        <p:txBody>
          <a:bodyPr/>
          <a:lstStyle/>
          <a:p>
            <a:r>
              <a:rPr lang="en-US" dirty="0"/>
              <a:t>What is good advice that people often ignore?</a:t>
            </a:r>
          </a:p>
          <a:p>
            <a:endParaRPr lang="en-US" dirty="0"/>
          </a:p>
          <a:p>
            <a:r>
              <a:rPr lang="en-US" dirty="0">
                <a:solidFill>
                  <a:srgbClr val="C00000"/>
                </a:solidFill>
              </a:rPr>
              <a:t>God’s Word gives us direction and specific advice.</a:t>
            </a:r>
          </a:p>
          <a:p>
            <a:pPr lvl="1"/>
            <a:r>
              <a:rPr lang="en-US" dirty="0">
                <a:solidFill>
                  <a:srgbClr val="C00000"/>
                </a:solidFill>
              </a:rPr>
              <a:t>We are wise not to ignore it</a:t>
            </a:r>
          </a:p>
          <a:p>
            <a:pPr lvl="1"/>
            <a:r>
              <a:rPr lang="en-US" dirty="0">
                <a:solidFill>
                  <a:srgbClr val="C00000"/>
                </a:solidFill>
              </a:rPr>
              <a:t>We display the truth and value of God’s Word as we live it out.</a:t>
            </a:r>
          </a:p>
          <a:p>
            <a:endParaRPr lang="en-US" dirty="0"/>
          </a:p>
        </p:txBody>
      </p:sp>
      <p:grpSp>
        <p:nvGrpSpPr>
          <p:cNvPr id="11" name="Group 10">
            <a:extLst>
              <a:ext uri="{FF2B5EF4-FFF2-40B4-BE49-F238E27FC236}">
                <a16:creationId xmlns:a16="http://schemas.microsoft.com/office/drawing/2014/main" id="{3BD2D372-C386-DD95-4B02-AD4106BF531A}"/>
              </a:ext>
            </a:extLst>
          </p:cNvPr>
          <p:cNvGrpSpPr/>
          <p:nvPr/>
        </p:nvGrpSpPr>
        <p:grpSpPr>
          <a:xfrm>
            <a:off x="1854861" y="2651528"/>
            <a:ext cx="8889078" cy="3057525"/>
            <a:chOff x="1854861" y="2651528"/>
            <a:chExt cx="8889078" cy="3057525"/>
          </a:xfrm>
        </p:grpSpPr>
        <p:pic>
          <p:nvPicPr>
            <p:cNvPr id="5" name="Picture 4">
              <a:extLst>
                <a:ext uri="{FF2B5EF4-FFF2-40B4-BE49-F238E27FC236}">
                  <a16:creationId xmlns:a16="http://schemas.microsoft.com/office/drawing/2014/main" id="{C5F2D54E-E10F-D382-678D-CE495C1FA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54861" y="2651528"/>
              <a:ext cx="2381250" cy="30575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48B2847-BD3A-0154-2B6D-0C6D45DD3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593" y="2715365"/>
              <a:ext cx="2381249" cy="283482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D3D1318-C61A-A5BA-6FAC-D7D15C2C7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632" y="2775122"/>
              <a:ext cx="2715307" cy="2715307"/>
            </a:xfrm>
            <a:prstGeom prst="rect">
              <a:avLst/>
            </a:prstGeom>
            <a:ln>
              <a:noFill/>
            </a:ln>
            <a:effectLst>
              <a:outerShdw blurRad="292100" dist="139700" dir="2700000" algn="tl" rotWithShape="0">
                <a:srgbClr val="333333">
                  <a:alpha val="65000"/>
                </a:srgbClr>
              </a:outerShdw>
            </a:effectLst>
          </p:spPr>
        </p:pic>
        <p:sp>
          <p:nvSpPr>
            <p:cNvPr id="10" name="&quot;Not Allowed&quot; Symbol 9">
              <a:extLst>
                <a:ext uri="{FF2B5EF4-FFF2-40B4-BE49-F238E27FC236}">
                  <a16:creationId xmlns:a16="http://schemas.microsoft.com/office/drawing/2014/main" id="{32EA7B8F-4365-E503-5170-62ED0E177E6C}"/>
                </a:ext>
              </a:extLst>
            </p:cNvPr>
            <p:cNvSpPr/>
            <p:nvPr/>
          </p:nvSpPr>
          <p:spPr>
            <a:xfrm>
              <a:off x="5058304" y="3429000"/>
              <a:ext cx="1647825" cy="1647825"/>
            </a:xfrm>
            <a:prstGeom prst="noSmoking">
              <a:avLst>
                <a:gd name="adj" fmla="val 11301"/>
              </a:avLst>
            </a:prstGeom>
            <a:solidFill>
              <a:srgbClr val="C00000">
                <a:alpha val="4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972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B0DE-F823-100F-1ED7-B2752A717B2C}"/>
              </a:ext>
            </a:extLst>
          </p:cNvPr>
          <p:cNvSpPr>
            <a:spLocks noGrp="1"/>
          </p:cNvSpPr>
          <p:nvPr>
            <p:ph type="title"/>
          </p:nvPr>
        </p:nvSpPr>
        <p:spPr/>
        <p:txBody>
          <a:bodyPr/>
          <a:lstStyle/>
          <a:p>
            <a:pPr algn="l"/>
            <a:r>
              <a:rPr lang="en-US" dirty="0"/>
              <a:t>Listen for advice for righteous living</a:t>
            </a:r>
          </a:p>
        </p:txBody>
      </p:sp>
      <p:sp>
        <p:nvSpPr>
          <p:cNvPr id="3" name="Content Placeholder 2">
            <a:extLst>
              <a:ext uri="{FF2B5EF4-FFF2-40B4-BE49-F238E27FC236}">
                <a16:creationId xmlns:a16="http://schemas.microsoft.com/office/drawing/2014/main" id="{2C621FD4-850A-DF79-B8A7-CA1E6957EB0B}"/>
              </a:ext>
            </a:extLst>
          </p:cNvPr>
          <p:cNvSpPr>
            <a:spLocks noGrp="1"/>
          </p:cNvSpPr>
          <p:nvPr>
            <p:ph idx="1"/>
          </p:nvPr>
        </p:nvSpPr>
        <p:spPr/>
        <p:txBody>
          <a:bodyPr/>
          <a:lstStyle/>
          <a:p>
            <a:pPr marL="0" indent="0" algn="ctr">
              <a:buNone/>
            </a:pPr>
            <a:r>
              <a:rPr lang="en-US" dirty="0"/>
              <a:t>James 1:19-21 (NIV)   My dear brothers, take note of this: Everyone should be quick to listen, slow to speak and slow to become angry, 20  for man's anger does not bring about the righteous life that God desires. 21  Therefore, get rid of all moral filth and the evil that is so prevalent and humbly accept the word planted in you, which can save you.</a:t>
            </a:r>
          </a:p>
        </p:txBody>
      </p:sp>
      <p:pic>
        <p:nvPicPr>
          <p:cNvPr id="5" name="Picture 4">
            <a:extLst>
              <a:ext uri="{FF2B5EF4-FFF2-40B4-BE49-F238E27FC236}">
                <a16:creationId xmlns:a16="http://schemas.microsoft.com/office/drawing/2014/main" id="{6062C3F4-9BDE-B5DB-07E8-3A8A9D36AC99}"/>
              </a:ext>
            </a:extLst>
          </p:cNvPr>
          <p:cNvPicPr>
            <a:picLocks noChangeAspect="1"/>
          </p:cNvPicPr>
          <p:nvPr/>
        </p:nvPicPr>
        <p:blipFill>
          <a:blip r:embed="rId2"/>
          <a:stretch>
            <a:fillRect/>
          </a:stretch>
        </p:blipFill>
        <p:spPr>
          <a:xfrm>
            <a:off x="5172190" y="5733163"/>
            <a:ext cx="18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12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9A93-0D73-B087-F230-99B5D9DD777E}"/>
              </a:ext>
            </a:extLst>
          </p:cNvPr>
          <p:cNvSpPr>
            <a:spLocks noGrp="1"/>
          </p:cNvSpPr>
          <p:nvPr>
            <p:ph type="title"/>
          </p:nvPr>
        </p:nvSpPr>
        <p:spPr/>
        <p:txBody>
          <a:bodyPr/>
          <a:lstStyle/>
          <a:p>
            <a:r>
              <a:rPr lang="en-US" dirty="0"/>
              <a:t>Respond to God’s Word with Humility</a:t>
            </a:r>
          </a:p>
        </p:txBody>
      </p:sp>
      <p:sp>
        <p:nvSpPr>
          <p:cNvPr id="3" name="Content Placeholder 2">
            <a:extLst>
              <a:ext uri="{FF2B5EF4-FFF2-40B4-BE49-F238E27FC236}">
                <a16:creationId xmlns:a16="http://schemas.microsoft.com/office/drawing/2014/main" id="{8EB7AF0E-567B-71B1-4E42-717A5EC8A037}"/>
              </a:ext>
            </a:extLst>
          </p:cNvPr>
          <p:cNvSpPr>
            <a:spLocks noGrp="1"/>
          </p:cNvSpPr>
          <p:nvPr>
            <p:ph idx="1"/>
          </p:nvPr>
        </p:nvSpPr>
        <p:spPr/>
        <p:txBody>
          <a:bodyPr/>
          <a:lstStyle/>
          <a:p>
            <a:r>
              <a:rPr lang="en-US" dirty="0"/>
              <a:t>James is speaking to the issue of righteous living.  What actions are believers to take to prepare themselves to receive God’s Word? </a:t>
            </a:r>
          </a:p>
          <a:p>
            <a:r>
              <a:rPr lang="en-US" dirty="0"/>
              <a:t>James mentions “moral filth” and “evil”.   What kinds of these elements do we struggle with in our society?</a:t>
            </a:r>
          </a:p>
          <a:p>
            <a:r>
              <a:rPr lang="en-US" dirty="0"/>
              <a:t>What makes it hard for us to be good listeners when we are in a conversation? </a:t>
            </a:r>
          </a:p>
        </p:txBody>
      </p:sp>
    </p:spTree>
    <p:extLst>
      <p:ext uri="{BB962C8B-B14F-4D97-AF65-F5344CB8AC3E}">
        <p14:creationId xmlns:p14="http://schemas.microsoft.com/office/powerpoint/2010/main" val="26557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3C0-6ACD-5604-57BC-F1CE92087534}"/>
              </a:ext>
            </a:extLst>
          </p:cNvPr>
          <p:cNvSpPr>
            <a:spLocks noGrp="1"/>
          </p:cNvSpPr>
          <p:nvPr>
            <p:ph type="title"/>
          </p:nvPr>
        </p:nvSpPr>
        <p:spPr/>
        <p:txBody>
          <a:bodyPr/>
          <a:lstStyle/>
          <a:p>
            <a:r>
              <a:rPr lang="en-US" dirty="0"/>
              <a:t>Respond to God’s Word with Humility</a:t>
            </a:r>
          </a:p>
        </p:txBody>
      </p:sp>
      <p:sp>
        <p:nvSpPr>
          <p:cNvPr id="3" name="Content Placeholder 2">
            <a:extLst>
              <a:ext uri="{FF2B5EF4-FFF2-40B4-BE49-F238E27FC236}">
                <a16:creationId xmlns:a16="http://schemas.microsoft.com/office/drawing/2014/main" id="{D4A3613B-01A6-11A0-B4CF-051513D5F39C}"/>
              </a:ext>
            </a:extLst>
          </p:cNvPr>
          <p:cNvSpPr>
            <a:spLocks noGrp="1"/>
          </p:cNvSpPr>
          <p:nvPr>
            <p:ph idx="1"/>
          </p:nvPr>
        </p:nvSpPr>
        <p:spPr/>
        <p:txBody>
          <a:bodyPr/>
          <a:lstStyle/>
          <a:p>
            <a:r>
              <a:rPr lang="en-US" dirty="0">
                <a:solidFill>
                  <a:srgbClr val="C00000"/>
                </a:solidFill>
              </a:rPr>
              <a:t>Consider the Rotary Club Four Way </a:t>
            </a:r>
            <a:br>
              <a:rPr lang="en-US" dirty="0">
                <a:solidFill>
                  <a:srgbClr val="C00000"/>
                </a:solidFill>
              </a:rPr>
            </a:br>
            <a:r>
              <a:rPr lang="en-US" dirty="0">
                <a:solidFill>
                  <a:srgbClr val="C00000"/>
                </a:solidFill>
              </a:rPr>
              <a:t>Test for when you speak.</a:t>
            </a:r>
          </a:p>
          <a:p>
            <a:pPr marL="1200150" lvl="1" indent="-742950">
              <a:buFont typeface="+mj-lt"/>
              <a:buAutoNum type="arabicPeriod"/>
            </a:pPr>
            <a:r>
              <a:rPr lang="en-US" dirty="0">
                <a:solidFill>
                  <a:srgbClr val="C00000"/>
                </a:solidFill>
              </a:rPr>
              <a:t>Is it the TRUTH?</a:t>
            </a:r>
          </a:p>
          <a:p>
            <a:pPr marL="1200150" lvl="1" indent="-742950">
              <a:buFont typeface="+mj-lt"/>
              <a:buAutoNum type="arabicPeriod"/>
            </a:pPr>
            <a:r>
              <a:rPr lang="en-US" dirty="0">
                <a:solidFill>
                  <a:srgbClr val="C00000"/>
                </a:solidFill>
              </a:rPr>
              <a:t>Is it FAIR to all concerned?</a:t>
            </a:r>
          </a:p>
          <a:p>
            <a:pPr marL="1200150" lvl="1" indent="-742950">
              <a:buFont typeface="+mj-lt"/>
              <a:buAutoNum type="arabicPeriod"/>
            </a:pPr>
            <a:r>
              <a:rPr lang="en-US" dirty="0">
                <a:solidFill>
                  <a:srgbClr val="C00000"/>
                </a:solidFill>
              </a:rPr>
              <a:t>Will it build GOODWILL and BETTER FRIENDSHIPS?</a:t>
            </a:r>
          </a:p>
          <a:p>
            <a:pPr marL="1200150" lvl="1" indent="-742950">
              <a:buFont typeface="+mj-lt"/>
              <a:buAutoNum type="arabicPeriod"/>
            </a:pPr>
            <a:r>
              <a:rPr lang="en-US" dirty="0">
                <a:solidFill>
                  <a:srgbClr val="C00000"/>
                </a:solidFill>
              </a:rPr>
              <a:t>Will it be BENEFICAL to all concerned?</a:t>
            </a:r>
          </a:p>
          <a:p>
            <a:pPr marL="0" indent="0">
              <a:buNone/>
            </a:pPr>
            <a:endParaRPr lang="en-US" dirty="0"/>
          </a:p>
        </p:txBody>
      </p:sp>
      <p:pic>
        <p:nvPicPr>
          <p:cNvPr id="1026" name="Picture 2" descr="Approved Rotary Logos | Rotary Club of San Francisco">
            <a:extLst>
              <a:ext uri="{FF2B5EF4-FFF2-40B4-BE49-F238E27FC236}">
                <a16:creationId xmlns:a16="http://schemas.microsoft.com/office/drawing/2014/main" id="{69E5670C-5F1E-5F49-B6C4-62CD0DDEFB8D}"/>
              </a:ext>
            </a:extLst>
          </p:cNvPr>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005104" y="2110451"/>
            <a:ext cx="1769962" cy="17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6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ED94-F2B5-EE72-B012-0E360B782109}"/>
              </a:ext>
            </a:extLst>
          </p:cNvPr>
          <p:cNvSpPr>
            <a:spLocks noGrp="1"/>
          </p:cNvSpPr>
          <p:nvPr>
            <p:ph type="title"/>
          </p:nvPr>
        </p:nvSpPr>
        <p:spPr/>
        <p:txBody>
          <a:bodyPr/>
          <a:lstStyle/>
          <a:p>
            <a:r>
              <a:rPr lang="en-US" dirty="0"/>
              <a:t>Respond to God’s Word with Humility</a:t>
            </a:r>
          </a:p>
        </p:txBody>
      </p:sp>
      <p:sp>
        <p:nvSpPr>
          <p:cNvPr id="3" name="Content Placeholder 2">
            <a:extLst>
              <a:ext uri="{FF2B5EF4-FFF2-40B4-BE49-F238E27FC236}">
                <a16:creationId xmlns:a16="http://schemas.microsoft.com/office/drawing/2014/main" id="{D0101EFA-FF07-A355-E3DC-F9F9D7374E5A}"/>
              </a:ext>
            </a:extLst>
          </p:cNvPr>
          <p:cNvSpPr>
            <a:spLocks noGrp="1"/>
          </p:cNvSpPr>
          <p:nvPr>
            <p:ph idx="1"/>
          </p:nvPr>
        </p:nvSpPr>
        <p:spPr/>
        <p:txBody>
          <a:bodyPr/>
          <a:lstStyle/>
          <a:p>
            <a:r>
              <a:rPr lang="en-US" dirty="0"/>
              <a:t>How can being quick to speak and quick to anger get you into trouble? </a:t>
            </a:r>
          </a:p>
          <a:p>
            <a:r>
              <a:rPr lang="en-US" dirty="0"/>
              <a:t>What do you think he means by “the word planted in you”?</a:t>
            </a:r>
          </a:p>
          <a:p>
            <a:r>
              <a:rPr lang="en-US" dirty="0"/>
              <a:t>What powerful effect does the reception of the Word of God have on these issues in the lives of individuals?</a:t>
            </a:r>
          </a:p>
        </p:txBody>
      </p:sp>
    </p:spTree>
    <p:extLst>
      <p:ext uri="{BB962C8B-B14F-4D97-AF65-F5344CB8AC3E}">
        <p14:creationId xmlns:p14="http://schemas.microsoft.com/office/powerpoint/2010/main" val="37728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2E-C933-9BF4-8CA2-1830F14D7EE7}"/>
              </a:ext>
            </a:extLst>
          </p:cNvPr>
          <p:cNvSpPr>
            <a:spLocks noGrp="1"/>
          </p:cNvSpPr>
          <p:nvPr>
            <p:ph type="title"/>
          </p:nvPr>
        </p:nvSpPr>
        <p:spPr>
          <a:xfrm>
            <a:off x="710878" y="353551"/>
            <a:ext cx="11014276" cy="1325563"/>
          </a:xfrm>
        </p:spPr>
        <p:txBody>
          <a:bodyPr/>
          <a:lstStyle/>
          <a:p>
            <a:pPr algn="l"/>
            <a:r>
              <a:rPr lang="en-US" dirty="0"/>
              <a:t>Listen for why to put Scripture into practice.</a:t>
            </a:r>
          </a:p>
        </p:txBody>
      </p:sp>
      <p:sp>
        <p:nvSpPr>
          <p:cNvPr id="3" name="Content Placeholder 2">
            <a:extLst>
              <a:ext uri="{FF2B5EF4-FFF2-40B4-BE49-F238E27FC236}">
                <a16:creationId xmlns:a16="http://schemas.microsoft.com/office/drawing/2014/main" id="{AB76A8FC-A5B2-CECA-99C1-83BEEEDA66AD}"/>
              </a:ext>
            </a:extLst>
          </p:cNvPr>
          <p:cNvSpPr>
            <a:spLocks noGrp="1"/>
          </p:cNvSpPr>
          <p:nvPr>
            <p:ph idx="1"/>
          </p:nvPr>
        </p:nvSpPr>
        <p:spPr>
          <a:xfrm>
            <a:off x="1698584" y="1860349"/>
            <a:ext cx="9038863" cy="4351338"/>
          </a:xfrm>
        </p:spPr>
        <p:txBody>
          <a:bodyPr/>
          <a:lstStyle/>
          <a:p>
            <a:pPr marL="0" indent="0" algn="ctr">
              <a:buNone/>
            </a:pPr>
            <a:r>
              <a:rPr lang="en-US" dirty="0"/>
              <a:t>James 1:22-25 (NIV)  Do not merely listen to the word, and so deceive yourselves. Do what it says. 23  Anyone who listens to the word but does not do what it says is like a man who looks at his face in a mirror 24  and, after looking at himself, goes </a:t>
            </a:r>
          </a:p>
        </p:txBody>
      </p:sp>
    </p:spTree>
    <p:extLst>
      <p:ext uri="{BB962C8B-B14F-4D97-AF65-F5344CB8AC3E}">
        <p14:creationId xmlns:p14="http://schemas.microsoft.com/office/powerpoint/2010/main" val="27999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2E-C933-9BF4-8CA2-1830F14D7EE7}"/>
              </a:ext>
            </a:extLst>
          </p:cNvPr>
          <p:cNvSpPr>
            <a:spLocks noGrp="1"/>
          </p:cNvSpPr>
          <p:nvPr>
            <p:ph type="title"/>
          </p:nvPr>
        </p:nvSpPr>
        <p:spPr>
          <a:xfrm>
            <a:off x="710878" y="353551"/>
            <a:ext cx="11014276" cy="1325563"/>
          </a:xfrm>
        </p:spPr>
        <p:txBody>
          <a:bodyPr/>
          <a:lstStyle/>
          <a:p>
            <a:pPr algn="l"/>
            <a:r>
              <a:rPr lang="en-US" dirty="0"/>
              <a:t>Listen for why to put Scripture into practice.</a:t>
            </a:r>
          </a:p>
        </p:txBody>
      </p:sp>
      <p:sp>
        <p:nvSpPr>
          <p:cNvPr id="3" name="Content Placeholder 2">
            <a:extLst>
              <a:ext uri="{FF2B5EF4-FFF2-40B4-BE49-F238E27FC236}">
                <a16:creationId xmlns:a16="http://schemas.microsoft.com/office/drawing/2014/main" id="{AB76A8FC-A5B2-CECA-99C1-83BEEEDA66AD}"/>
              </a:ext>
            </a:extLst>
          </p:cNvPr>
          <p:cNvSpPr>
            <a:spLocks noGrp="1"/>
          </p:cNvSpPr>
          <p:nvPr>
            <p:ph idx="1"/>
          </p:nvPr>
        </p:nvSpPr>
        <p:spPr>
          <a:xfrm>
            <a:off x="1698584" y="1860349"/>
            <a:ext cx="9038863" cy="4351338"/>
          </a:xfrm>
        </p:spPr>
        <p:txBody>
          <a:bodyPr/>
          <a:lstStyle/>
          <a:p>
            <a:pPr marL="0" indent="0" algn="ctr">
              <a:buNone/>
            </a:pPr>
            <a:r>
              <a:rPr lang="en-US" dirty="0"/>
              <a:t>away and immediately forgets what he looks like. 25  But the man who looks intently into the perfect law that gives freedom, and continues to do this, not forgetting what he has heard, but doing it--he will be blessed in what he does.</a:t>
            </a:r>
          </a:p>
        </p:txBody>
      </p:sp>
      <p:pic>
        <p:nvPicPr>
          <p:cNvPr id="4" name="Picture 3">
            <a:extLst>
              <a:ext uri="{FF2B5EF4-FFF2-40B4-BE49-F238E27FC236}">
                <a16:creationId xmlns:a16="http://schemas.microsoft.com/office/drawing/2014/main" id="{70849528-F160-6888-AFD6-A2AB16F29FB1}"/>
              </a:ext>
            </a:extLst>
          </p:cNvPr>
          <p:cNvPicPr>
            <a:picLocks noChangeAspect="1"/>
          </p:cNvPicPr>
          <p:nvPr/>
        </p:nvPicPr>
        <p:blipFill>
          <a:blip r:embed="rId2"/>
          <a:stretch>
            <a:fillRect/>
          </a:stretch>
        </p:blipFill>
        <p:spPr>
          <a:xfrm>
            <a:off x="5079592" y="5501669"/>
            <a:ext cx="18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5277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198</TotalTime>
  <Words>840</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Obey God’s Word</vt:lpstr>
      <vt:lpstr>Video Introduction</vt:lpstr>
      <vt:lpstr>Admit it …</vt:lpstr>
      <vt:lpstr>Listen for advice for righteous living</vt:lpstr>
      <vt:lpstr>Respond to God’s Word with Humility</vt:lpstr>
      <vt:lpstr>Respond to God’s Word with Humility</vt:lpstr>
      <vt:lpstr>Respond to God’s Word with Humility</vt:lpstr>
      <vt:lpstr>Listen for why to put Scripture into practice.</vt:lpstr>
      <vt:lpstr>Listen for why to put Scripture into practice.</vt:lpstr>
      <vt:lpstr>Obey Scripture without Delay</vt:lpstr>
      <vt:lpstr>Obey Scripture without Delay</vt:lpstr>
      <vt:lpstr>Listen for examples of being doers of the Word.</vt:lpstr>
      <vt:lpstr>Don’t Have “Worthless” Faith</vt:lpstr>
      <vt:lpstr>Don’t Have “Worthless” Faith</vt:lpstr>
      <vt:lpstr>Application</vt:lpstr>
      <vt:lpstr>Application</vt:lpstr>
      <vt:lpstr>Application</vt:lpstr>
      <vt:lpstr>Family Activities</vt:lpstr>
      <vt:lpstr>Obey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3</cp:revision>
  <dcterms:created xsi:type="dcterms:W3CDTF">2022-10-28T12:09:26Z</dcterms:created>
  <dcterms:modified xsi:type="dcterms:W3CDTF">2022-10-28T15:27:46Z</dcterms:modified>
</cp:coreProperties>
</file>