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8000" b="-28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0000"/>
                </a:schemeClr>
              </a:gs>
              <a:gs pos="64000">
                <a:schemeClr val="accent1">
                  <a:lumMod val="45000"/>
                  <a:lumOff val="55000"/>
                  <a:alpha val="83000"/>
                </a:schemeClr>
              </a:gs>
              <a:gs pos="83000">
                <a:schemeClr val="accent1">
                  <a:lumMod val="45000"/>
                  <a:lumOff val="55000"/>
                  <a:alpha val="92000"/>
                </a:schemeClr>
              </a:gs>
              <a:gs pos="100000">
                <a:schemeClr val="accent1">
                  <a:lumMod val="30000"/>
                  <a:lumOff val="70000"/>
                  <a:alpha val="9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2rjbfb33"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tinyurl.com/4h92553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24598"/>
          </a:xfrm>
        </p:spPr>
        <p:txBody>
          <a:bodyPr/>
          <a:lstStyle/>
          <a:p>
            <a:r>
              <a:rPr lang="en-US" dirty="0"/>
              <a:t>Noah: Faith That</a:t>
            </a:r>
            <a:br>
              <a:rPr lang="en-US" dirty="0"/>
            </a:br>
            <a:r>
              <a:rPr lang="en-US" dirty="0"/>
              <a:t>Pleases God</a:t>
            </a:r>
          </a:p>
        </p:txBody>
      </p:sp>
      <p:sp>
        <p:nvSpPr>
          <p:cNvPr id="3" name="Subtitle 2"/>
          <p:cNvSpPr>
            <a:spLocks noGrp="1"/>
          </p:cNvSpPr>
          <p:nvPr>
            <p:ph type="subTitle" idx="1"/>
          </p:nvPr>
        </p:nvSpPr>
        <p:spPr>
          <a:xfrm>
            <a:off x="1524000" y="3847604"/>
            <a:ext cx="9144000" cy="1410195"/>
          </a:xfrm>
        </p:spPr>
        <p:txBody>
          <a:bodyPr/>
          <a:lstStyle/>
          <a:p>
            <a:r>
              <a:rPr lang="en-US" dirty="0"/>
              <a:t>June 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D7B1-5E93-019C-7A9A-330A7CCD2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B5A48-A228-5F21-F2CA-B2215FC14191}"/>
              </a:ext>
            </a:extLst>
          </p:cNvPr>
          <p:cNvSpPr>
            <a:spLocks noGrp="1"/>
          </p:cNvSpPr>
          <p:nvPr>
            <p:ph type="title"/>
          </p:nvPr>
        </p:nvSpPr>
        <p:spPr/>
        <p:txBody>
          <a:bodyPr/>
          <a:lstStyle/>
          <a:p>
            <a:pPr algn="l"/>
            <a:r>
              <a:rPr lang="en-US" dirty="0"/>
              <a:t>Listen for specific instructions.</a:t>
            </a:r>
          </a:p>
        </p:txBody>
      </p:sp>
      <p:sp>
        <p:nvSpPr>
          <p:cNvPr id="3" name="Content Placeholder 2">
            <a:extLst>
              <a:ext uri="{FF2B5EF4-FFF2-40B4-BE49-F238E27FC236}">
                <a16:creationId xmlns:a16="http://schemas.microsoft.com/office/drawing/2014/main" id="{43F28C65-E772-919A-3CE3-F85DA3203CAC}"/>
              </a:ext>
            </a:extLst>
          </p:cNvPr>
          <p:cNvSpPr>
            <a:spLocks noGrp="1"/>
          </p:cNvSpPr>
          <p:nvPr>
            <p:ph idx="1"/>
          </p:nvPr>
        </p:nvSpPr>
        <p:spPr>
          <a:xfrm>
            <a:off x="1401742" y="2010820"/>
            <a:ext cx="9388515" cy="4351338"/>
          </a:xfrm>
        </p:spPr>
        <p:txBody>
          <a:bodyPr/>
          <a:lstStyle/>
          <a:p>
            <a:pPr marL="0" indent="0" algn="ctr">
              <a:buNone/>
            </a:pPr>
            <a:r>
              <a:rPr lang="en-US" dirty="0"/>
              <a:t>your sons and your wife and your sons' wives with you. 19  You are to bring into the ark two of all living creatures, male and female, to keep them alive with you. 20  Two of every kind of bird, of every kind of animal and of every kind of creature that</a:t>
            </a:r>
          </a:p>
        </p:txBody>
      </p:sp>
    </p:spTree>
    <p:extLst>
      <p:ext uri="{BB962C8B-B14F-4D97-AF65-F5344CB8AC3E}">
        <p14:creationId xmlns:p14="http://schemas.microsoft.com/office/powerpoint/2010/main" val="309942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90254-7C7C-1425-4833-3CE58C3FE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C8874-43FE-B449-B9C0-4697966D43E5}"/>
              </a:ext>
            </a:extLst>
          </p:cNvPr>
          <p:cNvSpPr>
            <a:spLocks noGrp="1"/>
          </p:cNvSpPr>
          <p:nvPr>
            <p:ph type="title"/>
          </p:nvPr>
        </p:nvSpPr>
        <p:spPr/>
        <p:txBody>
          <a:bodyPr/>
          <a:lstStyle/>
          <a:p>
            <a:pPr algn="l"/>
            <a:r>
              <a:rPr lang="en-US" dirty="0"/>
              <a:t>Listen for specific instructions.</a:t>
            </a:r>
          </a:p>
        </p:txBody>
      </p:sp>
      <p:sp>
        <p:nvSpPr>
          <p:cNvPr id="3" name="Content Placeholder 2">
            <a:extLst>
              <a:ext uri="{FF2B5EF4-FFF2-40B4-BE49-F238E27FC236}">
                <a16:creationId xmlns:a16="http://schemas.microsoft.com/office/drawing/2014/main" id="{5CB89D7D-4B6F-0635-EB97-E7CFF86337FD}"/>
              </a:ext>
            </a:extLst>
          </p:cNvPr>
          <p:cNvSpPr>
            <a:spLocks noGrp="1"/>
          </p:cNvSpPr>
          <p:nvPr>
            <p:ph idx="1"/>
          </p:nvPr>
        </p:nvSpPr>
        <p:spPr>
          <a:xfrm>
            <a:off x="1401742" y="2010820"/>
            <a:ext cx="9388515" cy="4351338"/>
          </a:xfrm>
        </p:spPr>
        <p:txBody>
          <a:bodyPr/>
          <a:lstStyle/>
          <a:p>
            <a:pPr marL="0" indent="0" algn="ctr">
              <a:buNone/>
            </a:pPr>
            <a:r>
              <a:rPr lang="en-US" dirty="0"/>
              <a:t>moves along the ground will come to you to be kept alive. 21  You are to take every kind of food that is to be eaten and store it away as food for you and for them." 22  Noah did everything just as God commanded him.</a:t>
            </a:r>
          </a:p>
        </p:txBody>
      </p:sp>
      <p:pic>
        <p:nvPicPr>
          <p:cNvPr id="4" name="Picture 3">
            <a:extLst>
              <a:ext uri="{FF2B5EF4-FFF2-40B4-BE49-F238E27FC236}">
                <a16:creationId xmlns:a16="http://schemas.microsoft.com/office/drawing/2014/main" id="{BD0AEEDC-8FC2-69AE-233F-0FF4D2F2774E}"/>
              </a:ext>
            </a:extLst>
          </p:cNvPr>
          <p:cNvPicPr>
            <a:picLocks noChangeAspect="1"/>
          </p:cNvPicPr>
          <p:nvPr/>
        </p:nvPicPr>
        <p:blipFill>
          <a:blip r:embed="rId2"/>
          <a:stretch>
            <a:fillRect/>
          </a:stretch>
        </p:blipFill>
        <p:spPr>
          <a:xfrm>
            <a:off x="5010285" y="5204829"/>
            <a:ext cx="2171429"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7180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D1C9-F8D6-C82F-99A0-A2AF39A97C09}"/>
              </a:ext>
            </a:extLst>
          </p:cNvPr>
          <p:cNvSpPr>
            <a:spLocks noGrp="1"/>
          </p:cNvSpPr>
          <p:nvPr>
            <p:ph type="title"/>
          </p:nvPr>
        </p:nvSpPr>
        <p:spPr/>
        <p:txBody>
          <a:bodyPr/>
          <a:lstStyle/>
          <a:p>
            <a:r>
              <a:rPr lang="en-US" dirty="0"/>
              <a:t>Living with Obedience</a:t>
            </a:r>
          </a:p>
        </p:txBody>
      </p:sp>
      <p:sp>
        <p:nvSpPr>
          <p:cNvPr id="3" name="Content Placeholder 2">
            <a:extLst>
              <a:ext uri="{FF2B5EF4-FFF2-40B4-BE49-F238E27FC236}">
                <a16:creationId xmlns:a16="http://schemas.microsoft.com/office/drawing/2014/main" id="{155F70DC-0007-EA3D-BB9A-E35B33B6A1AC}"/>
              </a:ext>
            </a:extLst>
          </p:cNvPr>
          <p:cNvSpPr>
            <a:spLocks noGrp="1"/>
          </p:cNvSpPr>
          <p:nvPr>
            <p:ph idx="1"/>
          </p:nvPr>
        </p:nvSpPr>
        <p:spPr/>
        <p:txBody>
          <a:bodyPr/>
          <a:lstStyle/>
          <a:p>
            <a:r>
              <a:rPr lang="en-US" dirty="0"/>
              <a:t>God’s judgment would be to destroy everything through a flood.  What was His personal word to Noah and on what was it conditioned?</a:t>
            </a:r>
          </a:p>
          <a:p>
            <a:r>
              <a:rPr lang="en-US" dirty="0"/>
              <a:t>What additional assignment was Noah given? </a:t>
            </a:r>
          </a:p>
          <a:p>
            <a:r>
              <a:rPr lang="en-US" dirty="0"/>
              <a:t>Certainly, Noah could have felt overwhelmed.  What are some reasons it would have been difficult for Noah to obey God’s instructions? </a:t>
            </a:r>
          </a:p>
        </p:txBody>
      </p:sp>
    </p:spTree>
    <p:extLst>
      <p:ext uri="{BB962C8B-B14F-4D97-AF65-F5344CB8AC3E}">
        <p14:creationId xmlns:p14="http://schemas.microsoft.com/office/powerpoint/2010/main" val="21815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0428-4FFE-79F3-2FDC-4C97F5BC28A2}"/>
              </a:ext>
            </a:extLst>
          </p:cNvPr>
          <p:cNvSpPr>
            <a:spLocks noGrp="1"/>
          </p:cNvSpPr>
          <p:nvPr>
            <p:ph type="title"/>
          </p:nvPr>
        </p:nvSpPr>
        <p:spPr/>
        <p:txBody>
          <a:bodyPr/>
          <a:lstStyle/>
          <a:p>
            <a:r>
              <a:rPr lang="en-US" dirty="0"/>
              <a:t>Living with Obedience</a:t>
            </a:r>
          </a:p>
        </p:txBody>
      </p:sp>
      <p:sp>
        <p:nvSpPr>
          <p:cNvPr id="3" name="Content Placeholder 2">
            <a:extLst>
              <a:ext uri="{FF2B5EF4-FFF2-40B4-BE49-F238E27FC236}">
                <a16:creationId xmlns:a16="http://schemas.microsoft.com/office/drawing/2014/main" id="{853DFBEB-2EDD-944F-74C7-39C703F95AFA}"/>
              </a:ext>
            </a:extLst>
          </p:cNvPr>
          <p:cNvSpPr>
            <a:spLocks noGrp="1"/>
          </p:cNvSpPr>
          <p:nvPr>
            <p:ph idx="1"/>
          </p:nvPr>
        </p:nvSpPr>
        <p:spPr/>
        <p:txBody>
          <a:bodyPr/>
          <a:lstStyle/>
          <a:p>
            <a:r>
              <a:rPr lang="en-US" dirty="0"/>
              <a:t>What does it look like in your daily life to “do everything just as God commands”?   What are some small or big examples?</a:t>
            </a:r>
          </a:p>
        </p:txBody>
      </p:sp>
      <p:pic>
        <p:nvPicPr>
          <p:cNvPr id="4" name="Picture 3" descr="A chair with a cross on it&#10;&#10;AI-generated content may be incorrect.">
            <a:extLst>
              <a:ext uri="{FF2B5EF4-FFF2-40B4-BE49-F238E27FC236}">
                <a16:creationId xmlns:a16="http://schemas.microsoft.com/office/drawing/2014/main" id="{BEB5F117-6FF9-F0A7-CA3B-76D939A3FE2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0226" y="3711926"/>
            <a:ext cx="2431547" cy="2370325"/>
          </a:xfrm>
          <a:prstGeom prst="rect">
            <a:avLst/>
          </a:prstGeom>
          <a:noFill/>
          <a:ln>
            <a:noFill/>
          </a:ln>
        </p:spPr>
      </p:pic>
    </p:spTree>
    <p:extLst>
      <p:ext uri="{BB962C8B-B14F-4D97-AF65-F5344CB8AC3E}">
        <p14:creationId xmlns:p14="http://schemas.microsoft.com/office/powerpoint/2010/main" val="22099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3791-FA5E-5857-875A-5FB2A5609336}"/>
              </a:ext>
            </a:extLst>
          </p:cNvPr>
          <p:cNvSpPr>
            <a:spLocks noGrp="1"/>
          </p:cNvSpPr>
          <p:nvPr>
            <p:ph type="title"/>
          </p:nvPr>
        </p:nvSpPr>
        <p:spPr/>
        <p:txBody>
          <a:bodyPr/>
          <a:lstStyle/>
          <a:p>
            <a:pPr algn="l"/>
            <a:r>
              <a:rPr lang="en-US" dirty="0"/>
              <a:t>Listen for a promise.</a:t>
            </a:r>
          </a:p>
        </p:txBody>
      </p:sp>
      <p:sp>
        <p:nvSpPr>
          <p:cNvPr id="3" name="Content Placeholder 2">
            <a:extLst>
              <a:ext uri="{FF2B5EF4-FFF2-40B4-BE49-F238E27FC236}">
                <a16:creationId xmlns:a16="http://schemas.microsoft.com/office/drawing/2014/main" id="{5A0F3009-B4E5-D50C-D627-CFFB95D31956}"/>
              </a:ext>
            </a:extLst>
          </p:cNvPr>
          <p:cNvSpPr>
            <a:spLocks noGrp="1"/>
          </p:cNvSpPr>
          <p:nvPr>
            <p:ph idx="1"/>
          </p:nvPr>
        </p:nvSpPr>
        <p:spPr>
          <a:xfrm>
            <a:off x="1032558" y="1906647"/>
            <a:ext cx="10126884" cy="4351338"/>
          </a:xfrm>
        </p:spPr>
        <p:txBody>
          <a:bodyPr/>
          <a:lstStyle/>
          <a:p>
            <a:pPr marL="0" indent="0" algn="ctr">
              <a:buNone/>
            </a:pPr>
            <a:r>
              <a:rPr lang="en-US" dirty="0"/>
              <a:t>Genesis 8:20-22 (NIV)   Then Noah built an altar to the LORD and, taking some of all the clean animals and clean birds, he sacrificed burnt offerings on it. 21  The LORD smelled the pleasing aroma and said in his heart: "Never again will I curse the ground because </a:t>
            </a:r>
          </a:p>
        </p:txBody>
      </p:sp>
    </p:spTree>
    <p:extLst>
      <p:ext uri="{BB962C8B-B14F-4D97-AF65-F5344CB8AC3E}">
        <p14:creationId xmlns:p14="http://schemas.microsoft.com/office/powerpoint/2010/main" val="40656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40E96-10AE-8B73-0841-EA17A5D62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2A261-4E06-1E50-0E44-B06BBF25209B}"/>
              </a:ext>
            </a:extLst>
          </p:cNvPr>
          <p:cNvSpPr>
            <a:spLocks noGrp="1"/>
          </p:cNvSpPr>
          <p:nvPr>
            <p:ph type="title"/>
          </p:nvPr>
        </p:nvSpPr>
        <p:spPr/>
        <p:txBody>
          <a:bodyPr/>
          <a:lstStyle/>
          <a:p>
            <a:pPr algn="l"/>
            <a:r>
              <a:rPr lang="en-US" dirty="0"/>
              <a:t>Listen for a promise.</a:t>
            </a:r>
          </a:p>
        </p:txBody>
      </p:sp>
      <p:sp>
        <p:nvSpPr>
          <p:cNvPr id="3" name="Content Placeholder 2">
            <a:extLst>
              <a:ext uri="{FF2B5EF4-FFF2-40B4-BE49-F238E27FC236}">
                <a16:creationId xmlns:a16="http://schemas.microsoft.com/office/drawing/2014/main" id="{12729D66-9455-394C-BAA1-637D1006C581}"/>
              </a:ext>
            </a:extLst>
          </p:cNvPr>
          <p:cNvSpPr>
            <a:spLocks noGrp="1"/>
          </p:cNvSpPr>
          <p:nvPr>
            <p:ph idx="1"/>
          </p:nvPr>
        </p:nvSpPr>
        <p:spPr>
          <a:xfrm>
            <a:off x="1032558" y="1906647"/>
            <a:ext cx="10126884" cy="4351338"/>
          </a:xfrm>
        </p:spPr>
        <p:txBody>
          <a:bodyPr/>
          <a:lstStyle/>
          <a:p>
            <a:pPr marL="0" indent="0" algn="ctr">
              <a:buNone/>
            </a:pPr>
            <a:r>
              <a:rPr lang="en-US" dirty="0"/>
              <a:t>of man, even though every inclination of his heart is evil from childhood. And never again will I destroy all living creatures, as I have done. 22  "As long as the earth endures, seedtime and harvest, cold and heat, summer and winter, day and night will never cease."</a:t>
            </a:r>
          </a:p>
        </p:txBody>
      </p:sp>
      <p:pic>
        <p:nvPicPr>
          <p:cNvPr id="4" name="Picture 3">
            <a:extLst>
              <a:ext uri="{FF2B5EF4-FFF2-40B4-BE49-F238E27FC236}">
                <a16:creationId xmlns:a16="http://schemas.microsoft.com/office/drawing/2014/main" id="{C1BF36DB-8EFB-D769-8682-039351C4DF49}"/>
              </a:ext>
            </a:extLst>
          </p:cNvPr>
          <p:cNvPicPr>
            <a:picLocks noChangeAspect="1"/>
          </p:cNvPicPr>
          <p:nvPr/>
        </p:nvPicPr>
        <p:blipFill>
          <a:blip r:embed="rId2"/>
          <a:stretch>
            <a:fillRect/>
          </a:stretch>
        </p:blipFill>
        <p:spPr>
          <a:xfrm>
            <a:off x="4917688" y="5413173"/>
            <a:ext cx="2171429"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7586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BB4-273A-ABAB-931E-967528493DFB}"/>
              </a:ext>
            </a:extLst>
          </p:cNvPr>
          <p:cNvSpPr>
            <a:spLocks noGrp="1"/>
          </p:cNvSpPr>
          <p:nvPr>
            <p:ph type="title"/>
          </p:nvPr>
        </p:nvSpPr>
        <p:spPr/>
        <p:txBody>
          <a:bodyPr/>
          <a:lstStyle/>
          <a:p>
            <a:r>
              <a:rPr lang="en-US" dirty="0"/>
              <a:t>Living to Honor and Worship God</a:t>
            </a:r>
          </a:p>
        </p:txBody>
      </p:sp>
      <p:sp>
        <p:nvSpPr>
          <p:cNvPr id="3" name="Content Placeholder 2">
            <a:extLst>
              <a:ext uri="{FF2B5EF4-FFF2-40B4-BE49-F238E27FC236}">
                <a16:creationId xmlns:a16="http://schemas.microsoft.com/office/drawing/2014/main" id="{DCB7A8B5-D5C6-C8C5-31F0-783073E5287A}"/>
              </a:ext>
            </a:extLst>
          </p:cNvPr>
          <p:cNvSpPr>
            <a:spLocks noGrp="1"/>
          </p:cNvSpPr>
          <p:nvPr>
            <p:ph idx="1"/>
          </p:nvPr>
        </p:nvSpPr>
        <p:spPr/>
        <p:txBody>
          <a:bodyPr/>
          <a:lstStyle/>
          <a:p>
            <a:r>
              <a:rPr lang="en-US" dirty="0"/>
              <a:t>Noah’s initial act after exiting the ark was to build an altar and sacrifice burnt offerings.  What indicates Noah’s act of worship was pleasing to the Lord? </a:t>
            </a:r>
          </a:p>
          <a:p>
            <a:r>
              <a:rPr lang="en-US" dirty="0"/>
              <a:t>How would this act be a demonstration of his faith in God?</a:t>
            </a:r>
          </a:p>
          <a:p>
            <a:r>
              <a:rPr lang="en-US" dirty="0"/>
              <a:t>What promises did the Lord give not only to Noah but to all humankind?</a:t>
            </a:r>
          </a:p>
        </p:txBody>
      </p:sp>
    </p:spTree>
    <p:extLst>
      <p:ext uri="{BB962C8B-B14F-4D97-AF65-F5344CB8AC3E}">
        <p14:creationId xmlns:p14="http://schemas.microsoft.com/office/powerpoint/2010/main" val="202723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E154-5953-8586-8247-98F9568B660E}"/>
              </a:ext>
            </a:extLst>
          </p:cNvPr>
          <p:cNvSpPr>
            <a:spLocks noGrp="1"/>
          </p:cNvSpPr>
          <p:nvPr>
            <p:ph type="title"/>
          </p:nvPr>
        </p:nvSpPr>
        <p:spPr/>
        <p:txBody>
          <a:bodyPr/>
          <a:lstStyle/>
          <a:p>
            <a:r>
              <a:rPr lang="en-US" dirty="0"/>
              <a:t>Living to Honor and Worship God</a:t>
            </a:r>
          </a:p>
        </p:txBody>
      </p:sp>
      <p:sp>
        <p:nvSpPr>
          <p:cNvPr id="3" name="Content Placeholder 2">
            <a:extLst>
              <a:ext uri="{FF2B5EF4-FFF2-40B4-BE49-F238E27FC236}">
                <a16:creationId xmlns:a16="http://schemas.microsoft.com/office/drawing/2014/main" id="{28EC4454-156A-8D2D-E4D3-4974C5335BDD}"/>
              </a:ext>
            </a:extLst>
          </p:cNvPr>
          <p:cNvSpPr>
            <a:spLocks noGrp="1"/>
          </p:cNvSpPr>
          <p:nvPr>
            <p:ph idx="1"/>
          </p:nvPr>
        </p:nvSpPr>
        <p:spPr/>
        <p:txBody>
          <a:bodyPr/>
          <a:lstStyle/>
          <a:p>
            <a:r>
              <a:rPr lang="en-US" dirty="0"/>
              <a:t>In what ways can worship be a natural and faithful response to God's goodness—even before we see all His promises fulfilled?</a:t>
            </a:r>
          </a:p>
          <a:p>
            <a:r>
              <a:rPr lang="en-US" dirty="0"/>
              <a:t>What are some areas in our lives where God could be calling us to respond with faith and worship instead of fear or self-focus?</a:t>
            </a:r>
          </a:p>
        </p:txBody>
      </p:sp>
    </p:spTree>
    <p:extLst>
      <p:ext uri="{BB962C8B-B14F-4D97-AF65-F5344CB8AC3E}">
        <p14:creationId xmlns:p14="http://schemas.microsoft.com/office/powerpoint/2010/main" val="39494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1F0E-7F15-BB7B-D6BE-7A086213C35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7FBA838-4D87-13B7-6803-49E71287971F}"/>
              </a:ext>
            </a:extLst>
          </p:cNvPr>
          <p:cNvSpPr>
            <a:spLocks noGrp="1"/>
          </p:cNvSpPr>
          <p:nvPr>
            <p:ph idx="1"/>
          </p:nvPr>
        </p:nvSpPr>
        <p:spPr/>
        <p:txBody>
          <a:bodyPr>
            <a:normAutofit/>
          </a:bodyPr>
          <a:lstStyle/>
          <a:p>
            <a:r>
              <a:rPr lang="en-US" dirty="0"/>
              <a:t>Confess. </a:t>
            </a:r>
          </a:p>
          <a:p>
            <a:pPr lvl="1"/>
            <a:r>
              <a:rPr lang="en-US" dirty="0"/>
              <a:t>Do you want a living faith in God? </a:t>
            </a:r>
          </a:p>
          <a:p>
            <a:pPr lvl="1"/>
            <a:r>
              <a:rPr lang="en-US" dirty="0"/>
              <a:t>Living faith begins by establishing a relationship with God through Jesus Christ. </a:t>
            </a:r>
          </a:p>
          <a:p>
            <a:pPr lvl="1"/>
            <a:r>
              <a:rPr lang="en-US" dirty="0"/>
              <a:t>Romans 10:9 says, “If you confess with your mouth, ‘Jesus is Lord,’ and believe in you heart that God raised him from the dead, you will be saved.” </a:t>
            </a:r>
          </a:p>
          <a:p>
            <a:pPr lvl="1"/>
            <a:r>
              <a:rPr lang="en-US" dirty="0"/>
              <a:t>Talk to your group leader for more help.</a:t>
            </a:r>
          </a:p>
          <a:p>
            <a:endParaRPr lang="en-US" dirty="0"/>
          </a:p>
        </p:txBody>
      </p:sp>
    </p:spTree>
    <p:extLst>
      <p:ext uri="{BB962C8B-B14F-4D97-AF65-F5344CB8AC3E}">
        <p14:creationId xmlns:p14="http://schemas.microsoft.com/office/powerpoint/2010/main" val="346330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D684E-92D5-2AD6-A1A7-DD3E4BF67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25446-0FF4-F1B0-29C4-CBF64B07D04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701CD6E-FF55-62F2-EBFC-876545564072}"/>
              </a:ext>
            </a:extLst>
          </p:cNvPr>
          <p:cNvSpPr>
            <a:spLocks noGrp="1"/>
          </p:cNvSpPr>
          <p:nvPr>
            <p:ph idx="1"/>
          </p:nvPr>
        </p:nvSpPr>
        <p:spPr/>
        <p:txBody>
          <a:bodyPr>
            <a:normAutofit fontScale="92500" lnSpcReduction="10000"/>
          </a:bodyPr>
          <a:lstStyle/>
          <a:p>
            <a:r>
              <a:rPr lang="en-US" dirty="0"/>
              <a:t>Grow. </a:t>
            </a:r>
          </a:p>
          <a:p>
            <a:pPr lvl="1"/>
            <a:r>
              <a:rPr lang="en-US" dirty="0"/>
              <a:t>Your relationship with God must grow. </a:t>
            </a:r>
          </a:p>
          <a:p>
            <a:pPr lvl="1"/>
            <a:r>
              <a:rPr lang="en-US" dirty="0"/>
              <a:t>Your faith will grow as you learn more about God. </a:t>
            </a:r>
          </a:p>
          <a:p>
            <a:pPr lvl="1"/>
            <a:r>
              <a:rPr lang="en-US" dirty="0"/>
              <a:t>Before you became a follower of Jesus, your faith may have been in your career, your money, your education, or your family. </a:t>
            </a:r>
          </a:p>
          <a:p>
            <a:pPr lvl="1"/>
            <a:r>
              <a:rPr lang="en-US" dirty="0"/>
              <a:t>Now, your faith is in the Creator and Sustainer of the universe. </a:t>
            </a:r>
          </a:p>
          <a:p>
            <a:pPr lvl="1"/>
            <a:r>
              <a:rPr lang="en-US" dirty="0"/>
              <a:t>Study the Bible and the Holy Spirit will help you know God better.</a:t>
            </a:r>
          </a:p>
          <a:p>
            <a:endParaRPr lang="en-US" dirty="0"/>
          </a:p>
        </p:txBody>
      </p:sp>
    </p:spTree>
    <p:extLst>
      <p:ext uri="{BB962C8B-B14F-4D97-AF65-F5344CB8AC3E}">
        <p14:creationId xmlns:p14="http://schemas.microsoft.com/office/powerpoint/2010/main" val="67036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5C7BF4-6A91-7B3C-9300-A8FF60E5B99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0D8D8465-E15A-10F1-A250-C7B1FC930B9F}"/>
              </a:ext>
            </a:extLst>
          </p:cNvPr>
          <p:cNvGrpSpPr/>
          <p:nvPr/>
        </p:nvGrpSpPr>
        <p:grpSpPr>
          <a:xfrm>
            <a:off x="2849598" y="1508166"/>
            <a:ext cx="6492803" cy="4344204"/>
            <a:chOff x="2849598" y="1508166"/>
            <a:chExt cx="6492803" cy="4344204"/>
          </a:xfrm>
        </p:grpSpPr>
        <p:pic>
          <p:nvPicPr>
            <p:cNvPr id="6" name="Picture 5" descr="A person standing next to a wooden ship&#10;&#10;AI-generated content may be incorrect.">
              <a:extLst>
                <a:ext uri="{FF2B5EF4-FFF2-40B4-BE49-F238E27FC236}">
                  <a16:creationId xmlns:a16="http://schemas.microsoft.com/office/drawing/2014/main" id="{9878CC92-BBE9-69CC-FF55-890B63C87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57375"/>
              <a:ext cx="5715000" cy="3143250"/>
            </a:xfrm>
            <a:prstGeom prst="rect">
              <a:avLst/>
            </a:prstGeom>
            <a:ln>
              <a:noFill/>
            </a:ln>
            <a:effectLst>
              <a:outerShdw blurRad="190500" algn="tl" rotWithShape="0">
                <a:srgbClr val="000000">
                  <a:alpha val="70000"/>
                </a:srgbClr>
              </a:outerShdw>
            </a:effectLst>
          </p:spPr>
        </p:pic>
        <p:pic>
          <p:nvPicPr>
            <p:cNvPr id="8" name="Picture 7" descr="A black background with a black square&#10;&#10;AI-generated content may be incorrect.">
              <a:hlinkClick r:id="rId3"/>
              <a:extLst>
                <a:ext uri="{FF2B5EF4-FFF2-40B4-BE49-F238E27FC236}">
                  <a16:creationId xmlns:a16="http://schemas.microsoft.com/office/drawing/2014/main" id="{292EFADF-4826-ABCC-323D-83BC5126C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08166"/>
              <a:ext cx="6492803" cy="4344204"/>
            </a:xfrm>
            <a:prstGeom prst="rect">
              <a:avLst/>
            </a:prstGeom>
            <a:ln>
              <a:noFill/>
            </a:ln>
            <a:effectLst>
              <a:outerShdw blurRad="190500" algn="tl" rotWithShape="0">
                <a:srgbClr val="000000">
                  <a:alpha val="70000"/>
                </a:srgbClr>
              </a:outerShdw>
            </a:effectLst>
          </p:spPr>
        </p:pic>
      </p:grpSp>
      <p:sp>
        <p:nvSpPr>
          <p:cNvPr id="10" name="TextBox 9">
            <a:extLst>
              <a:ext uri="{FF2B5EF4-FFF2-40B4-BE49-F238E27FC236}">
                <a16:creationId xmlns:a16="http://schemas.microsoft.com/office/drawing/2014/main" id="{59A560B7-1FE1-8752-8BF4-3954E5516495}"/>
              </a:ext>
            </a:extLst>
          </p:cNvPr>
          <p:cNvSpPr txBox="1"/>
          <p:nvPr/>
        </p:nvSpPr>
        <p:spPr>
          <a:xfrm>
            <a:off x="4263242" y="5852370"/>
            <a:ext cx="3752602"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93213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62FD-95C6-DA6E-9154-740A08B40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C7310-BA89-58DE-9682-87AA38CAD1C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74CCB32-B700-E0B8-CE74-06D47EC27AA6}"/>
              </a:ext>
            </a:extLst>
          </p:cNvPr>
          <p:cNvSpPr>
            <a:spLocks noGrp="1"/>
          </p:cNvSpPr>
          <p:nvPr>
            <p:ph idx="1"/>
          </p:nvPr>
        </p:nvSpPr>
        <p:spPr>
          <a:xfrm>
            <a:off x="838200" y="2303361"/>
            <a:ext cx="10515600" cy="3873601"/>
          </a:xfrm>
        </p:spPr>
        <p:txBody>
          <a:bodyPr/>
          <a:lstStyle/>
          <a:p>
            <a:r>
              <a:rPr lang="en-US" dirty="0"/>
              <a:t>Share. </a:t>
            </a:r>
          </a:p>
          <a:p>
            <a:pPr lvl="1"/>
            <a:r>
              <a:rPr lang="en-US" dirty="0"/>
              <a:t>Your faith is meant to be shared. </a:t>
            </a:r>
          </a:p>
          <a:p>
            <a:pPr lvl="1"/>
            <a:r>
              <a:rPr lang="en-US" dirty="0"/>
              <a:t>Talk with someone who is far from God about the ways God has made Himself known to you. </a:t>
            </a:r>
          </a:p>
          <a:p>
            <a:pPr lvl="1"/>
            <a:r>
              <a:rPr lang="en-US" dirty="0"/>
              <a:t>You can begin by sharing how God saved Noah! </a:t>
            </a:r>
          </a:p>
          <a:p>
            <a:endParaRPr lang="en-US" dirty="0"/>
          </a:p>
        </p:txBody>
      </p:sp>
    </p:spTree>
    <p:extLst>
      <p:ext uri="{BB962C8B-B14F-4D97-AF65-F5344CB8AC3E}">
        <p14:creationId xmlns:p14="http://schemas.microsoft.com/office/powerpoint/2010/main" val="156391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681E-77BD-94ED-E3C8-7F68801EE2AF}"/>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97557538-BE2C-806F-A65F-D0DF20C651B6}"/>
              </a:ext>
            </a:extLst>
          </p:cNvPr>
          <p:cNvPicPr>
            <a:picLocks noChangeAspect="1"/>
          </p:cNvPicPr>
          <p:nvPr/>
        </p:nvPicPr>
        <p:blipFill>
          <a:blip r:embed="rId2">
            <a:clrChange>
              <a:clrFrom>
                <a:srgbClr val="FF0000"/>
              </a:clrFrom>
              <a:clrTo>
                <a:srgbClr val="FF0000">
                  <a:alpha val="0"/>
                </a:srgbClr>
              </a:clrTo>
            </a:clrChange>
          </a:blip>
          <a:stretch>
            <a:fillRect/>
          </a:stretch>
        </p:blipFill>
        <p:spPr>
          <a:xfrm>
            <a:off x="838200" y="1462088"/>
            <a:ext cx="10641698" cy="257221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7" name="Picture 6" descr="A person in a uniform pointing at something&#10;&#10;AI-generated content may be incorrect.">
            <a:extLst>
              <a:ext uri="{FF2B5EF4-FFF2-40B4-BE49-F238E27FC236}">
                <a16:creationId xmlns:a16="http://schemas.microsoft.com/office/drawing/2014/main" id="{E0173B66-4C4C-EB58-B896-613AA739D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8229" y="1840832"/>
            <a:ext cx="3645569" cy="4860758"/>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D425D899-BD57-2A06-B6DD-B860D01D8695}"/>
              </a:ext>
            </a:extLst>
          </p:cNvPr>
          <p:cNvSpPr/>
          <p:nvPr/>
        </p:nvSpPr>
        <p:spPr>
          <a:xfrm>
            <a:off x="3862137" y="3142105"/>
            <a:ext cx="4944979" cy="2109480"/>
          </a:xfrm>
          <a:prstGeom prst="wedgeRoundRectCallout">
            <a:avLst>
              <a:gd name="adj1" fmla="val -66818"/>
              <a:gd name="adj2" fmla="val -263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grizzly bear did his thing.  Now we need you to undo his thing.  Put the letters back in the row where they belong to repair the church sign.  Rather do the color page?  Go to </a:t>
            </a:r>
            <a:br>
              <a:rPr lang="en-US" dirty="0">
                <a:latin typeface="Comic Sans MS" panose="030F0702030302020204" pitchFamily="66" charset="0"/>
              </a:rPr>
            </a:br>
            <a:r>
              <a:rPr lang="en-US" dirty="0">
                <a:latin typeface="Comic Sans MS" panose="030F0702030302020204" pitchFamily="66" charset="0"/>
                <a:hlinkClick r:id="rId4"/>
              </a:rPr>
              <a:t>https://tinyurl.com/4h92553v</a:t>
            </a:r>
            <a:r>
              <a:rPr lang="en-US" dirty="0">
                <a:latin typeface="Comic Sans MS" panose="030F0702030302020204" pitchFamily="66" charset="0"/>
              </a:rPr>
              <a:t> </a:t>
            </a:r>
          </a:p>
        </p:txBody>
      </p:sp>
      <p:pic>
        <p:nvPicPr>
          <p:cNvPr id="10" name="Picture 9" descr="A brown object with white sprinkles&#10;&#10;AI-generated content may be incorrect.">
            <a:extLst>
              <a:ext uri="{FF2B5EF4-FFF2-40B4-BE49-F238E27FC236}">
                <a16:creationId xmlns:a16="http://schemas.microsoft.com/office/drawing/2014/main" id="{EAD41FA8-A8DA-A8E6-8A17-9ECA2A7243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826">
            <a:off x="10300251" y="2787651"/>
            <a:ext cx="2702656" cy="3801979"/>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Tree>
    <p:extLst>
      <p:ext uri="{BB962C8B-B14F-4D97-AF65-F5344CB8AC3E}">
        <p14:creationId xmlns:p14="http://schemas.microsoft.com/office/powerpoint/2010/main" val="329687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12187-95CD-EB00-CE19-01C7621A5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2FEA4-FD25-B17F-BF63-4F827A6B6881}"/>
              </a:ext>
            </a:extLst>
          </p:cNvPr>
          <p:cNvSpPr>
            <a:spLocks noGrp="1"/>
          </p:cNvSpPr>
          <p:nvPr>
            <p:ph type="ctrTitle"/>
          </p:nvPr>
        </p:nvSpPr>
        <p:spPr>
          <a:xfrm>
            <a:off x="1524000" y="1122363"/>
            <a:ext cx="9144000" cy="2024598"/>
          </a:xfrm>
        </p:spPr>
        <p:txBody>
          <a:bodyPr/>
          <a:lstStyle/>
          <a:p>
            <a:r>
              <a:rPr lang="en-US" dirty="0"/>
              <a:t>Noah: Faith That</a:t>
            </a:r>
            <a:br>
              <a:rPr lang="en-US" dirty="0"/>
            </a:br>
            <a:r>
              <a:rPr lang="en-US" dirty="0"/>
              <a:t>Pleases God</a:t>
            </a:r>
          </a:p>
        </p:txBody>
      </p:sp>
      <p:sp>
        <p:nvSpPr>
          <p:cNvPr id="3" name="Subtitle 2">
            <a:extLst>
              <a:ext uri="{FF2B5EF4-FFF2-40B4-BE49-F238E27FC236}">
                <a16:creationId xmlns:a16="http://schemas.microsoft.com/office/drawing/2014/main" id="{B89F396E-9778-3BCB-F77B-718393F8948C}"/>
              </a:ext>
            </a:extLst>
          </p:cNvPr>
          <p:cNvSpPr>
            <a:spLocks noGrp="1"/>
          </p:cNvSpPr>
          <p:nvPr>
            <p:ph type="subTitle" idx="1"/>
          </p:nvPr>
        </p:nvSpPr>
        <p:spPr>
          <a:xfrm>
            <a:off x="1524000" y="3847604"/>
            <a:ext cx="9144000" cy="1410195"/>
          </a:xfrm>
        </p:spPr>
        <p:txBody>
          <a:bodyPr/>
          <a:lstStyle/>
          <a:p>
            <a:r>
              <a:rPr lang="en-US" dirty="0"/>
              <a:t>June 1</a:t>
            </a:r>
          </a:p>
        </p:txBody>
      </p:sp>
    </p:spTree>
    <p:extLst>
      <p:ext uri="{BB962C8B-B14F-4D97-AF65-F5344CB8AC3E}">
        <p14:creationId xmlns:p14="http://schemas.microsoft.com/office/powerpoint/2010/main" val="203310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72C2-78E3-9C77-2B8C-ADE9BE6F9E43}"/>
              </a:ext>
            </a:extLst>
          </p:cNvPr>
          <p:cNvSpPr>
            <a:spLocks noGrp="1"/>
          </p:cNvSpPr>
          <p:nvPr>
            <p:ph type="title"/>
          </p:nvPr>
        </p:nvSpPr>
        <p:spPr/>
        <p:txBody>
          <a:bodyPr/>
          <a:lstStyle/>
          <a:p>
            <a:r>
              <a:rPr lang="en-US" dirty="0"/>
              <a:t>It was crazy!</a:t>
            </a:r>
          </a:p>
        </p:txBody>
      </p:sp>
      <p:sp>
        <p:nvSpPr>
          <p:cNvPr id="3" name="Content Placeholder 2">
            <a:extLst>
              <a:ext uri="{FF2B5EF4-FFF2-40B4-BE49-F238E27FC236}">
                <a16:creationId xmlns:a16="http://schemas.microsoft.com/office/drawing/2014/main" id="{0E23260F-F1BF-3A52-6867-781F7E2F6AE4}"/>
              </a:ext>
            </a:extLst>
          </p:cNvPr>
          <p:cNvSpPr>
            <a:spLocks noGrp="1"/>
          </p:cNvSpPr>
          <p:nvPr>
            <p:ph idx="1"/>
          </p:nvPr>
        </p:nvSpPr>
        <p:spPr/>
        <p:txBody>
          <a:bodyPr/>
          <a:lstStyle/>
          <a:p>
            <a:r>
              <a:rPr lang="en-US" dirty="0"/>
              <a:t>What’s the biggest “I must be crazy doing this” risk you’ve ever taken?</a:t>
            </a:r>
          </a:p>
          <a:p>
            <a:endParaRPr lang="en-US" dirty="0"/>
          </a:p>
          <a:p>
            <a:r>
              <a:rPr lang="en-US" dirty="0">
                <a:solidFill>
                  <a:srgbClr val="C00000"/>
                </a:solidFill>
              </a:rPr>
              <a:t>Today we look at the “crazy risk” Noah took.</a:t>
            </a:r>
          </a:p>
          <a:p>
            <a:pPr lvl="1"/>
            <a:r>
              <a:rPr lang="en-US" dirty="0">
                <a:solidFill>
                  <a:srgbClr val="C00000"/>
                </a:solidFill>
              </a:rPr>
              <a:t>That really took faith</a:t>
            </a:r>
          </a:p>
          <a:p>
            <a:pPr lvl="1"/>
            <a:r>
              <a:rPr lang="en-US" dirty="0">
                <a:solidFill>
                  <a:srgbClr val="C00000"/>
                </a:solidFill>
              </a:rPr>
              <a:t>Living by faith begins with a righteous relationship with God</a:t>
            </a:r>
            <a:r>
              <a:rPr lang="en-US" dirty="0"/>
              <a:t>.</a:t>
            </a:r>
          </a:p>
          <a:p>
            <a:endParaRPr lang="en-US" dirty="0"/>
          </a:p>
        </p:txBody>
      </p:sp>
      <p:grpSp>
        <p:nvGrpSpPr>
          <p:cNvPr id="6" name="Group 5">
            <a:extLst>
              <a:ext uri="{FF2B5EF4-FFF2-40B4-BE49-F238E27FC236}">
                <a16:creationId xmlns:a16="http://schemas.microsoft.com/office/drawing/2014/main" id="{5708E5C2-593E-B01F-635B-2D51C7B7E4CD}"/>
              </a:ext>
            </a:extLst>
          </p:cNvPr>
          <p:cNvGrpSpPr/>
          <p:nvPr/>
        </p:nvGrpSpPr>
        <p:grpSpPr>
          <a:xfrm>
            <a:off x="981694" y="2856693"/>
            <a:ext cx="10228612" cy="2766903"/>
            <a:chOff x="981694" y="2992582"/>
            <a:chExt cx="10228612" cy="2766903"/>
          </a:xfrm>
        </p:grpSpPr>
        <p:pic>
          <p:nvPicPr>
            <p:cNvPr id="1028" name="Picture 4" descr="Zip Line">
              <a:extLst>
                <a:ext uri="{FF2B5EF4-FFF2-40B4-BE49-F238E27FC236}">
                  <a16:creationId xmlns:a16="http://schemas.microsoft.com/office/drawing/2014/main" id="{9BE58680-7379-614E-1767-D3FA4B6AAC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9797" y="2992582"/>
              <a:ext cx="3380509" cy="2535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Roller Coaster">
              <a:extLst>
                <a:ext uri="{FF2B5EF4-FFF2-40B4-BE49-F238E27FC236}">
                  <a16:creationId xmlns:a16="http://schemas.microsoft.com/office/drawing/2014/main" id="{340E3E9D-332B-A55C-5FB7-EADFDFE163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694" y="3176648"/>
              <a:ext cx="3125975" cy="258283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2" name="Picture 8" descr="Skydiver Falling Through the Sky">
              <a:extLst>
                <a:ext uri="{FF2B5EF4-FFF2-40B4-BE49-F238E27FC236}">
                  <a16:creationId xmlns:a16="http://schemas.microsoft.com/office/drawing/2014/main" id="{6FF0D29E-80EE-CB7B-3FD3-2B3A4B76BC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7769" y="2992582"/>
              <a:ext cx="2704805" cy="2582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78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4322-18D0-5F70-126D-ACE2250C961D}"/>
              </a:ext>
            </a:extLst>
          </p:cNvPr>
          <p:cNvSpPr>
            <a:spLocks noGrp="1"/>
          </p:cNvSpPr>
          <p:nvPr>
            <p:ph type="title"/>
          </p:nvPr>
        </p:nvSpPr>
        <p:spPr/>
        <p:txBody>
          <a:bodyPr/>
          <a:lstStyle/>
          <a:p>
            <a:pPr algn="l"/>
            <a:r>
              <a:rPr lang="fr-FR" dirty="0" err="1"/>
              <a:t>Listen</a:t>
            </a:r>
            <a:r>
              <a:rPr lang="fr-FR" dirty="0"/>
              <a:t> for a unique </a:t>
            </a:r>
            <a:r>
              <a:rPr lang="fr-FR" dirty="0" err="1"/>
              <a:t>person</a:t>
            </a:r>
            <a:r>
              <a:rPr lang="fr-FR" dirty="0"/>
              <a:t>.</a:t>
            </a:r>
            <a:endParaRPr lang="en-US" dirty="0"/>
          </a:p>
        </p:txBody>
      </p:sp>
      <p:sp>
        <p:nvSpPr>
          <p:cNvPr id="3" name="Content Placeholder 2">
            <a:extLst>
              <a:ext uri="{FF2B5EF4-FFF2-40B4-BE49-F238E27FC236}">
                <a16:creationId xmlns:a16="http://schemas.microsoft.com/office/drawing/2014/main" id="{22A3EB22-34BF-6CF6-9476-68088B89EAC4}"/>
              </a:ext>
            </a:extLst>
          </p:cNvPr>
          <p:cNvSpPr>
            <a:spLocks noGrp="1"/>
          </p:cNvSpPr>
          <p:nvPr>
            <p:ph idx="1"/>
          </p:nvPr>
        </p:nvSpPr>
        <p:spPr>
          <a:xfrm>
            <a:off x="838200" y="1909823"/>
            <a:ext cx="10515600" cy="4267140"/>
          </a:xfrm>
        </p:spPr>
        <p:txBody>
          <a:bodyPr/>
          <a:lstStyle/>
          <a:p>
            <a:pPr marL="0" indent="0" algn="ctr">
              <a:buNone/>
            </a:pPr>
            <a:r>
              <a:rPr lang="en-US" dirty="0"/>
              <a:t>Genesis 6:5-9 (NIV)  The LORD saw how great man's wickedness on the earth had become, and that every inclination of the thoughts of his heart was only evil all the time. 6  The LORD was grieved that he had made man on the earth, and his heart was filled with pain. 7  So the LORD said, "I will wipe mankind, whom I have created, </a:t>
            </a:r>
          </a:p>
        </p:txBody>
      </p:sp>
    </p:spTree>
    <p:extLst>
      <p:ext uri="{BB962C8B-B14F-4D97-AF65-F5344CB8AC3E}">
        <p14:creationId xmlns:p14="http://schemas.microsoft.com/office/powerpoint/2010/main" val="348010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876B1-09AA-7645-B785-7904E9071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3379E-3685-DE00-4D85-CB6EB9AA168A}"/>
              </a:ext>
            </a:extLst>
          </p:cNvPr>
          <p:cNvSpPr>
            <a:spLocks noGrp="1"/>
          </p:cNvSpPr>
          <p:nvPr>
            <p:ph type="title"/>
          </p:nvPr>
        </p:nvSpPr>
        <p:spPr/>
        <p:txBody>
          <a:bodyPr/>
          <a:lstStyle/>
          <a:p>
            <a:pPr algn="l"/>
            <a:r>
              <a:rPr lang="fr-FR" dirty="0" err="1"/>
              <a:t>Listen</a:t>
            </a:r>
            <a:r>
              <a:rPr lang="fr-FR" dirty="0"/>
              <a:t> for a unique </a:t>
            </a:r>
            <a:r>
              <a:rPr lang="fr-FR" dirty="0" err="1"/>
              <a:t>person</a:t>
            </a:r>
            <a:r>
              <a:rPr lang="fr-FR" dirty="0"/>
              <a:t>.</a:t>
            </a:r>
            <a:endParaRPr lang="en-US" dirty="0"/>
          </a:p>
        </p:txBody>
      </p:sp>
      <p:sp>
        <p:nvSpPr>
          <p:cNvPr id="3" name="Content Placeholder 2">
            <a:extLst>
              <a:ext uri="{FF2B5EF4-FFF2-40B4-BE49-F238E27FC236}">
                <a16:creationId xmlns:a16="http://schemas.microsoft.com/office/drawing/2014/main" id="{4D1E6693-4866-0385-7DC5-1D8ECAAC9532}"/>
              </a:ext>
            </a:extLst>
          </p:cNvPr>
          <p:cNvSpPr>
            <a:spLocks noGrp="1"/>
          </p:cNvSpPr>
          <p:nvPr>
            <p:ph idx="1"/>
          </p:nvPr>
        </p:nvSpPr>
        <p:spPr>
          <a:xfrm>
            <a:off x="838200" y="1909823"/>
            <a:ext cx="10515600" cy="4267140"/>
          </a:xfrm>
        </p:spPr>
        <p:txBody>
          <a:bodyPr/>
          <a:lstStyle/>
          <a:p>
            <a:pPr marL="0" indent="0" algn="ctr">
              <a:buNone/>
            </a:pPr>
            <a:r>
              <a:rPr lang="en-US" dirty="0"/>
              <a:t>from the face of the earth--men and animals, and creatures that move along the ground, and birds of the air--for I am grieved that I have made them." 8  But Noah found favor in the eyes of the LORD. 9  This is the account of Noah. Noah was a righteous man, blameless among the people of his time, and he walked with God.</a:t>
            </a:r>
          </a:p>
        </p:txBody>
      </p:sp>
      <p:pic>
        <p:nvPicPr>
          <p:cNvPr id="5" name="Picture 4">
            <a:extLst>
              <a:ext uri="{FF2B5EF4-FFF2-40B4-BE49-F238E27FC236}">
                <a16:creationId xmlns:a16="http://schemas.microsoft.com/office/drawing/2014/main" id="{AA3900DE-9FC4-1562-8A6A-3AE8FA568717}"/>
              </a:ext>
            </a:extLst>
          </p:cNvPr>
          <p:cNvPicPr>
            <a:picLocks noChangeAspect="1"/>
          </p:cNvPicPr>
          <p:nvPr/>
        </p:nvPicPr>
        <p:blipFill>
          <a:blip r:embed="rId2"/>
          <a:stretch>
            <a:fillRect/>
          </a:stretch>
        </p:blipFill>
        <p:spPr>
          <a:xfrm>
            <a:off x="5010285" y="5771989"/>
            <a:ext cx="2171429"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494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0EB1-D979-7702-F7B1-BFE2DB199691}"/>
              </a:ext>
            </a:extLst>
          </p:cNvPr>
          <p:cNvSpPr>
            <a:spLocks noGrp="1"/>
          </p:cNvSpPr>
          <p:nvPr>
            <p:ph type="title"/>
          </p:nvPr>
        </p:nvSpPr>
        <p:spPr/>
        <p:txBody>
          <a:bodyPr/>
          <a:lstStyle/>
          <a:p>
            <a:r>
              <a:rPr lang="en-US" dirty="0"/>
              <a:t>Living in a Right Relationship</a:t>
            </a:r>
          </a:p>
        </p:txBody>
      </p:sp>
      <p:sp>
        <p:nvSpPr>
          <p:cNvPr id="3" name="Content Placeholder 2">
            <a:extLst>
              <a:ext uri="{FF2B5EF4-FFF2-40B4-BE49-F238E27FC236}">
                <a16:creationId xmlns:a16="http://schemas.microsoft.com/office/drawing/2014/main" id="{BF9E31EE-0BAE-0232-3977-D1BD4BCBAB22}"/>
              </a:ext>
            </a:extLst>
          </p:cNvPr>
          <p:cNvSpPr>
            <a:spLocks noGrp="1"/>
          </p:cNvSpPr>
          <p:nvPr>
            <p:ph idx="1"/>
          </p:nvPr>
        </p:nvSpPr>
        <p:spPr/>
        <p:txBody>
          <a:bodyPr/>
          <a:lstStyle/>
          <a:p>
            <a:r>
              <a:rPr lang="en-US" dirty="0"/>
              <a:t>What did seeing the wickedness of humankind stir up in the Lord? </a:t>
            </a:r>
          </a:p>
          <a:p>
            <a:r>
              <a:rPr lang="en-US" dirty="0"/>
              <a:t>What did He decide to do? </a:t>
            </a:r>
          </a:p>
          <a:p>
            <a:r>
              <a:rPr lang="en-US" dirty="0"/>
              <a:t>What do we learn about God’s character from these verses?</a:t>
            </a:r>
          </a:p>
        </p:txBody>
      </p:sp>
    </p:spTree>
    <p:extLst>
      <p:ext uri="{BB962C8B-B14F-4D97-AF65-F5344CB8AC3E}">
        <p14:creationId xmlns:p14="http://schemas.microsoft.com/office/powerpoint/2010/main" val="392644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5A79-7AD2-5C3D-C96B-35103015F471}"/>
              </a:ext>
            </a:extLst>
          </p:cNvPr>
          <p:cNvSpPr>
            <a:spLocks noGrp="1"/>
          </p:cNvSpPr>
          <p:nvPr>
            <p:ph type="title"/>
          </p:nvPr>
        </p:nvSpPr>
        <p:spPr/>
        <p:txBody>
          <a:bodyPr/>
          <a:lstStyle/>
          <a:p>
            <a:r>
              <a:rPr lang="en-US" dirty="0"/>
              <a:t>Living in a Right Relationship</a:t>
            </a:r>
          </a:p>
        </p:txBody>
      </p:sp>
      <p:sp>
        <p:nvSpPr>
          <p:cNvPr id="3" name="Content Placeholder 2">
            <a:extLst>
              <a:ext uri="{FF2B5EF4-FFF2-40B4-BE49-F238E27FC236}">
                <a16:creationId xmlns:a16="http://schemas.microsoft.com/office/drawing/2014/main" id="{99A222A2-130F-CC61-5DEB-0D9AE6DB3C33}"/>
              </a:ext>
            </a:extLst>
          </p:cNvPr>
          <p:cNvSpPr>
            <a:spLocks noGrp="1"/>
          </p:cNvSpPr>
          <p:nvPr>
            <p:ph idx="1"/>
          </p:nvPr>
        </p:nvSpPr>
        <p:spPr/>
        <p:txBody>
          <a:bodyPr/>
          <a:lstStyle/>
          <a:p>
            <a:r>
              <a:rPr lang="en-US" dirty="0"/>
              <a:t>God saw wickedness everywhere on earth.  What does it mean that Noah “found favor in the eyes of the Lord”?  How might that relate to faith?</a:t>
            </a:r>
          </a:p>
          <a:p>
            <a:r>
              <a:rPr lang="en-US" dirty="0"/>
              <a:t>We can imagine Noah faced peer pressure from people of his society.  In what areas of our culture are believers pressured to follow the crowd? </a:t>
            </a:r>
          </a:p>
        </p:txBody>
      </p:sp>
    </p:spTree>
    <p:extLst>
      <p:ext uri="{BB962C8B-B14F-4D97-AF65-F5344CB8AC3E}">
        <p14:creationId xmlns:p14="http://schemas.microsoft.com/office/powerpoint/2010/main" val="18832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0650-252F-B316-9DC1-B63461057266}"/>
              </a:ext>
            </a:extLst>
          </p:cNvPr>
          <p:cNvSpPr>
            <a:spLocks noGrp="1"/>
          </p:cNvSpPr>
          <p:nvPr>
            <p:ph type="title"/>
          </p:nvPr>
        </p:nvSpPr>
        <p:spPr/>
        <p:txBody>
          <a:bodyPr/>
          <a:lstStyle/>
          <a:p>
            <a:r>
              <a:rPr lang="en-US" dirty="0"/>
              <a:t>Living in a Right Relationship</a:t>
            </a:r>
          </a:p>
        </p:txBody>
      </p:sp>
      <p:sp>
        <p:nvSpPr>
          <p:cNvPr id="3" name="Content Placeholder 2">
            <a:extLst>
              <a:ext uri="{FF2B5EF4-FFF2-40B4-BE49-F238E27FC236}">
                <a16:creationId xmlns:a16="http://schemas.microsoft.com/office/drawing/2014/main" id="{B8266A80-B1C3-4CD1-3D25-71AEFBAE27A3}"/>
              </a:ext>
            </a:extLst>
          </p:cNvPr>
          <p:cNvSpPr>
            <a:spLocks noGrp="1"/>
          </p:cNvSpPr>
          <p:nvPr>
            <p:ph idx="1"/>
          </p:nvPr>
        </p:nvSpPr>
        <p:spPr/>
        <p:txBody>
          <a:bodyPr/>
          <a:lstStyle/>
          <a:p>
            <a:r>
              <a:rPr lang="en-US" dirty="0"/>
              <a:t>How does Noah's faith challenge the idea that faith is only belief and not obedience?</a:t>
            </a:r>
          </a:p>
          <a:p>
            <a:r>
              <a:rPr lang="en-US" dirty="0"/>
              <a:t>What does Noah’s example teach us about trusting God when His commands don’t seem to make sense to others—or even to us?</a:t>
            </a:r>
          </a:p>
        </p:txBody>
      </p:sp>
    </p:spTree>
    <p:extLst>
      <p:ext uri="{BB962C8B-B14F-4D97-AF65-F5344CB8AC3E}">
        <p14:creationId xmlns:p14="http://schemas.microsoft.com/office/powerpoint/2010/main" val="28332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8AE6-6637-A989-EBFF-74A57A59AFE4}"/>
              </a:ext>
            </a:extLst>
          </p:cNvPr>
          <p:cNvSpPr>
            <a:spLocks noGrp="1"/>
          </p:cNvSpPr>
          <p:nvPr>
            <p:ph type="title"/>
          </p:nvPr>
        </p:nvSpPr>
        <p:spPr/>
        <p:txBody>
          <a:bodyPr/>
          <a:lstStyle/>
          <a:p>
            <a:pPr algn="l"/>
            <a:r>
              <a:rPr lang="en-US" dirty="0"/>
              <a:t>Listen for specific instructions.</a:t>
            </a:r>
          </a:p>
        </p:txBody>
      </p:sp>
      <p:sp>
        <p:nvSpPr>
          <p:cNvPr id="3" name="Content Placeholder 2">
            <a:extLst>
              <a:ext uri="{FF2B5EF4-FFF2-40B4-BE49-F238E27FC236}">
                <a16:creationId xmlns:a16="http://schemas.microsoft.com/office/drawing/2014/main" id="{E641A942-60A1-BD0B-06FB-84FE061671FE}"/>
              </a:ext>
            </a:extLst>
          </p:cNvPr>
          <p:cNvSpPr>
            <a:spLocks noGrp="1"/>
          </p:cNvSpPr>
          <p:nvPr>
            <p:ph idx="1"/>
          </p:nvPr>
        </p:nvSpPr>
        <p:spPr>
          <a:xfrm>
            <a:off x="1113581" y="1860349"/>
            <a:ext cx="9964838" cy="4351338"/>
          </a:xfrm>
        </p:spPr>
        <p:txBody>
          <a:bodyPr/>
          <a:lstStyle/>
          <a:p>
            <a:pPr marL="0" indent="0" algn="ctr">
              <a:buNone/>
            </a:pPr>
            <a:r>
              <a:rPr lang="en-US" dirty="0"/>
              <a:t>Genesis 6:17-22 (NIV)  I am going to bring floodwaters on the earth to destroy all life under the heavens, every creature that has the breath of life in it. Everything on earth will perish. 18  But I will establish my covenant with you, and you will enter the ark--you and </a:t>
            </a:r>
          </a:p>
        </p:txBody>
      </p:sp>
    </p:spTree>
    <p:extLst>
      <p:ext uri="{BB962C8B-B14F-4D97-AF65-F5344CB8AC3E}">
        <p14:creationId xmlns:p14="http://schemas.microsoft.com/office/powerpoint/2010/main" val="182896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44</TotalTime>
  <Words>1118</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Noah: Faith That Pleases God</vt:lpstr>
      <vt:lpstr>Video Introduction</vt:lpstr>
      <vt:lpstr>It was crazy!</vt:lpstr>
      <vt:lpstr>Listen for a unique person.</vt:lpstr>
      <vt:lpstr>Listen for a unique person.</vt:lpstr>
      <vt:lpstr>Living in a Right Relationship</vt:lpstr>
      <vt:lpstr>Living in a Right Relationship</vt:lpstr>
      <vt:lpstr>Living in a Right Relationship</vt:lpstr>
      <vt:lpstr>Listen for specific instructions.</vt:lpstr>
      <vt:lpstr>Listen for specific instructions.</vt:lpstr>
      <vt:lpstr>Listen for specific instructions.</vt:lpstr>
      <vt:lpstr>Living with Obedience</vt:lpstr>
      <vt:lpstr>Living with Obedience</vt:lpstr>
      <vt:lpstr>Listen for a promise.</vt:lpstr>
      <vt:lpstr>Listen for a promise.</vt:lpstr>
      <vt:lpstr>Living to Honor and Worship God</vt:lpstr>
      <vt:lpstr>Living to Honor and Worship God</vt:lpstr>
      <vt:lpstr>Application</vt:lpstr>
      <vt:lpstr>Application</vt:lpstr>
      <vt:lpstr>Application</vt:lpstr>
      <vt:lpstr>Family Activities</vt:lpstr>
      <vt:lpstr>Noah: Faith That Pleases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2025-05-08T15:36:41Z</dcterms:created>
  <dcterms:modified xsi:type="dcterms:W3CDTF">2025-05-08T16:20:59Z</dcterms:modified>
</cp:coreProperties>
</file>