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9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43000" y="4044874"/>
            <a:ext cx="6858000" cy="12129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7DAB5E7-B5C2-48C9-B489-F4F0D716C4FA}" type="datetimeFigureOut">
              <a:rPr lang="en-US"/>
              <a:pPr>
                <a:defRPr/>
              </a:pPr>
              <a:t>7/6/2018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DED0F7-0089-425D-B0FE-D88A5A7647C9}" type="slidenum">
              <a:rPr lang="en-US"/>
              <a:pPr>
                <a:defRPr/>
              </a:pPr>
              <a:t>‹#›</a:t>
            </a:fld>
            <a:endParaRPr lang="en-US"/>
          </a:p>
        </p:txBody>
      </p:sp>
    </p:spTree>
    <p:extLst>
      <p:ext uri="{BB962C8B-B14F-4D97-AF65-F5344CB8AC3E}">
        <p14:creationId xmlns:p14="http://schemas.microsoft.com/office/powerpoint/2010/main" val="261790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A79B330-EFD7-40E1-9A6E-D0E9AEAAFFD2}" type="datetimeFigureOut">
              <a:rPr lang="en-US"/>
              <a:pPr>
                <a:defRPr/>
              </a:pPr>
              <a:t>7/6/2018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7BDF32-3353-4236-9D6E-FEE2113F2D27}" type="slidenum">
              <a:rPr lang="en-US"/>
              <a:pPr>
                <a:defRPr/>
              </a:pPr>
              <a:t>‹#›</a:t>
            </a:fld>
            <a:endParaRPr lang="en-US"/>
          </a:p>
        </p:txBody>
      </p:sp>
    </p:spTree>
    <p:extLst>
      <p:ext uri="{BB962C8B-B14F-4D97-AF65-F5344CB8AC3E}">
        <p14:creationId xmlns:p14="http://schemas.microsoft.com/office/powerpoint/2010/main" val="2404306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00531CD-1408-409D-AE3B-88171ECC5A1F}" type="datetimeFigureOut">
              <a:rPr lang="en-US"/>
              <a:pPr>
                <a:defRPr/>
              </a:pPr>
              <a:t>7/6/2018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B22DA6-AD97-468D-A973-F5FB87D4261F}" type="slidenum">
              <a:rPr lang="en-US"/>
              <a:pPr>
                <a:defRPr/>
              </a:pPr>
              <a:t>‹#›</a:t>
            </a:fld>
            <a:endParaRPr lang="en-US"/>
          </a:p>
        </p:txBody>
      </p:sp>
    </p:spTree>
    <p:extLst>
      <p:ext uri="{BB962C8B-B14F-4D97-AF65-F5344CB8AC3E}">
        <p14:creationId xmlns:p14="http://schemas.microsoft.com/office/powerpoint/2010/main" val="49712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CD337E0-FDDB-4DAC-83FB-BDC3B0EE0086}" type="datetimeFigureOut">
              <a:rPr lang="en-US"/>
              <a:pPr>
                <a:defRPr/>
              </a:pPr>
              <a:t>7/6/2018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F58455-DD59-4A25-B3CE-C13E919CC1D5}" type="slidenum">
              <a:rPr lang="en-US"/>
              <a:pPr>
                <a:defRPr/>
              </a:pPr>
              <a:t>‹#›</a:t>
            </a:fld>
            <a:endParaRPr lang="en-US"/>
          </a:p>
        </p:txBody>
      </p:sp>
    </p:spTree>
    <p:extLst>
      <p:ext uri="{BB962C8B-B14F-4D97-AF65-F5344CB8AC3E}">
        <p14:creationId xmlns:p14="http://schemas.microsoft.com/office/powerpoint/2010/main" val="39543620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E96A65-845C-490C-BB67-F65AAF2A49B4}" type="datetimeFigureOut">
              <a:rPr lang="en-US"/>
              <a:pPr>
                <a:defRPr/>
              </a:pPr>
              <a:t>7/6/2018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42AC8D-DE52-44A0-ABF4-408A8B75BAEC}" type="slidenum">
              <a:rPr lang="en-US"/>
              <a:pPr>
                <a:defRPr/>
              </a:pPr>
              <a:t>‹#›</a:t>
            </a:fld>
            <a:endParaRPr lang="en-US"/>
          </a:p>
        </p:txBody>
      </p:sp>
    </p:spTree>
    <p:extLst>
      <p:ext uri="{BB962C8B-B14F-4D97-AF65-F5344CB8AC3E}">
        <p14:creationId xmlns:p14="http://schemas.microsoft.com/office/powerpoint/2010/main" val="343328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205E69F-E800-4CFF-BA93-9AB74D0F8DA1}" type="datetimeFigureOut">
              <a:rPr lang="en-US"/>
              <a:pPr>
                <a:defRPr/>
              </a:pPr>
              <a:t>7/6/2018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4BC9A9-BF18-46B1-8788-3C8E7DA88758}" type="slidenum">
              <a:rPr lang="en-US"/>
              <a:pPr>
                <a:defRPr/>
              </a:pPr>
              <a:t>‹#›</a:t>
            </a:fld>
            <a:endParaRPr lang="en-US"/>
          </a:p>
        </p:txBody>
      </p:sp>
    </p:spTree>
    <p:extLst>
      <p:ext uri="{BB962C8B-B14F-4D97-AF65-F5344CB8AC3E}">
        <p14:creationId xmlns:p14="http://schemas.microsoft.com/office/powerpoint/2010/main" val="377987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61FBA35-2445-4898-82EF-AA2C233A44AD}" type="datetimeFigureOut">
              <a:rPr lang="en-US"/>
              <a:pPr>
                <a:defRPr/>
              </a:pPr>
              <a:t>7/6/2018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9E5A49-1E5D-4867-A7DF-C33F701185B6}" type="slidenum">
              <a:rPr lang="en-US"/>
              <a:pPr>
                <a:defRPr/>
              </a:pPr>
              <a:t>‹#›</a:t>
            </a:fld>
            <a:endParaRPr lang="en-US"/>
          </a:p>
        </p:txBody>
      </p:sp>
    </p:spTree>
    <p:extLst>
      <p:ext uri="{BB962C8B-B14F-4D97-AF65-F5344CB8AC3E}">
        <p14:creationId xmlns:p14="http://schemas.microsoft.com/office/powerpoint/2010/main" val="210772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2C28FC3-27EF-4BD8-81F6-68C22D3DC72A}" type="datetimeFigureOut">
              <a:rPr lang="en-US"/>
              <a:pPr>
                <a:defRPr/>
              </a:pPr>
              <a:t>7/6/2018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AE80C1-88CE-4549-BE13-043E75B68D49}" type="slidenum">
              <a:rPr lang="en-US"/>
              <a:pPr>
                <a:defRPr/>
              </a:pPr>
              <a:t>‹#›</a:t>
            </a:fld>
            <a:endParaRPr lang="en-US"/>
          </a:p>
        </p:txBody>
      </p:sp>
    </p:spTree>
    <p:extLst>
      <p:ext uri="{BB962C8B-B14F-4D97-AF65-F5344CB8AC3E}">
        <p14:creationId xmlns:p14="http://schemas.microsoft.com/office/powerpoint/2010/main" val="224482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9806B2-8697-48D5-A301-26CC88EEFD57}" type="datetimeFigureOut">
              <a:rPr lang="en-US"/>
              <a:pPr>
                <a:defRPr/>
              </a:pPr>
              <a:t>7/6/2018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59F7E7C-4149-4EC8-AA75-849931EA0BB6}" type="slidenum">
              <a:rPr lang="en-US"/>
              <a:pPr>
                <a:defRPr/>
              </a:pPr>
              <a:t>‹#›</a:t>
            </a:fld>
            <a:endParaRPr lang="en-US"/>
          </a:p>
        </p:txBody>
      </p:sp>
    </p:spTree>
    <p:extLst>
      <p:ext uri="{BB962C8B-B14F-4D97-AF65-F5344CB8AC3E}">
        <p14:creationId xmlns:p14="http://schemas.microsoft.com/office/powerpoint/2010/main" val="207914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C9B799-793A-4236-8C42-8F5E5F28AC15}" type="datetimeFigureOut">
              <a:rPr lang="en-US"/>
              <a:pPr>
                <a:defRPr/>
              </a:pPr>
              <a:t>7/6/2018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A647E9-E730-4FA7-8A7B-E513775F4F5B}" type="slidenum">
              <a:rPr lang="en-US"/>
              <a:pPr>
                <a:defRPr/>
              </a:pPr>
              <a:t>‹#›</a:t>
            </a:fld>
            <a:endParaRPr lang="en-US"/>
          </a:p>
        </p:txBody>
      </p:sp>
    </p:spTree>
    <p:extLst>
      <p:ext uri="{BB962C8B-B14F-4D97-AF65-F5344CB8AC3E}">
        <p14:creationId xmlns:p14="http://schemas.microsoft.com/office/powerpoint/2010/main" val="4196158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D59637-4BF1-4BF0-92D5-0197F08706BA}" type="datetimeFigureOut">
              <a:rPr lang="en-US"/>
              <a:pPr>
                <a:defRPr/>
              </a:pPr>
              <a:t>7/6/2018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70BAAE-85EE-4197-94C4-5BA3D54C6CEE}" type="slidenum">
              <a:rPr lang="en-US"/>
              <a:pPr>
                <a:defRPr/>
              </a:pPr>
              <a:t>‹#›</a:t>
            </a:fld>
            <a:endParaRPr lang="en-US"/>
          </a:p>
        </p:txBody>
      </p:sp>
    </p:spTree>
    <p:extLst>
      <p:ext uri="{BB962C8B-B14F-4D97-AF65-F5344CB8AC3E}">
        <p14:creationId xmlns:p14="http://schemas.microsoft.com/office/powerpoint/2010/main" val="2801699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Folded Corner 6"/>
          <p:cNvSpPr/>
          <p:nvPr/>
        </p:nvSpPr>
        <p:spPr>
          <a:xfrm>
            <a:off x="461963" y="215900"/>
            <a:ext cx="8359775" cy="6432550"/>
          </a:xfrm>
          <a:prstGeom prst="foldedCorner">
            <a:avLst/>
          </a:prstGeom>
          <a:gradFill>
            <a:gsLst>
              <a:gs pos="0">
                <a:schemeClr val="accent1">
                  <a:lumMod val="5000"/>
                  <a:lumOff val="95000"/>
                  <a:alpha val="87000"/>
                </a:schemeClr>
              </a:gs>
              <a:gs pos="7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42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261E1120-F8C4-4E70-B06A-F4BE9F300F80}" type="datetimeFigureOut">
              <a:rPr lang="en-US"/>
              <a:pPr>
                <a:defRPr/>
              </a:pPr>
              <a:t>7/6/2018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E117DCD7-FF4A-434E-A5D2-87A57F47B76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inyurl.com/ydy4k7br" TargetMode="Externa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Nehemiah - Prayer</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22</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 God, </a:t>
            </a:r>
            <a:br>
              <a:rPr lang="en-US" dirty="0" smtClean="0"/>
            </a:br>
            <a:r>
              <a:rPr lang="en-US" dirty="0" smtClean="0"/>
              <a:t>Confess Sins</a:t>
            </a:r>
            <a:endParaRPr lang="en-US" dirty="0"/>
          </a:p>
        </p:txBody>
      </p:sp>
      <p:sp>
        <p:nvSpPr>
          <p:cNvPr id="3" name="Content Placeholder 2"/>
          <p:cNvSpPr>
            <a:spLocks noGrp="1"/>
          </p:cNvSpPr>
          <p:nvPr>
            <p:ph idx="1"/>
          </p:nvPr>
        </p:nvSpPr>
        <p:spPr/>
        <p:txBody>
          <a:bodyPr/>
          <a:lstStyle/>
          <a:p>
            <a:r>
              <a:rPr lang="en-US" dirty="0"/>
              <a:t>How would you describe the relationship between fasting and prayer?</a:t>
            </a:r>
          </a:p>
          <a:p>
            <a:r>
              <a:rPr lang="en-US" dirty="0"/>
              <a:t>In addition to praise to the Lord, what other key aspect of prayer did Nehemiah include, even before he made any petition?</a:t>
            </a:r>
          </a:p>
          <a:p>
            <a:endParaRPr lang="en-US" dirty="0"/>
          </a:p>
        </p:txBody>
      </p:sp>
    </p:spTree>
    <p:extLst>
      <p:ext uri="{BB962C8B-B14F-4D97-AF65-F5344CB8AC3E}">
        <p14:creationId xmlns:p14="http://schemas.microsoft.com/office/powerpoint/2010/main" val="339755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 God, </a:t>
            </a:r>
            <a:br>
              <a:rPr lang="en-US" dirty="0" smtClean="0"/>
            </a:br>
            <a:r>
              <a:rPr lang="en-US" dirty="0" smtClean="0"/>
              <a:t>Confess Sins</a:t>
            </a:r>
            <a:endParaRPr lang="en-US" dirty="0"/>
          </a:p>
        </p:txBody>
      </p:sp>
      <p:sp>
        <p:nvSpPr>
          <p:cNvPr id="3" name="Content Placeholder 2"/>
          <p:cNvSpPr>
            <a:spLocks noGrp="1"/>
          </p:cNvSpPr>
          <p:nvPr>
            <p:ph idx="1"/>
          </p:nvPr>
        </p:nvSpPr>
        <p:spPr/>
        <p:txBody>
          <a:bodyPr/>
          <a:lstStyle/>
          <a:p>
            <a:r>
              <a:rPr lang="en-US" dirty="0"/>
              <a:t>Why was Nehemiah confessing his own sin when other people were in trouble?</a:t>
            </a:r>
          </a:p>
          <a:p>
            <a:r>
              <a:rPr lang="en-US" dirty="0"/>
              <a:t>Of what sins were the Israelites guilty? </a:t>
            </a:r>
          </a:p>
          <a:p>
            <a:r>
              <a:rPr lang="en-US" dirty="0"/>
              <a:t>To summarize this passage, what admirable traits do you see demonstrated by Nehemiah? </a:t>
            </a:r>
          </a:p>
          <a:p>
            <a:endParaRPr lang="en-US" dirty="0"/>
          </a:p>
        </p:txBody>
      </p:sp>
    </p:spTree>
    <p:extLst>
      <p:ext uri="{BB962C8B-B14F-4D97-AF65-F5344CB8AC3E}">
        <p14:creationId xmlns:p14="http://schemas.microsoft.com/office/powerpoint/2010/main" val="359509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Nehemiah’s request</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Nehemiah 1:8-11 (NIV) Remember the instruction you gave your servant Moses, saying, 'If you are unfaithful, I will scatter you among the nations, 9  but if you return to me and obey my commands, then even if your exiled people are at the farthest horizon, I will gather them from there and bring them to the place I have chosen as a dwelling for my Name.' 10  "They are </a:t>
            </a:r>
            <a:endParaRPr lang="en-US" dirty="0"/>
          </a:p>
        </p:txBody>
      </p:sp>
    </p:spTree>
    <p:extLst>
      <p:ext uri="{BB962C8B-B14F-4D97-AF65-F5344CB8AC3E}">
        <p14:creationId xmlns:p14="http://schemas.microsoft.com/office/powerpoint/2010/main" val="45888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Nehemiah’s request</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your servants and your people, whom you redeemed by your great strength and your mighty hand. 11  O Lord, let your ear be attentive to the prayer of this your servant and to the prayer of your servants who delight in revering your name. Give your servant success today by granting him favor in the presence of this man." I was cupbearer to the king.</a:t>
            </a:r>
            <a:endParaRPr lang="en-US" dirty="0"/>
          </a:p>
        </p:txBody>
      </p:sp>
      <p:pic>
        <p:nvPicPr>
          <p:cNvPr id="4" name="Picture 3"/>
          <p:cNvPicPr>
            <a:picLocks noChangeAspect="1"/>
          </p:cNvPicPr>
          <p:nvPr/>
        </p:nvPicPr>
        <p:blipFill>
          <a:blip r:embed="rId2"/>
          <a:stretch>
            <a:fillRect/>
          </a:stretch>
        </p:blipFill>
        <p:spPr>
          <a:xfrm>
            <a:off x="3256935" y="5952003"/>
            <a:ext cx="2361905" cy="3428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57563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to God for Guidance</a:t>
            </a:r>
            <a:endParaRPr lang="en-US" dirty="0"/>
          </a:p>
        </p:txBody>
      </p:sp>
      <p:sp>
        <p:nvSpPr>
          <p:cNvPr id="3" name="Content Placeholder 2"/>
          <p:cNvSpPr>
            <a:spLocks noGrp="1"/>
          </p:cNvSpPr>
          <p:nvPr>
            <p:ph idx="1"/>
          </p:nvPr>
        </p:nvSpPr>
        <p:spPr/>
        <p:txBody>
          <a:bodyPr/>
          <a:lstStyle/>
          <a:p>
            <a:r>
              <a:rPr lang="en-US" dirty="0"/>
              <a:t>What promise of the Lord could the Israelites claim, according to Nehemiah? </a:t>
            </a:r>
          </a:p>
          <a:p>
            <a:r>
              <a:rPr lang="en-US" dirty="0"/>
              <a:t>What specific request did Nehemiah ask God to grant him? </a:t>
            </a:r>
          </a:p>
          <a:p>
            <a:r>
              <a:rPr lang="en-US" dirty="0"/>
              <a:t>Why does God want Christians to pray</a:t>
            </a:r>
            <a:r>
              <a:rPr lang="en-US" dirty="0" smtClean="0"/>
              <a:t>?</a:t>
            </a:r>
          </a:p>
          <a:p>
            <a:r>
              <a:rPr lang="en-US" dirty="0"/>
              <a:t>In what circumstances do you think it would be wise to fast and pray</a:t>
            </a:r>
            <a:r>
              <a:rPr lang="en-US" dirty="0" smtClean="0"/>
              <a:t>? </a:t>
            </a:r>
            <a:endParaRPr lang="en-US" dirty="0"/>
          </a:p>
          <a:p>
            <a:endParaRPr lang="en-US" dirty="0"/>
          </a:p>
        </p:txBody>
      </p:sp>
    </p:spTree>
    <p:extLst>
      <p:ext uri="{BB962C8B-B14F-4D97-AF65-F5344CB8AC3E}">
        <p14:creationId xmlns:p14="http://schemas.microsoft.com/office/powerpoint/2010/main" val="315285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to God for Guidance</a:t>
            </a:r>
            <a:endParaRPr lang="en-US" dirty="0"/>
          </a:p>
        </p:txBody>
      </p:sp>
      <p:sp>
        <p:nvSpPr>
          <p:cNvPr id="3" name="Content Placeholder 2"/>
          <p:cNvSpPr>
            <a:spLocks noGrp="1"/>
          </p:cNvSpPr>
          <p:nvPr>
            <p:ph idx="1"/>
          </p:nvPr>
        </p:nvSpPr>
        <p:spPr/>
        <p:txBody>
          <a:bodyPr/>
          <a:lstStyle/>
          <a:p>
            <a:r>
              <a:rPr lang="en-US" dirty="0"/>
              <a:t>Note the pattern of Nehemiah’s prayers … what  are some elements of Nehemiah’s prayer life we could model to improve our personal prayer lives?</a:t>
            </a:r>
          </a:p>
          <a:p>
            <a:endParaRPr lang="en-US" dirty="0"/>
          </a:p>
        </p:txBody>
      </p:sp>
    </p:spTree>
    <p:extLst>
      <p:ext uri="{BB962C8B-B14F-4D97-AF65-F5344CB8AC3E}">
        <p14:creationId xmlns:p14="http://schemas.microsoft.com/office/powerpoint/2010/main" val="2963923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smtClean="0"/>
              <a:t>Pray </a:t>
            </a:r>
            <a:endParaRPr lang="en-US" dirty="0"/>
          </a:p>
          <a:p>
            <a:pPr lvl="1"/>
            <a:r>
              <a:rPr lang="en-US" dirty="0"/>
              <a:t>Follow Nehemiah’s example in your prayers. </a:t>
            </a:r>
          </a:p>
          <a:p>
            <a:pPr lvl="1"/>
            <a:r>
              <a:rPr lang="en-US" dirty="0"/>
              <a:t>Surrender to Christ’s lordship and in obedience to His will. </a:t>
            </a:r>
          </a:p>
          <a:p>
            <a:pPr lvl="1"/>
            <a:r>
              <a:rPr lang="en-US" dirty="0"/>
              <a:t>Confess your sin.</a:t>
            </a:r>
          </a:p>
          <a:p>
            <a:pPr lvl="1"/>
            <a:r>
              <a:rPr lang="en-US" dirty="0"/>
              <a:t>Ask God to give you the guidance to do His will.</a:t>
            </a:r>
          </a:p>
          <a:p>
            <a:endParaRPr lang="en-US" dirty="0"/>
          </a:p>
        </p:txBody>
      </p:sp>
    </p:spTree>
    <p:extLst>
      <p:ext uri="{BB962C8B-B14F-4D97-AF65-F5344CB8AC3E}">
        <p14:creationId xmlns:p14="http://schemas.microsoft.com/office/powerpoint/2010/main" val="489004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smtClean="0"/>
              <a:t>Read </a:t>
            </a:r>
            <a:endParaRPr lang="en-US" dirty="0"/>
          </a:p>
          <a:p>
            <a:pPr lvl="1"/>
            <a:r>
              <a:rPr lang="en-US" dirty="0"/>
              <a:t>Prayer is never detached from God’s Word, you can’t pray well without reading the Word,  you can’t read the Bible well without praying. </a:t>
            </a:r>
          </a:p>
          <a:p>
            <a:pPr lvl="1"/>
            <a:r>
              <a:rPr lang="en-US" dirty="0"/>
              <a:t>Pray about what you read. </a:t>
            </a:r>
          </a:p>
          <a:p>
            <a:pPr lvl="1"/>
            <a:r>
              <a:rPr lang="en-US" dirty="0"/>
              <a:t>Ask God to open your eyes to the wonderful truths in His Word. </a:t>
            </a:r>
          </a:p>
          <a:p>
            <a:pPr lvl="1"/>
            <a:r>
              <a:rPr lang="en-US" dirty="0"/>
              <a:t>Then commit in prayer to follow what He shows you in His Word.</a:t>
            </a:r>
          </a:p>
          <a:p>
            <a:endParaRPr lang="en-US" dirty="0"/>
          </a:p>
        </p:txBody>
      </p:sp>
    </p:spTree>
    <p:extLst>
      <p:ext uri="{BB962C8B-B14F-4D97-AF65-F5344CB8AC3E}">
        <p14:creationId xmlns:p14="http://schemas.microsoft.com/office/powerpoint/2010/main" val="1072018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628650" y="2060447"/>
            <a:ext cx="7886700" cy="4116515"/>
          </a:xfrm>
        </p:spPr>
        <p:txBody>
          <a:bodyPr/>
          <a:lstStyle/>
          <a:p>
            <a:r>
              <a:rPr lang="en-US" dirty="0" smtClean="0"/>
              <a:t>Write</a:t>
            </a:r>
            <a:endParaRPr lang="en-US" dirty="0"/>
          </a:p>
          <a:p>
            <a:pPr lvl="1"/>
            <a:r>
              <a:rPr lang="en-US" dirty="0"/>
              <a:t>Write a handwritten encouraging note to someone after praying for him or her. </a:t>
            </a:r>
          </a:p>
          <a:p>
            <a:pPr lvl="1"/>
            <a:r>
              <a:rPr lang="en-US" dirty="0"/>
              <a:t>Ask God to make His name great through this prayerful interaction.</a:t>
            </a:r>
            <a:br>
              <a:rPr lang="en-US" dirty="0"/>
            </a:br>
            <a:endParaRPr lang="en-US" dirty="0"/>
          </a:p>
        </p:txBody>
      </p:sp>
    </p:spTree>
    <p:extLst>
      <p:ext uri="{BB962C8B-B14F-4D97-AF65-F5344CB8AC3E}">
        <p14:creationId xmlns:p14="http://schemas.microsoft.com/office/powerpoint/2010/main" val="3532340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3074" name="Picture 2" descr="wiz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942267" y="2013268"/>
            <a:ext cx="1775269" cy="35480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ular Callout 3"/>
          <p:cNvSpPr/>
          <p:nvPr/>
        </p:nvSpPr>
        <p:spPr>
          <a:xfrm>
            <a:off x="755904" y="2023872"/>
            <a:ext cx="4291584" cy="2926080"/>
          </a:xfrm>
          <a:prstGeom prst="wedgeRoundRectCallout">
            <a:avLst>
              <a:gd name="adj1" fmla="val 77105"/>
              <a:gd name="adj2" fmla="val -2333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If you would be wise, involve your family in God’s Word.  Consider the Family Activities at</a:t>
            </a:r>
            <a:r>
              <a:rPr lang="en-US" sz="2000" dirty="0" smtClean="0"/>
              <a:t/>
            </a:r>
            <a:br>
              <a:rPr lang="en-US" sz="2000" dirty="0" smtClean="0"/>
            </a:br>
            <a:endParaRPr lang="en-US" sz="2000" dirty="0" smtClean="0"/>
          </a:p>
          <a:p>
            <a:pPr algn="ctr"/>
            <a:r>
              <a:rPr lang="en-US" sz="2400" u="sng" dirty="0">
                <a:solidFill>
                  <a:srgbClr val="7030A0"/>
                </a:solidFill>
                <a:hlinkClick r:id="rId3"/>
              </a:rPr>
              <a:t>https://tinyurl.com/ydy4k7br</a:t>
            </a:r>
            <a:endParaRPr lang="en-US" sz="2400" dirty="0">
              <a:solidFill>
                <a:srgbClr val="7030A0"/>
              </a:solidFill>
            </a:endParaRPr>
          </a:p>
        </p:txBody>
      </p:sp>
    </p:spTree>
    <p:extLst>
      <p:ext uri="{BB962C8B-B14F-4D97-AF65-F5344CB8AC3E}">
        <p14:creationId xmlns:p14="http://schemas.microsoft.com/office/powerpoint/2010/main" val="358379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3" name="Content Placeholder 2"/>
          <p:cNvSpPr>
            <a:spLocks noGrp="1"/>
          </p:cNvSpPr>
          <p:nvPr>
            <p:ph idx="1"/>
          </p:nvPr>
        </p:nvSpPr>
        <p:spPr/>
        <p:txBody>
          <a:bodyPr/>
          <a:lstStyle/>
          <a:p>
            <a:r>
              <a:rPr lang="en-US" dirty="0"/>
              <a:t>What are some ways people respond to bad news</a:t>
            </a:r>
            <a:r>
              <a:rPr lang="en-US" dirty="0" smtClean="0"/>
              <a:t>?</a:t>
            </a:r>
          </a:p>
          <a:p>
            <a:r>
              <a:rPr lang="en-US" dirty="0">
                <a:solidFill>
                  <a:srgbClr val="C00000"/>
                </a:solidFill>
              </a:rPr>
              <a:t>Nehemiah received bad news about his people in Jerusalem</a:t>
            </a:r>
          </a:p>
          <a:p>
            <a:pPr lvl="1"/>
            <a:r>
              <a:rPr lang="en-US" dirty="0">
                <a:solidFill>
                  <a:srgbClr val="C00000"/>
                </a:solidFill>
              </a:rPr>
              <a:t>Today we look at his reaction</a:t>
            </a:r>
          </a:p>
          <a:p>
            <a:pPr lvl="1"/>
            <a:r>
              <a:rPr lang="en-US" dirty="0">
                <a:solidFill>
                  <a:srgbClr val="C00000"/>
                </a:solidFill>
              </a:rPr>
              <a:t>Like him, we should be quick to pour out our hearts to God in prayer.</a:t>
            </a:r>
          </a:p>
          <a:p>
            <a:pPr lvl="1"/>
            <a:endParaRPr lang="en-US" dirty="0"/>
          </a:p>
          <a:p>
            <a:endParaRPr lang="en-US" dirty="0"/>
          </a:p>
        </p:txBody>
      </p:sp>
      <p:grpSp>
        <p:nvGrpSpPr>
          <p:cNvPr id="10" name="Group 9"/>
          <p:cNvGrpSpPr/>
          <p:nvPr/>
        </p:nvGrpSpPr>
        <p:grpSpPr>
          <a:xfrm>
            <a:off x="1352442" y="2808515"/>
            <a:ext cx="7033491" cy="3298370"/>
            <a:chOff x="1352442" y="2808515"/>
            <a:chExt cx="7033491" cy="3298370"/>
          </a:xfrm>
        </p:grpSpPr>
        <p:pic>
          <p:nvPicPr>
            <p:cNvPr id="4" name="Picture 3"/>
            <p:cNvPicPr>
              <a:picLocks noChangeAspect="1"/>
            </p:cNvPicPr>
            <p:nvPr/>
          </p:nvPicPr>
          <p:blipFill>
            <a:blip r:embed="rId2"/>
            <a:stretch>
              <a:fillRect/>
            </a:stretch>
          </p:blipFill>
          <p:spPr>
            <a:xfrm rot="20427052">
              <a:off x="1352442" y="3278236"/>
              <a:ext cx="1983192" cy="1475495"/>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7086" y="2808515"/>
              <a:ext cx="2316542" cy="1341664"/>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0857" y="5257799"/>
              <a:ext cx="849086" cy="849086"/>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5"/>
            <a:stretch>
              <a:fillRect/>
            </a:stretch>
          </p:blipFill>
          <p:spPr>
            <a:xfrm rot="413774">
              <a:off x="6004981" y="4120352"/>
              <a:ext cx="2380952" cy="1752381"/>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22714" y="4977492"/>
              <a:ext cx="1915886" cy="1077686"/>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92290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Nehemiah - Prayer</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22</a:t>
            </a:r>
            <a:endParaRPr lang="en-US" altLang="en-US" dirty="0" smtClean="0"/>
          </a:p>
        </p:txBody>
      </p:sp>
    </p:spTree>
    <p:extLst>
      <p:ext uri="{BB962C8B-B14F-4D97-AF65-F5344CB8AC3E}">
        <p14:creationId xmlns:p14="http://schemas.microsoft.com/office/powerpoint/2010/main" val="283935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in trouble</a:t>
            </a:r>
            <a:r>
              <a:rPr lang="en-US" dirty="0" smtClean="0"/>
              <a:t>.</a:t>
            </a:r>
            <a:endParaRPr lang="en-US" dirty="0"/>
          </a:p>
        </p:txBody>
      </p:sp>
      <p:sp>
        <p:nvSpPr>
          <p:cNvPr id="3" name="Content Placeholder 2"/>
          <p:cNvSpPr>
            <a:spLocks noGrp="1"/>
          </p:cNvSpPr>
          <p:nvPr>
            <p:ph idx="1"/>
          </p:nvPr>
        </p:nvSpPr>
        <p:spPr>
          <a:xfrm>
            <a:off x="628650" y="2267711"/>
            <a:ext cx="7886700" cy="3909251"/>
          </a:xfrm>
        </p:spPr>
        <p:txBody>
          <a:bodyPr/>
          <a:lstStyle/>
          <a:p>
            <a:pPr marL="0" indent="0" algn="ctr">
              <a:buNone/>
            </a:pPr>
            <a:r>
              <a:rPr lang="en-US" dirty="0"/>
              <a:t>Nehemiah 1:1-3 (NIV)  The words of Nehemiah son of </a:t>
            </a:r>
            <a:r>
              <a:rPr lang="en-US" dirty="0" err="1"/>
              <a:t>Hacaliah</a:t>
            </a:r>
            <a:r>
              <a:rPr lang="en-US" dirty="0"/>
              <a:t>: In the month of Kislev in the twentieth year, while I was in the citadel of Susa, 2  </a:t>
            </a:r>
            <a:r>
              <a:rPr lang="en-US" dirty="0" err="1"/>
              <a:t>Hanani</a:t>
            </a:r>
            <a:r>
              <a:rPr lang="en-US" dirty="0"/>
              <a:t>, one of my brothers, came from Judah with some other men, and I questioned them about the Jewish remnant that survived the exile, </a:t>
            </a:r>
            <a:endParaRPr lang="en-US" dirty="0"/>
          </a:p>
        </p:txBody>
      </p:sp>
    </p:spTree>
    <p:extLst>
      <p:ext uri="{BB962C8B-B14F-4D97-AF65-F5344CB8AC3E}">
        <p14:creationId xmlns:p14="http://schemas.microsoft.com/office/powerpoint/2010/main" val="151339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in trouble</a:t>
            </a:r>
            <a:r>
              <a:rPr lang="en-US" dirty="0" smtClean="0"/>
              <a:t>.</a:t>
            </a:r>
            <a:endParaRPr lang="en-US" dirty="0"/>
          </a:p>
        </p:txBody>
      </p:sp>
      <p:sp>
        <p:nvSpPr>
          <p:cNvPr id="3" name="Content Placeholder 2"/>
          <p:cNvSpPr>
            <a:spLocks noGrp="1"/>
          </p:cNvSpPr>
          <p:nvPr>
            <p:ph idx="1"/>
          </p:nvPr>
        </p:nvSpPr>
        <p:spPr>
          <a:xfrm>
            <a:off x="628650" y="2267711"/>
            <a:ext cx="7886700" cy="3909251"/>
          </a:xfrm>
        </p:spPr>
        <p:txBody>
          <a:bodyPr/>
          <a:lstStyle/>
          <a:p>
            <a:pPr marL="0" indent="0" algn="ctr">
              <a:buNone/>
            </a:pPr>
            <a:r>
              <a:rPr lang="en-US" dirty="0"/>
              <a:t>and also about Jerusalem. 3  They said to me, "Those who survived the exile and are back in the province are in great trouble and disgrace. The wall of Jerusalem is broken down, and its gates have been burned with fire."</a:t>
            </a:r>
          </a:p>
          <a:p>
            <a:pPr marL="0" indent="0" algn="ctr">
              <a:buNone/>
            </a:pPr>
            <a:endParaRPr lang="en-US" dirty="0"/>
          </a:p>
        </p:txBody>
      </p:sp>
      <p:pic>
        <p:nvPicPr>
          <p:cNvPr id="4" name="Picture 3"/>
          <p:cNvPicPr>
            <a:picLocks noChangeAspect="1"/>
          </p:cNvPicPr>
          <p:nvPr/>
        </p:nvPicPr>
        <p:blipFill>
          <a:blip r:embed="rId2"/>
          <a:stretch>
            <a:fillRect/>
          </a:stretch>
        </p:blipFill>
        <p:spPr>
          <a:xfrm>
            <a:off x="3488583" y="5354595"/>
            <a:ext cx="2361905" cy="3428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82693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Aware of Needs</a:t>
            </a:r>
            <a:endParaRPr lang="en-US" dirty="0"/>
          </a:p>
        </p:txBody>
      </p:sp>
      <p:sp>
        <p:nvSpPr>
          <p:cNvPr id="3" name="Content Placeholder 2"/>
          <p:cNvSpPr>
            <a:spLocks noGrp="1"/>
          </p:cNvSpPr>
          <p:nvPr>
            <p:ph idx="1"/>
          </p:nvPr>
        </p:nvSpPr>
        <p:spPr/>
        <p:txBody>
          <a:bodyPr/>
          <a:lstStyle/>
          <a:p>
            <a:r>
              <a:rPr lang="en-US" dirty="0"/>
              <a:t>What was the distressful news Nehemiah heard from his visitors?</a:t>
            </a:r>
          </a:p>
          <a:p>
            <a:r>
              <a:rPr lang="en-US" dirty="0"/>
              <a:t>What are some examples of great trouble and disgrace among God’s people today?</a:t>
            </a:r>
          </a:p>
          <a:p>
            <a:r>
              <a:rPr lang="en-US" dirty="0" smtClean="0"/>
              <a:t>What </a:t>
            </a:r>
            <a:r>
              <a:rPr lang="en-US" dirty="0"/>
              <a:t>is the spiritual equivalent of a broken down wall and a burned gate?</a:t>
            </a:r>
          </a:p>
          <a:p>
            <a:endParaRPr lang="en-US" dirty="0"/>
          </a:p>
        </p:txBody>
      </p:sp>
    </p:spTree>
    <p:extLst>
      <p:ext uri="{BB962C8B-B14F-4D97-AF65-F5344CB8AC3E}">
        <p14:creationId xmlns:p14="http://schemas.microsoft.com/office/powerpoint/2010/main" val="67540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Aware of Needs</a:t>
            </a:r>
            <a:endParaRPr lang="en-US" dirty="0"/>
          </a:p>
        </p:txBody>
      </p:sp>
      <p:sp>
        <p:nvSpPr>
          <p:cNvPr id="3" name="Content Placeholder 2"/>
          <p:cNvSpPr>
            <a:spLocks noGrp="1"/>
          </p:cNvSpPr>
          <p:nvPr>
            <p:ph idx="1"/>
          </p:nvPr>
        </p:nvSpPr>
        <p:spPr/>
        <p:txBody>
          <a:bodyPr/>
          <a:lstStyle/>
          <a:p>
            <a:r>
              <a:rPr lang="en-US" dirty="0"/>
              <a:t>What obstacles hinder us from recognizing the needs of others?</a:t>
            </a:r>
          </a:p>
          <a:p>
            <a:r>
              <a:rPr lang="en-US" dirty="0"/>
              <a:t>What helps you become aware of the needs around you where you could be of help?</a:t>
            </a:r>
          </a:p>
          <a:p>
            <a:endParaRPr lang="en-US" dirty="0"/>
          </a:p>
        </p:txBody>
      </p:sp>
    </p:spTree>
    <p:extLst>
      <p:ext uri="{BB962C8B-B14F-4D97-AF65-F5344CB8AC3E}">
        <p14:creationId xmlns:p14="http://schemas.microsoft.com/office/powerpoint/2010/main" val="192450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 confession</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Nehemiah 1:4-7 (NIV)  When I heard these things, I sat down and wept. For some days I mourned and fasted and prayed before the God of heaven. 5  Then I said: "O LORD, God of heaven, the great and awesome God, who keeps his covenant of love with those who love him and obey his commands, 6  let your ear be attentive and your eyes open to hear the prayer your </a:t>
            </a:r>
            <a:endParaRPr lang="en-US" dirty="0"/>
          </a:p>
        </p:txBody>
      </p:sp>
    </p:spTree>
    <p:extLst>
      <p:ext uri="{BB962C8B-B14F-4D97-AF65-F5344CB8AC3E}">
        <p14:creationId xmlns:p14="http://schemas.microsoft.com/office/powerpoint/2010/main" val="68684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 confession</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servant is praying before you day and night for your servants, the people of Israel. I confess the sins we Israelites, including myself and my father's house, have committed against you. 7  We have acted very wickedly toward you. We have not obeyed the commands, decrees and laws you gave your servant Moses.</a:t>
            </a:r>
            <a:endParaRPr lang="en-US" dirty="0"/>
          </a:p>
        </p:txBody>
      </p:sp>
      <p:pic>
        <p:nvPicPr>
          <p:cNvPr id="4" name="Picture 3"/>
          <p:cNvPicPr>
            <a:picLocks noChangeAspect="1"/>
          </p:cNvPicPr>
          <p:nvPr/>
        </p:nvPicPr>
        <p:blipFill>
          <a:blip r:embed="rId2"/>
          <a:stretch>
            <a:fillRect/>
          </a:stretch>
        </p:blipFill>
        <p:spPr>
          <a:xfrm>
            <a:off x="3269127" y="5744739"/>
            <a:ext cx="2361905" cy="3428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49919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 God, </a:t>
            </a:r>
            <a:r>
              <a:rPr lang="en-US" dirty="0" smtClean="0"/>
              <a:t/>
            </a:r>
            <a:br>
              <a:rPr lang="en-US" dirty="0" smtClean="0"/>
            </a:br>
            <a:r>
              <a:rPr lang="en-US" dirty="0" smtClean="0"/>
              <a:t>Confess </a:t>
            </a:r>
            <a:r>
              <a:rPr lang="en-US" dirty="0"/>
              <a:t>Sins</a:t>
            </a:r>
            <a:endParaRPr lang="en-US" dirty="0"/>
          </a:p>
        </p:txBody>
      </p:sp>
      <p:sp>
        <p:nvSpPr>
          <p:cNvPr id="3" name="Content Placeholder 2"/>
          <p:cNvSpPr>
            <a:spLocks noGrp="1"/>
          </p:cNvSpPr>
          <p:nvPr>
            <p:ph idx="1"/>
          </p:nvPr>
        </p:nvSpPr>
        <p:spPr/>
        <p:txBody>
          <a:bodyPr/>
          <a:lstStyle/>
          <a:p>
            <a:r>
              <a:rPr lang="en-US" dirty="0"/>
              <a:t>How did Nehemiah describe God in his prayer?  </a:t>
            </a:r>
          </a:p>
          <a:p>
            <a:r>
              <a:rPr lang="en-US" dirty="0"/>
              <a:t>What are the benefits of focusing on the attributes of God? </a:t>
            </a:r>
          </a:p>
          <a:p>
            <a:r>
              <a:rPr lang="en-US" dirty="0"/>
              <a:t>On whose behalf did Nehemiah pray and fast? </a:t>
            </a:r>
          </a:p>
          <a:p>
            <a:r>
              <a:rPr lang="en-US" dirty="0"/>
              <a:t>Nehemiah responded with mourning, praying, and fasting.  When should we incorporate these practices in our lives?</a:t>
            </a:r>
          </a:p>
          <a:p>
            <a:endParaRPr lang="en-US" dirty="0"/>
          </a:p>
        </p:txBody>
      </p:sp>
    </p:spTree>
    <p:extLst>
      <p:ext uri="{BB962C8B-B14F-4D97-AF65-F5344CB8AC3E}">
        <p14:creationId xmlns:p14="http://schemas.microsoft.com/office/powerpoint/2010/main" val="250076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Compatibility Mode]" id="{EEC8E0EF-B85B-48CD-9813-F8FF86095FE9}" vid="{CC21BC98-B128-4E99-B2FE-A61BA58D5E28}"/>
    </a:ext>
  </a:extLst>
</a:theme>
</file>

<file path=docProps/app.xml><?xml version="1.0" encoding="utf-8"?>
<Properties xmlns="http://schemas.openxmlformats.org/officeDocument/2006/extended-properties" xmlns:vt="http://schemas.openxmlformats.org/officeDocument/2006/docPropsVTypes">
  <Template>SS2</Template>
  <TotalTime>89</TotalTime>
  <Words>927</Words>
  <Application>Microsoft Office PowerPoint</Application>
  <PresentationFormat>On-screen Show (4:3)</PresentationFormat>
  <Paragraphs>66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Calibri</vt:lpstr>
      <vt:lpstr>Arial</vt:lpstr>
      <vt:lpstr>Office Theme</vt:lpstr>
      <vt:lpstr>Nehemiah - Prayer</vt:lpstr>
      <vt:lpstr>What do you think?</vt:lpstr>
      <vt:lpstr>Listen for who is in trouble.</vt:lpstr>
      <vt:lpstr>Listen for who is in trouble.</vt:lpstr>
      <vt:lpstr>Aware of Needs</vt:lpstr>
      <vt:lpstr>Aware of Needs</vt:lpstr>
      <vt:lpstr>Listen for a confession.</vt:lpstr>
      <vt:lpstr>Listen for a confession.</vt:lpstr>
      <vt:lpstr>Acknowledge God,  Confess Sins</vt:lpstr>
      <vt:lpstr>Acknowledge God,  Confess Sins</vt:lpstr>
      <vt:lpstr>Acknowledge God,  Confess Sins</vt:lpstr>
      <vt:lpstr>Listen for Nehemiah’s request.</vt:lpstr>
      <vt:lpstr>Listen for Nehemiah’s request.</vt:lpstr>
      <vt:lpstr>Look to God for Guidance</vt:lpstr>
      <vt:lpstr>Look to God for Guidance</vt:lpstr>
      <vt:lpstr>Application</vt:lpstr>
      <vt:lpstr>Application</vt:lpstr>
      <vt:lpstr>Application</vt:lpstr>
      <vt:lpstr>Family Activities</vt:lpstr>
      <vt:lpstr>Nehemiah -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 Prayer</dc:title>
  <dc:creator>Steve Armstrong</dc:creator>
  <cp:lastModifiedBy>Steve Armstrong</cp:lastModifiedBy>
  <cp:revision>8</cp:revision>
  <dcterms:created xsi:type="dcterms:W3CDTF">2018-07-06T12:57:13Z</dcterms:created>
  <dcterms:modified xsi:type="dcterms:W3CDTF">2018-07-06T14:26:55Z</dcterms:modified>
</cp:coreProperties>
</file>