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5474xsr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Moses and Joshua</a:t>
            </a:r>
          </a:p>
        </p:txBody>
      </p:sp>
      <p:sp>
        <p:nvSpPr>
          <p:cNvPr id="3" name="Subtitle 2"/>
          <p:cNvSpPr>
            <a:spLocks noGrp="1"/>
          </p:cNvSpPr>
          <p:nvPr>
            <p:ph type="subTitle" idx="1"/>
          </p:nvPr>
        </p:nvSpPr>
        <p:spPr>
          <a:xfrm>
            <a:off x="1524000" y="4073236"/>
            <a:ext cx="9144000" cy="1184564"/>
          </a:xfrm>
        </p:spPr>
        <p:txBody>
          <a:bodyPr/>
          <a:lstStyle/>
          <a:p>
            <a:r>
              <a:rPr lang="en-US" dirty="0"/>
              <a:t>June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536E-9AED-4294-3E4B-7380F1B63C59}"/>
              </a:ext>
            </a:extLst>
          </p:cNvPr>
          <p:cNvSpPr>
            <a:spLocks noGrp="1"/>
          </p:cNvSpPr>
          <p:nvPr>
            <p:ph type="title"/>
          </p:nvPr>
        </p:nvSpPr>
        <p:spPr/>
        <p:txBody>
          <a:bodyPr/>
          <a:lstStyle/>
          <a:p>
            <a:r>
              <a:rPr lang="en-US" dirty="0"/>
              <a:t>Empower the One you Mentor</a:t>
            </a:r>
          </a:p>
        </p:txBody>
      </p:sp>
      <p:sp>
        <p:nvSpPr>
          <p:cNvPr id="3" name="Content Placeholder 2">
            <a:extLst>
              <a:ext uri="{FF2B5EF4-FFF2-40B4-BE49-F238E27FC236}">
                <a16:creationId xmlns:a16="http://schemas.microsoft.com/office/drawing/2014/main" id="{E6F16BD9-4CFA-96B1-3BE7-F2485C9EC710}"/>
              </a:ext>
            </a:extLst>
          </p:cNvPr>
          <p:cNvSpPr>
            <a:spLocks noGrp="1"/>
          </p:cNvSpPr>
          <p:nvPr>
            <p:ph idx="1"/>
          </p:nvPr>
        </p:nvSpPr>
        <p:spPr/>
        <p:txBody>
          <a:bodyPr/>
          <a:lstStyle/>
          <a:p>
            <a:r>
              <a:rPr lang="en-US" dirty="0"/>
              <a:t>Why did God name Joshua?</a:t>
            </a:r>
          </a:p>
          <a:p>
            <a:r>
              <a:rPr lang="en-US" dirty="0"/>
              <a:t>What are some ways in which people reflect the character of God?</a:t>
            </a:r>
          </a:p>
          <a:p>
            <a:r>
              <a:rPr lang="en-US" dirty="0"/>
              <a:t>We note that neither Moses nor the people chose Joshua.  Why is this important?</a:t>
            </a:r>
          </a:p>
          <a:p>
            <a:r>
              <a:rPr lang="en-US" dirty="0"/>
              <a:t>What important role was Moses to take in this transition of leadership? </a:t>
            </a:r>
          </a:p>
          <a:p>
            <a:endParaRPr lang="en-US" dirty="0"/>
          </a:p>
        </p:txBody>
      </p:sp>
    </p:spTree>
    <p:extLst>
      <p:ext uri="{BB962C8B-B14F-4D97-AF65-F5344CB8AC3E}">
        <p14:creationId xmlns:p14="http://schemas.microsoft.com/office/powerpoint/2010/main" val="253539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125C-BB98-943D-9FEC-E9BEE67BFC6A}"/>
              </a:ext>
            </a:extLst>
          </p:cNvPr>
          <p:cNvSpPr>
            <a:spLocks noGrp="1"/>
          </p:cNvSpPr>
          <p:nvPr>
            <p:ph type="title"/>
          </p:nvPr>
        </p:nvSpPr>
        <p:spPr/>
        <p:txBody>
          <a:bodyPr/>
          <a:lstStyle/>
          <a:p>
            <a:r>
              <a:rPr lang="en-US" dirty="0"/>
              <a:t>Empower the One you Mentor</a:t>
            </a:r>
          </a:p>
        </p:txBody>
      </p:sp>
      <p:sp>
        <p:nvSpPr>
          <p:cNvPr id="3" name="Content Placeholder 2">
            <a:extLst>
              <a:ext uri="{FF2B5EF4-FFF2-40B4-BE49-F238E27FC236}">
                <a16:creationId xmlns:a16="http://schemas.microsoft.com/office/drawing/2014/main" id="{B5529A87-4E57-33DA-D6AE-D9C0EC8F2821}"/>
              </a:ext>
            </a:extLst>
          </p:cNvPr>
          <p:cNvSpPr>
            <a:spLocks noGrp="1"/>
          </p:cNvSpPr>
          <p:nvPr>
            <p:ph idx="1"/>
          </p:nvPr>
        </p:nvSpPr>
        <p:spPr/>
        <p:txBody>
          <a:bodyPr/>
          <a:lstStyle/>
          <a:p>
            <a:r>
              <a:rPr lang="en-US" dirty="0"/>
              <a:t>What are some ways we can publicly affirm God’s work in the next generation?</a:t>
            </a:r>
          </a:p>
          <a:p>
            <a:r>
              <a:rPr lang="en-US" dirty="0"/>
              <a:t>What are some ways others have helped you follow Jesus? What people in God’s family have you relied on and considered important?</a:t>
            </a:r>
          </a:p>
        </p:txBody>
      </p:sp>
    </p:spTree>
    <p:extLst>
      <p:ext uri="{BB962C8B-B14F-4D97-AF65-F5344CB8AC3E}">
        <p14:creationId xmlns:p14="http://schemas.microsoft.com/office/powerpoint/2010/main" val="6147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8B56-4B3D-5667-7AF8-C6B5B3B82206}"/>
              </a:ext>
            </a:extLst>
          </p:cNvPr>
          <p:cNvSpPr>
            <a:spLocks noGrp="1"/>
          </p:cNvSpPr>
          <p:nvPr>
            <p:ph type="title"/>
          </p:nvPr>
        </p:nvSpPr>
        <p:spPr/>
        <p:txBody>
          <a:bodyPr/>
          <a:lstStyle/>
          <a:p>
            <a:pPr algn="l"/>
            <a:r>
              <a:rPr lang="en-US" dirty="0"/>
              <a:t>Listen for Moses’ response to God’s instruction.</a:t>
            </a:r>
          </a:p>
        </p:txBody>
      </p:sp>
      <p:sp>
        <p:nvSpPr>
          <p:cNvPr id="3" name="Content Placeholder 2">
            <a:extLst>
              <a:ext uri="{FF2B5EF4-FFF2-40B4-BE49-F238E27FC236}">
                <a16:creationId xmlns:a16="http://schemas.microsoft.com/office/drawing/2014/main" id="{88BCB854-826B-3B7A-B4AD-02946AA715FF}"/>
              </a:ext>
            </a:extLst>
          </p:cNvPr>
          <p:cNvSpPr>
            <a:spLocks noGrp="1"/>
          </p:cNvSpPr>
          <p:nvPr>
            <p:ph idx="1"/>
          </p:nvPr>
        </p:nvSpPr>
        <p:spPr>
          <a:xfrm>
            <a:off x="1388961" y="1918222"/>
            <a:ext cx="9235633" cy="4351338"/>
          </a:xfrm>
        </p:spPr>
        <p:txBody>
          <a:bodyPr/>
          <a:lstStyle/>
          <a:p>
            <a:pPr marL="0" indent="0" algn="ctr">
              <a:buNone/>
            </a:pPr>
            <a:r>
              <a:rPr lang="en-US" dirty="0"/>
              <a:t>Numbers 27:21-23 (NIV)   He is to stand before Eleazar the priest, who will obtain decisions for him by inquiring of the </a:t>
            </a:r>
            <a:r>
              <a:rPr lang="en-US" dirty="0" err="1"/>
              <a:t>Urim</a:t>
            </a:r>
            <a:r>
              <a:rPr lang="en-US" dirty="0"/>
              <a:t> before the LORD. At his command he and the entire community of the Israelites will go out, and at his command </a:t>
            </a:r>
          </a:p>
        </p:txBody>
      </p:sp>
    </p:spTree>
    <p:extLst>
      <p:ext uri="{BB962C8B-B14F-4D97-AF65-F5344CB8AC3E}">
        <p14:creationId xmlns:p14="http://schemas.microsoft.com/office/powerpoint/2010/main" val="9414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8B56-4B3D-5667-7AF8-C6B5B3B82206}"/>
              </a:ext>
            </a:extLst>
          </p:cNvPr>
          <p:cNvSpPr>
            <a:spLocks noGrp="1"/>
          </p:cNvSpPr>
          <p:nvPr>
            <p:ph type="title"/>
          </p:nvPr>
        </p:nvSpPr>
        <p:spPr/>
        <p:txBody>
          <a:bodyPr/>
          <a:lstStyle/>
          <a:p>
            <a:pPr algn="l"/>
            <a:r>
              <a:rPr lang="en-US" dirty="0"/>
              <a:t>Listen for Moses’ response to God’s instruction.</a:t>
            </a:r>
          </a:p>
        </p:txBody>
      </p:sp>
      <p:sp>
        <p:nvSpPr>
          <p:cNvPr id="3" name="Content Placeholder 2">
            <a:extLst>
              <a:ext uri="{FF2B5EF4-FFF2-40B4-BE49-F238E27FC236}">
                <a16:creationId xmlns:a16="http://schemas.microsoft.com/office/drawing/2014/main" id="{88BCB854-826B-3B7A-B4AD-02946AA715FF}"/>
              </a:ext>
            </a:extLst>
          </p:cNvPr>
          <p:cNvSpPr>
            <a:spLocks noGrp="1"/>
          </p:cNvSpPr>
          <p:nvPr>
            <p:ph idx="1"/>
          </p:nvPr>
        </p:nvSpPr>
        <p:spPr>
          <a:xfrm>
            <a:off x="1388961" y="1918222"/>
            <a:ext cx="9235633" cy="4351338"/>
          </a:xfrm>
        </p:spPr>
        <p:txBody>
          <a:bodyPr/>
          <a:lstStyle/>
          <a:p>
            <a:pPr marL="0" indent="0" algn="ctr">
              <a:buNone/>
            </a:pPr>
            <a:r>
              <a:rPr lang="en-US" dirty="0"/>
              <a:t>they will come in." 22  Moses did as the LORD commanded him. He took Joshua and had him stand before Eleazar the priest and the whole assembly. 23  Then he laid his hands on him and commissioned him, as the LORD instructed through Moses.</a:t>
            </a:r>
          </a:p>
        </p:txBody>
      </p:sp>
      <p:pic>
        <p:nvPicPr>
          <p:cNvPr id="4" name="Picture 3">
            <a:extLst>
              <a:ext uri="{FF2B5EF4-FFF2-40B4-BE49-F238E27FC236}">
                <a16:creationId xmlns:a16="http://schemas.microsoft.com/office/drawing/2014/main" id="{F6BDF678-28D6-7A82-1F1B-D9289CD7E4B4}"/>
              </a:ext>
            </a:extLst>
          </p:cNvPr>
          <p:cNvPicPr>
            <a:picLocks noChangeAspect="1"/>
          </p:cNvPicPr>
          <p:nvPr/>
        </p:nvPicPr>
        <p:blipFill>
          <a:blip r:embed="rId2"/>
          <a:stretch>
            <a:fillRect/>
          </a:stretch>
        </p:blipFill>
        <p:spPr>
          <a:xfrm>
            <a:off x="4981577" y="5397497"/>
            <a:ext cx="1980952"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211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6C0D-0BB4-FB3D-6F39-E8BFD1FA64A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D30D7CE-BBFF-3B2E-125B-BA115318E30E}"/>
              </a:ext>
            </a:extLst>
          </p:cNvPr>
          <p:cNvSpPr>
            <a:spLocks noGrp="1"/>
          </p:cNvSpPr>
          <p:nvPr>
            <p:ph idx="1"/>
          </p:nvPr>
        </p:nvSpPr>
        <p:spPr/>
        <p:txBody>
          <a:bodyPr/>
          <a:lstStyle/>
          <a:p>
            <a:r>
              <a:rPr lang="en-US" dirty="0"/>
              <a:t>What was the role of Eleazar in the eventual transition of leadership from Moses to Joshua? </a:t>
            </a:r>
          </a:p>
        </p:txBody>
      </p:sp>
      <p:pic>
        <p:nvPicPr>
          <p:cNvPr id="5" name="Picture 4">
            <a:extLst>
              <a:ext uri="{FF2B5EF4-FFF2-40B4-BE49-F238E27FC236}">
                <a16:creationId xmlns:a16="http://schemas.microsoft.com/office/drawing/2014/main" id="{279E151C-5000-370C-0DDC-05FF226A8898}"/>
              </a:ext>
            </a:extLst>
          </p:cNvPr>
          <p:cNvPicPr>
            <a:picLocks noChangeAspect="1"/>
          </p:cNvPicPr>
          <p:nvPr/>
        </p:nvPicPr>
        <p:blipFill>
          <a:blip r:embed="rId2"/>
          <a:stretch>
            <a:fillRect/>
          </a:stretch>
        </p:blipFill>
        <p:spPr>
          <a:xfrm>
            <a:off x="4119305" y="3429000"/>
            <a:ext cx="3420952" cy="193702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F0A896F-196D-6582-86A4-EDBDCBA014EE}"/>
              </a:ext>
            </a:extLst>
          </p:cNvPr>
          <p:cNvSpPr txBox="1"/>
          <p:nvPr/>
        </p:nvSpPr>
        <p:spPr>
          <a:xfrm>
            <a:off x="4580681" y="6173400"/>
            <a:ext cx="2706547" cy="276999"/>
          </a:xfrm>
          <a:prstGeom prst="rect">
            <a:avLst/>
          </a:prstGeom>
          <a:noFill/>
        </p:spPr>
        <p:txBody>
          <a:bodyPr wrap="square" rtlCol="0">
            <a:spAutoFit/>
          </a:bodyPr>
          <a:lstStyle/>
          <a:p>
            <a:pPr algn="ctr"/>
            <a:r>
              <a:rPr lang="en-US" sz="1200" dirty="0"/>
              <a:t>Art by </a:t>
            </a:r>
            <a:r>
              <a:rPr lang="en-US" sz="1200" b="0" i="0" dirty="0">
                <a:solidFill>
                  <a:srgbClr val="000000"/>
                </a:solidFill>
                <a:effectLst/>
                <a:latin typeface="Open Sans" panose="020B0606030504020204" pitchFamily="34" charset="0"/>
              </a:rPr>
              <a:t> Wong </a:t>
            </a:r>
            <a:r>
              <a:rPr lang="en-US" sz="1200" b="0" i="0" dirty="0" err="1">
                <a:solidFill>
                  <a:srgbClr val="000000"/>
                </a:solidFill>
                <a:effectLst/>
                <a:latin typeface="Open Sans" panose="020B0606030504020204" pitchFamily="34" charset="0"/>
              </a:rPr>
              <a:t>Chim</a:t>
            </a:r>
            <a:r>
              <a:rPr lang="en-US" sz="1200" b="0" i="0" dirty="0">
                <a:solidFill>
                  <a:srgbClr val="000000"/>
                </a:solidFill>
                <a:effectLst/>
                <a:latin typeface="Open Sans" panose="020B0606030504020204" pitchFamily="34" charset="0"/>
              </a:rPr>
              <a:t> Yuen</a:t>
            </a:r>
            <a:endParaRPr lang="en-US" sz="1200" dirty="0"/>
          </a:p>
        </p:txBody>
      </p:sp>
    </p:spTree>
    <p:extLst>
      <p:ext uri="{BB962C8B-B14F-4D97-AF65-F5344CB8AC3E}">
        <p14:creationId xmlns:p14="http://schemas.microsoft.com/office/powerpoint/2010/main" val="83537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8A83-3594-4EF0-BC7A-B27EB2E91178}"/>
              </a:ext>
            </a:extLst>
          </p:cNvPr>
          <p:cNvSpPr>
            <a:spLocks noGrp="1"/>
          </p:cNvSpPr>
          <p:nvPr>
            <p:ph type="title"/>
          </p:nvPr>
        </p:nvSpPr>
        <p:spPr/>
        <p:txBody>
          <a:bodyPr/>
          <a:lstStyle/>
          <a:p>
            <a:r>
              <a:rPr lang="en-US" dirty="0"/>
              <a:t>Publicly Affirm God’s Work</a:t>
            </a:r>
          </a:p>
        </p:txBody>
      </p:sp>
      <p:sp>
        <p:nvSpPr>
          <p:cNvPr id="3" name="Content Placeholder 2">
            <a:extLst>
              <a:ext uri="{FF2B5EF4-FFF2-40B4-BE49-F238E27FC236}">
                <a16:creationId xmlns:a16="http://schemas.microsoft.com/office/drawing/2014/main" id="{86115D6A-231C-4C3A-A93F-143FE98696DC}"/>
              </a:ext>
            </a:extLst>
          </p:cNvPr>
          <p:cNvSpPr>
            <a:spLocks noGrp="1"/>
          </p:cNvSpPr>
          <p:nvPr>
            <p:ph idx="1"/>
          </p:nvPr>
        </p:nvSpPr>
        <p:spPr/>
        <p:txBody>
          <a:bodyPr>
            <a:normAutofit/>
          </a:bodyPr>
          <a:lstStyle/>
          <a:p>
            <a:r>
              <a:rPr lang="en-US" dirty="0">
                <a:solidFill>
                  <a:srgbClr val="C00000"/>
                </a:solidFill>
              </a:rPr>
              <a:t>The </a:t>
            </a:r>
            <a:r>
              <a:rPr lang="en-US" dirty="0" err="1">
                <a:solidFill>
                  <a:srgbClr val="C00000"/>
                </a:solidFill>
              </a:rPr>
              <a:t>Urim</a:t>
            </a:r>
            <a:r>
              <a:rPr lang="en-US" dirty="0">
                <a:solidFill>
                  <a:srgbClr val="C00000"/>
                </a:solidFill>
              </a:rPr>
              <a:t> and Thummim</a:t>
            </a:r>
          </a:p>
          <a:p>
            <a:pPr lvl="1"/>
            <a:r>
              <a:rPr lang="en-US" dirty="0">
                <a:solidFill>
                  <a:srgbClr val="C00000"/>
                </a:solidFill>
              </a:rPr>
              <a:t>Set of two objects (stones) used by the High Priest</a:t>
            </a:r>
          </a:p>
          <a:p>
            <a:pPr lvl="1"/>
            <a:r>
              <a:rPr lang="en-US" dirty="0">
                <a:solidFill>
                  <a:srgbClr val="C00000"/>
                </a:solidFill>
              </a:rPr>
              <a:t>Used to answer a question or reveal the will of God</a:t>
            </a:r>
          </a:p>
          <a:p>
            <a:pPr lvl="1"/>
            <a:r>
              <a:rPr lang="en-US" dirty="0">
                <a:solidFill>
                  <a:srgbClr val="C00000"/>
                </a:solidFill>
              </a:rPr>
              <a:t>More than just chance like rolling dice or drawing straws</a:t>
            </a:r>
          </a:p>
          <a:p>
            <a:pPr lvl="1"/>
            <a:r>
              <a:rPr lang="en-US" dirty="0">
                <a:solidFill>
                  <a:srgbClr val="C00000"/>
                </a:solidFill>
              </a:rPr>
              <a:t>Kept in the breastplate worn by the High Priest</a:t>
            </a:r>
          </a:p>
          <a:p>
            <a:endParaRPr lang="en-US" dirty="0"/>
          </a:p>
        </p:txBody>
      </p:sp>
      <p:pic>
        <p:nvPicPr>
          <p:cNvPr id="6" name="Picture 5">
            <a:extLst>
              <a:ext uri="{FF2B5EF4-FFF2-40B4-BE49-F238E27FC236}">
                <a16:creationId xmlns:a16="http://schemas.microsoft.com/office/drawing/2014/main" id="{2B2F0CD8-6C56-DBF5-9F3E-7B95F6E5FA84}"/>
              </a:ext>
            </a:extLst>
          </p:cNvPr>
          <p:cNvPicPr>
            <a:picLocks noChangeAspect="1"/>
          </p:cNvPicPr>
          <p:nvPr/>
        </p:nvPicPr>
        <p:blipFill>
          <a:blip r:embed="rId2"/>
          <a:stretch>
            <a:fillRect/>
          </a:stretch>
        </p:blipFill>
        <p:spPr>
          <a:xfrm>
            <a:off x="3478511" y="4994494"/>
            <a:ext cx="3396852" cy="149838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1E32C1D-3337-DE40-1B9F-A221F232741A}"/>
              </a:ext>
            </a:extLst>
          </p:cNvPr>
          <p:cNvSpPr txBox="1"/>
          <p:nvPr/>
        </p:nvSpPr>
        <p:spPr>
          <a:xfrm>
            <a:off x="7416155" y="5559018"/>
            <a:ext cx="3396852" cy="369332"/>
          </a:xfrm>
          <a:prstGeom prst="rect">
            <a:avLst/>
          </a:prstGeom>
          <a:noFill/>
        </p:spPr>
        <p:txBody>
          <a:bodyPr wrap="square" rtlCol="0">
            <a:spAutoFit/>
          </a:bodyPr>
          <a:lstStyle/>
          <a:p>
            <a:r>
              <a:rPr lang="en-US" dirty="0"/>
              <a:t>Modern replicas available on Etsy</a:t>
            </a:r>
          </a:p>
        </p:txBody>
      </p:sp>
    </p:spTree>
    <p:extLst>
      <p:ext uri="{BB962C8B-B14F-4D97-AF65-F5344CB8AC3E}">
        <p14:creationId xmlns:p14="http://schemas.microsoft.com/office/powerpoint/2010/main" val="377105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5307-E2EC-8F28-862F-1876F0705249}"/>
              </a:ext>
            </a:extLst>
          </p:cNvPr>
          <p:cNvSpPr>
            <a:spLocks noGrp="1"/>
          </p:cNvSpPr>
          <p:nvPr>
            <p:ph type="title"/>
          </p:nvPr>
        </p:nvSpPr>
        <p:spPr/>
        <p:txBody>
          <a:bodyPr/>
          <a:lstStyle/>
          <a:p>
            <a:r>
              <a:rPr lang="en-US" dirty="0"/>
              <a:t>Publicly Affirm God’s Work</a:t>
            </a:r>
          </a:p>
        </p:txBody>
      </p:sp>
      <p:sp>
        <p:nvSpPr>
          <p:cNvPr id="3" name="Content Placeholder 2">
            <a:extLst>
              <a:ext uri="{FF2B5EF4-FFF2-40B4-BE49-F238E27FC236}">
                <a16:creationId xmlns:a16="http://schemas.microsoft.com/office/drawing/2014/main" id="{56000E75-BDA0-1A0F-0C1A-206C6121740A}"/>
              </a:ext>
            </a:extLst>
          </p:cNvPr>
          <p:cNvSpPr>
            <a:spLocks noGrp="1"/>
          </p:cNvSpPr>
          <p:nvPr>
            <p:ph idx="1"/>
          </p:nvPr>
        </p:nvSpPr>
        <p:spPr/>
        <p:txBody>
          <a:bodyPr/>
          <a:lstStyle/>
          <a:p>
            <a:r>
              <a:rPr lang="en-US" dirty="0"/>
              <a:t>What and who were to be influenced by the decisions of the Lord rendered through Eleazar?</a:t>
            </a:r>
          </a:p>
          <a:p>
            <a:r>
              <a:rPr lang="en-US" dirty="0"/>
              <a:t>How was Moses a positive role model in this incident? </a:t>
            </a:r>
          </a:p>
          <a:p>
            <a:r>
              <a:rPr lang="en-US" dirty="0"/>
              <a:t>How can we encourage people to fulfill God’s calling in their lives? </a:t>
            </a:r>
          </a:p>
          <a:p>
            <a:endParaRPr lang="en-US" dirty="0"/>
          </a:p>
        </p:txBody>
      </p:sp>
    </p:spTree>
    <p:extLst>
      <p:ext uri="{BB962C8B-B14F-4D97-AF65-F5344CB8AC3E}">
        <p14:creationId xmlns:p14="http://schemas.microsoft.com/office/powerpoint/2010/main" val="17290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92D2-F9BE-F119-567C-0EF1212F03A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B27FB8-CFC8-57AC-89AB-0DCBD7BE1E25}"/>
              </a:ext>
            </a:extLst>
          </p:cNvPr>
          <p:cNvSpPr>
            <a:spLocks noGrp="1"/>
          </p:cNvSpPr>
          <p:nvPr>
            <p:ph idx="1"/>
          </p:nvPr>
        </p:nvSpPr>
        <p:spPr>
          <a:xfrm>
            <a:off x="838200" y="2395959"/>
            <a:ext cx="10515600" cy="3781004"/>
          </a:xfrm>
        </p:spPr>
        <p:txBody>
          <a:bodyPr/>
          <a:lstStyle/>
          <a:p>
            <a:r>
              <a:rPr lang="en-US" dirty="0"/>
              <a:t>Seek. </a:t>
            </a:r>
          </a:p>
          <a:p>
            <a:pPr lvl="1"/>
            <a:r>
              <a:rPr lang="en-US" dirty="0"/>
              <a:t>Pray and seek God’s direction regarding someone you might help and encourage.</a:t>
            </a:r>
          </a:p>
          <a:p>
            <a:endParaRPr lang="en-US" dirty="0"/>
          </a:p>
          <a:p>
            <a:endParaRPr lang="en-US" dirty="0"/>
          </a:p>
        </p:txBody>
      </p:sp>
    </p:spTree>
    <p:extLst>
      <p:ext uri="{BB962C8B-B14F-4D97-AF65-F5344CB8AC3E}">
        <p14:creationId xmlns:p14="http://schemas.microsoft.com/office/powerpoint/2010/main" val="367348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92D2-F9BE-F119-567C-0EF1212F03A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B27FB8-CFC8-57AC-89AB-0DCBD7BE1E25}"/>
              </a:ext>
            </a:extLst>
          </p:cNvPr>
          <p:cNvSpPr>
            <a:spLocks noGrp="1"/>
          </p:cNvSpPr>
          <p:nvPr>
            <p:ph idx="1"/>
          </p:nvPr>
        </p:nvSpPr>
        <p:spPr>
          <a:xfrm>
            <a:off x="838200" y="1979271"/>
            <a:ext cx="10515600" cy="4197692"/>
          </a:xfrm>
        </p:spPr>
        <p:txBody>
          <a:bodyPr/>
          <a:lstStyle/>
          <a:p>
            <a:r>
              <a:rPr lang="en-US" dirty="0"/>
              <a:t>Affirm. </a:t>
            </a:r>
          </a:p>
          <a:p>
            <a:pPr lvl="1"/>
            <a:r>
              <a:rPr lang="en-US" dirty="0"/>
              <a:t>Everyone needs encouragement. </a:t>
            </a:r>
          </a:p>
          <a:p>
            <a:pPr lvl="1"/>
            <a:r>
              <a:rPr lang="en-US" dirty="0"/>
              <a:t>Write a note to someone you see is beginning to grow and serve others in some capacity. </a:t>
            </a:r>
          </a:p>
          <a:p>
            <a:pPr lvl="1"/>
            <a:r>
              <a:rPr lang="en-US" dirty="0"/>
              <a:t>Thank this person, encourage this individual, and offer to help as needed.</a:t>
            </a:r>
          </a:p>
          <a:p>
            <a:endParaRPr lang="en-US" dirty="0"/>
          </a:p>
        </p:txBody>
      </p:sp>
    </p:spTree>
    <p:extLst>
      <p:ext uri="{BB962C8B-B14F-4D97-AF65-F5344CB8AC3E}">
        <p14:creationId xmlns:p14="http://schemas.microsoft.com/office/powerpoint/2010/main" val="286251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92D2-F9BE-F119-567C-0EF1212F03A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B27FB8-CFC8-57AC-89AB-0DCBD7BE1E25}"/>
              </a:ext>
            </a:extLst>
          </p:cNvPr>
          <p:cNvSpPr>
            <a:spLocks noGrp="1"/>
          </p:cNvSpPr>
          <p:nvPr>
            <p:ph idx="1"/>
          </p:nvPr>
        </p:nvSpPr>
        <p:spPr>
          <a:xfrm>
            <a:off x="838200" y="1990845"/>
            <a:ext cx="10515600" cy="4186117"/>
          </a:xfrm>
        </p:spPr>
        <p:txBody>
          <a:bodyPr/>
          <a:lstStyle/>
          <a:p>
            <a:r>
              <a:rPr lang="en-US" dirty="0"/>
              <a:t>Equip. </a:t>
            </a:r>
          </a:p>
          <a:p>
            <a:pPr lvl="1"/>
            <a:r>
              <a:rPr lang="en-US" dirty="0"/>
              <a:t>Consider what role you carry out in the service of the church and kingdom of God. </a:t>
            </a:r>
          </a:p>
          <a:p>
            <a:pPr lvl="1"/>
            <a:r>
              <a:rPr lang="en-US" dirty="0"/>
              <a:t>Create a list of things you would want to pass on about that service to someone else. </a:t>
            </a:r>
          </a:p>
          <a:p>
            <a:pPr lvl="1"/>
            <a:r>
              <a:rPr lang="en-US" dirty="0"/>
              <a:t>Using the list, begin informally training someone else for a potential role. </a:t>
            </a:r>
          </a:p>
          <a:p>
            <a:endParaRPr lang="en-US" dirty="0"/>
          </a:p>
        </p:txBody>
      </p:sp>
    </p:spTree>
    <p:extLst>
      <p:ext uri="{BB962C8B-B14F-4D97-AF65-F5344CB8AC3E}">
        <p14:creationId xmlns:p14="http://schemas.microsoft.com/office/powerpoint/2010/main" val="53226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CCA76-1F5F-4F6F-7DA3-2F36B5C700A0}"/>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EE64CF6E-949C-AB94-D4D4-78CD04C8B481}"/>
              </a:ext>
            </a:extLst>
          </p:cNvPr>
          <p:cNvGrpSpPr/>
          <p:nvPr/>
        </p:nvGrpSpPr>
        <p:grpSpPr>
          <a:xfrm>
            <a:off x="2849598" y="1690688"/>
            <a:ext cx="6492803" cy="4080720"/>
            <a:chOff x="2849598" y="1690688"/>
            <a:chExt cx="6492803" cy="4080720"/>
          </a:xfrm>
        </p:grpSpPr>
        <p:pic>
          <p:nvPicPr>
            <p:cNvPr id="6" name="Picture 5">
              <a:extLst>
                <a:ext uri="{FF2B5EF4-FFF2-40B4-BE49-F238E27FC236}">
                  <a16:creationId xmlns:a16="http://schemas.microsoft.com/office/drawing/2014/main" id="{039C9D64-3481-E02C-353F-5F93310A72DA}"/>
                </a:ext>
              </a:extLst>
            </p:cNvPr>
            <p:cNvPicPr>
              <a:picLocks noChangeAspect="1"/>
            </p:cNvPicPr>
            <p:nvPr/>
          </p:nvPicPr>
          <p:blipFill>
            <a:blip r:embed="rId2"/>
            <a:stretch>
              <a:fillRect/>
            </a:stretch>
          </p:blipFill>
          <p:spPr>
            <a:xfrm>
              <a:off x="3238857" y="1990905"/>
              <a:ext cx="5714286" cy="287619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black, darkness&#10;&#10;Description automatically generated">
              <a:extLst>
                <a:ext uri="{FF2B5EF4-FFF2-40B4-BE49-F238E27FC236}">
                  <a16:creationId xmlns:a16="http://schemas.microsoft.com/office/drawing/2014/main" id="{57B782C8-3665-5417-74EA-4222C9938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98" y="1690688"/>
              <a:ext cx="6492803" cy="408072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85606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689F1-4C65-4BEF-2BE2-701E8DD8AC96}"/>
              </a:ext>
            </a:extLst>
          </p:cNvPr>
          <p:cNvSpPr>
            <a:spLocks noGrp="1"/>
          </p:cNvSpPr>
          <p:nvPr>
            <p:ph type="title"/>
          </p:nvPr>
        </p:nvSpPr>
        <p:spPr/>
        <p:txBody>
          <a:bodyPr/>
          <a:lstStyle/>
          <a:p>
            <a:r>
              <a:rPr lang="en-US" dirty="0"/>
              <a:t>Family Activities</a:t>
            </a:r>
          </a:p>
        </p:txBody>
      </p:sp>
      <p:pic>
        <p:nvPicPr>
          <p:cNvPr id="6" name="Picture 5" descr="Cartoon of a person in a trench coat&#10;&#10;Description automatically generated with medium confidence">
            <a:extLst>
              <a:ext uri="{FF2B5EF4-FFF2-40B4-BE49-F238E27FC236}">
                <a16:creationId xmlns:a16="http://schemas.microsoft.com/office/drawing/2014/main" id="{A58E4BBB-1A01-7CF5-A05C-6972BE09C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775" y="2060293"/>
            <a:ext cx="1762728" cy="3525456"/>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diagram, plan, technical drawing, line&#10;&#10;Description automatically generated">
            <a:extLst>
              <a:ext uri="{FF2B5EF4-FFF2-40B4-BE49-F238E27FC236}">
                <a16:creationId xmlns:a16="http://schemas.microsoft.com/office/drawing/2014/main" id="{1FCF9ADB-A776-3B4A-E5A8-1CF0720E2F66}"/>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925425" y="1708855"/>
            <a:ext cx="3798765" cy="379876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9" name="Speech Bubble: Rectangle with Corners Rounded 8">
            <a:extLst>
              <a:ext uri="{FF2B5EF4-FFF2-40B4-BE49-F238E27FC236}">
                <a16:creationId xmlns:a16="http://schemas.microsoft.com/office/drawing/2014/main" id="{12EB4D2B-7E07-60F5-A943-A875B87B0C62}"/>
              </a:ext>
            </a:extLst>
          </p:cNvPr>
          <p:cNvSpPr/>
          <p:nvPr/>
        </p:nvSpPr>
        <p:spPr>
          <a:xfrm>
            <a:off x="3507129" y="1690688"/>
            <a:ext cx="4525701" cy="2927611"/>
          </a:xfrm>
          <a:prstGeom prst="wedgeRoundRectCallout">
            <a:avLst>
              <a:gd name="adj1" fmla="val -57411"/>
              <a:gd name="adj2" fmla="val -193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No decoding today.  Our decoders are back from summer church camp.  And so many of you have requested the return of the Crossword Puzzle.  Now remember, the words and clues come from Numbers 27:12 – 23 (NIV).  If you need help or want to do decoding just for practice, go to </a:t>
            </a:r>
            <a:r>
              <a:rPr lang="en-US" dirty="0">
                <a:latin typeface="Comic Sans MS" panose="030F0702030302020204" pitchFamily="66" charset="0"/>
                <a:hlinkClick r:id="rId4"/>
              </a:rPr>
              <a:t>https://tinyurl.com/5474xsrb</a:t>
            </a:r>
            <a:r>
              <a:rPr lang="en-US" dirty="0">
                <a:latin typeface="Comic Sans MS" panose="030F0702030302020204" pitchFamily="66" charset="0"/>
              </a:rPr>
              <a:t> </a:t>
            </a:r>
          </a:p>
        </p:txBody>
      </p:sp>
    </p:spTree>
    <p:extLst>
      <p:ext uri="{BB962C8B-B14F-4D97-AF65-F5344CB8AC3E}">
        <p14:creationId xmlns:p14="http://schemas.microsoft.com/office/powerpoint/2010/main" val="182254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Moses and Joshua</a:t>
            </a:r>
          </a:p>
        </p:txBody>
      </p:sp>
      <p:sp>
        <p:nvSpPr>
          <p:cNvPr id="3" name="Subtitle 2"/>
          <p:cNvSpPr>
            <a:spLocks noGrp="1"/>
          </p:cNvSpPr>
          <p:nvPr>
            <p:ph type="subTitle" idx="1"/>
          </p:nvPr>
        </p:nvSpPr>
        <p:spPr>
          <a:xfrm>
            <a:off x="1524000" y="4073236"/>
            <a:ext cx="9144000" cy="1184564"/>
          </a:xfrm>
        </p:spPr>
        <p:txBody>
          <a:bodyPr/>
          <a:lstStyle/>
          <a:p>
            <a:r>
              <a:rPr lang="en-US" dirty="0"/>
              <a:t>June 11</a:t>
            </a:r>
          </a:p>
        </p:txBody>
      </p:sp>
    </p:spTree>
    <p:extLst>
      <p:ext uri="{BB962C8B-B14F-4D97-AF65-F5344CB8AC3E}">
        <p14:creationId xmlns:p14="http://schemas.microsoft.com/office/powerpoint/2010/main" val="286589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A502C8-A491-A41D-AB95-FEBA42FF32BE}"/>
              </a:ext>
            </a:extLst>
          </p:cNvPr>
          <p:cNvSpPr>
            <a:spLocks noGrp="1"/>
          </p:cNvSpPr>
          <p:nvPr>
            <p:ph type="title"/>
          </p:nvPr>
        </p:nvSpPr>
        <p:spPr/>
        <p:txBody>
          <a:bodyPr/>
          <a:lstStyle/>
          <a:p>
            <a:r>
              <a:rPr lang="en-US" dirty="0"/>
              <a:t>Remember that person …</a:t>
            </a:r>
          </a:p>
        </p:txBody>
      </p:sp>
      <p:sp>
        <p:nvSpPr>
          <p:cNvPr id="4" name="Content Placeholder 3">
            <a:extLst>
              <a:ext uri="{FF2B5EF4-FFF2-40B4-BE49-F238E27FC236}">
                <a16:creationId xmlns:a16="http://schemas.microsoft.com/office/drawing/2014/main" id="{322AE9A5-EA84-6B41-535F-80D1A0812E6A}"/>
              </a:ext>
            </a:extLst>
          </p:cNvPr>
          <p:cNvSpPr>
            <a:spLocks noGrp="1"/>
          </p:cNvSpPr>
          <p:nvPr>
            <p:ph idx="1"/>
          </p:nvPr>
        </p:nvSpPr>
        <p:spPr/>
        <p:txBody>
          <a:bodyPr>
            <a:normAutofit lnSpcReduction="10000"/>
          </a:bodyPr>
          <a:lstStyle/>
          <a:p>
            <a:r>
              <a:rPr lang="en-US" dirty="0"/>
              <a:t>What are some things you do that you were taught by someone else?</a:t>
            </a:r>
            <a:br>
              <a:rPr lang="en-US" dirty="0"/>
            </a:br>
            <a:endParaRPr lang="en-US" dirty="0"/>
          </a:p>
          <a:p>
            <a:r>
              <a:rPr lang="en-US" dirty="0">
                <a:solidFill>
                  <a:srgbClr val="C00000"/>
                </a:solidFill>
              </a:rPr>
              <a:t>For most things we are grateful for the people who taught us these kinds of skills.</a:t>
            </a:r>
          </a:p>
          <a:p>
            <a:pPr lvl="1"/>
            <a:r>
              <a:rPr lang="en-US" dirty="0">
                <a:solidFill>
                  <a:srgbClr val="C00000"/>
                </a:solidFill>
              </a:rPr>
              <a:t>Today we consider how Moses prepared his successor.</a:t>
            </a:r>
          </a:p>
          <a:p>
            <a:pPr lvl="1"/>
            <a:r>
              <a:rPr lang="en-US" dirty="0">
                <a:solidFill>
                  <a:srgbClr val="C00000"/>
                </a:solidFill>
              </a:rPr>
              <a:t>God calls us to mentor and disciple those who come after us.</a:t>
            </a:r>
          </a:p>
          <a:p>
            <a:endParaRPr lang="en-US" dirty="0"/>
          </a:p>
        </p:txBody>
      </p:sp>
      <p:grpSp>
        <p:nvGrpSpPr>
          <p:cNvPr id="5" name="Group 4">
            <a:extLst>
              <a:ext uri="{FF2B5EF4-FFF2-40B4-BE49-F238E27FC236}">
                <a16:creationId xmlns:a16="http://schemas.microsoft.com/office/drawing/2014/main" id="{5B238A9B-2070-87AE-8199-B2ADEB9BAE31}"/>
              </a:ext>
            </a:extLst>
          </p:cNvPr>
          <p:cNvGrpSpPr/>
          <p:nvPr/>
        </p:nvGrpSpPr>
        <p:grpSpPr>
          <a:xfrm>
            <a:off x="1514105" y="3211908"/>
            <a:ext cx="9163790" cy="2965055"/>
            <a:chOff x="1514105" y="3211908"/>
            <a:chExt cx="9163790" cy="2965055"/>
          </a:xfrm>
        </p:grpSpPr>
        <p:pic>
          <p:nvPicPr>
            <p:cNvPr id="1026" name="Picture 2" descr="Cooking woman clipart">
              <a:extLst>
                <a:ext uri="{FF2B5EF4-FFF2-40B4-BE49-F238E27FC236}">
                  <a16:creationId xmlns:a16="http://schemas.microsoft.com/office/drawing/2014/main" id="{1D6F81DE-960C-D5B2-EDED-3D4CD193EC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1097" y="3211908"/>
              <a:ext cx="1538122" cy="2965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athematics teacher clipart">
              <a:extLst>
                <a:ext uri="{FF2B5EF4-FFF2-40B4-BE49-F238E27FC236}">
                  <a16:creationId xmlns:a16="http://schemas.microsoft.com/office/drawing/2014/main" id="{1FD567F2-BBAE-E125-D295-363C1259B4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894" y="3336964"/>
              <a:ext cx="2722001" cy="2354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artoon girl typing clipart">
              <a:extLst>
                <a:ext uri="{FF2B5EF4-FFF2-40B4-BE49-F238E27FC236}">
                  <a16:creationId xmlns:a16="http://schemas.microsoft.com/office/drawing/2014/main" id="{A05EA9EB-7158-BC0D-DB94-38BF5D4FDF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4105" y="3588819"/>
              <a:ext cx="2190318" cy="1850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01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2CFD-B794-54EF-A7D1-2465468F2505}"/>
              </a:ext>
            </a:extLst>
          </p:cNvPr>
          <p:cNvSpPr>
            <a:spLocks noGrp="1"/>
          </p:cNvSpPr>
          <p:nvPr>
            <p:ph type="title"/>
          </p:nvPr>
        </p:nvSpPr>
        <p:spPr/>
        <p:txBody>
          <a:bodyPr/>
          <a:lstStyle/>
          <a:p>
            <a:pPr algn="l"/>
            <a:r>
              <a:rPr lang="en-US" dirty="0"/>
              <a:t>Listen for Moses’ request.</a:t>
            </a:r>
          </a:p>
        </p:txBody>
      </p:sp>
      <p:sp>
        <p:nvSpPr>
          <p:cNvPr id="3" name="Content Placeholder 2">
            <a:extLst>
              <a:ext uri="{FF2B5EF4-FFF2-40B4-BE49-F238E27FC236}">
                <a16:creationId xmlns:a16="http://schemas.microsoft.com/office/drawing/2014/main" id="{F31B1FA7-95EB-A3F6-4EFF-0226DB201F0E}"/>
              </a:ext>
            </a:extLst>
          </p:cNvPr>
          <p:cNvSpPr>
            <a:spLocks noGrp="1"/>
          </p:cNvSpPr>
          <p:nvPr>
            <p:ph idx="1"/>
          </p:nvPr>
        </p:nvSpPr>
        <p:spPr>
          <a:xfrm>
            <a:off x="1238490" y="1837199"/>
            <a:ext cx="9467127" cy="4351338"/>
          </a:xfrm>
        </p:spPr>
        <p:txBody>
          <a:bodyPr/>
          <a:lstStyle/>
          <a:p>
            <a:pPr marL="0" indent="0" algn="ctr">
              <a:buNone/>
            </a:pPr>
            <a:r>
              <a:rPr lang="en-US" dirty="0"/>
              <a:t>Numbers 27:12-17 (NIV)  Then the LORD said to Moses, "Go up this mountain in the </a:t>
            </a:r>
            <a:r>
              <a:rPr lang="en-US" dirty="0" err="1"/>
              <a:t>Abarim</a:t>
            </a:r>
            <a:r>
              <a:rPr lang="en-US" dirty="0"/>
              <a:t> range and see the land I have given the Israelites. 13  After you have seen it, you too will be gathered to your people, as your brother Aaron was,</a:t>
            </a:r>
          </a:p>
        </p:txBody>
      </p:sp>
    </p:spTree>
    <p:extLst>
      <p:ext uri="{BB962C8B-B14F-4D97-AF65-F5344CB8AC3E}">
        <p14:creationId xmlns:p14="http://schemas.microsoft.com/office/powerpoint/2010/main" val="10843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2CFD-B794-54EF-A7D1-2465468F2505}"/>
              </a:ext>
            </a:extLst>
          </p:cNvPr>
          <p:cNvSpPr>
            <a:spLocks noGrp="1"/>
          </p:cNvSpPr>
          <p:nvPr>
            <p:ph type="title"/>
          </p:nvPr>
        </p:nvSpPr>
        <p:spPr/>
        <p:txBody>
          <a:bodyPr/>
          <a:lstStyle/>
          <a:p>
            <a:pPr algn="l"/>
            <a:r>
              <a:rPr lang="en-US" dirty="0"/>
              <a:t>Listen for Moses’ request.</a:t>
            </a:r>
          </a:p>
        </p:txBody>
      </p:sp>
      <p:sp>
        <p:nvSpPr>
          <p:cNvPr id="3" name="Content Placeholder 2">
            <a:extLst>
              <a:ext uri="{FF2B5EF4-FFF2-40B4-BE49-F238E27FC236}">
                <a16:creationId xmlns:a16="http://schemas.microsoft.com/office/drawing/2014/main" id="{F31B1FA7-95EB-A3F6-4EFF-0226DB201F0E}"/>
              </a:ext>
            </a:extLst>
          </p:cNvPr>
          <p:cNvSpPr>
            <a:spLocks noGrp="1"/>
          </p:cNvSpPr>
          <p:nvPr>
            <p:ph idx="1"/>
          </p:nvPr>
        </p:nvSpPr>
        <p:spPr>
          <a:xfrm>
            <a:off x="1238490" y="1837199"/>
            <a:ext cx="9467127" cy="4351338"/>
          </a:xfrm>
        </p:spPr>
        <p:txBody>
          <a:bodyPr/>
          <a:lstStyle/>
          <a:p>
            <a:pPr marL="0" indent="0" algn="ctr">
              <a:buNone/>
            </a:pPr>
            <a:r>
              <a:rPr lang="en-US" dirty="0"/>
              <a:t>for when the community rebelled at the waters in the Desert of Zin, both of you disobeyed my command to honor me as holy before their eyes." (These were the waters of </a:t>
            </a:r>
            <a:r>
              <a:rPr lang="en-US" dirty="0" err="1"/>
              <a:t>Meribah</a:t>
            </a:r>
            <a:r>
              <a:rPr lang="en-US" dirty="0"/>
              <a:t> Kadesh, in the Desert of Zin.) 15  Moses said to the LORD, </a:t>
            </a:r>
          </a:p>
        </p:txBody>
      </p:sp>
    </p:spTree>
    <p:extLst>
      <p:ext uri="{BB962C8B-B14F-4D97-AF65-F5344CB8AC3E}">
        <p14:creationId xmlns:p14="http://schemas.microsoft.com/office/powerpoint/2010/main" val="348144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2CFD-B794-54EF-A7D1-2465468F2505}"/>
              </a:ext>
            </a:extLst>
          </p:cNvPr>
          <p:cNvSpPr>
            <a:spLocks noGrp="1"/>
          </p:cNvSpPr>
          <p:nvPr>
            <p:ph type="title"/>
          </p:nvPr>
        </p:nvSpPr>
        <p:spPr/>
        <p:txBody>
          <a:bodyPr/>
          <a:lstStyle/>
          <a:p>
            <a:pPr algn="l"/>
            <a:r>
              <a:rPr lang="en-US" dirty="0"/>
              <a:t>Listen for Moses’ request.</a:t>
            </a:r>
          </a:p>
        </p:txBody>
      </p:sp>
      <p:sp>
        <p:nvSpPr>
          <p:cNvPr id="3" name="Content Placeholder 2">
            <a:extLst>
              <a:ext uri="{FF2B5EF4-FFF2-40B4-BE49-F238E27FC236}">
                <a16:creationId xmlns:a16="http://schemas.microsoft.com/office/drawing/2014/main" id="{F31B1FA7-95EB-A3F6-4EFF-0226DB201F0E}"/>
              </a:ext>
            </a:extLst>
          </p:cNvPr>
          <p:cNvSpPr>
            <a:spLocks noGrp="1"/>
          </p:cNvSpPr>
          <p:nvPr>
            <p:ph idx="1"/>
          </p:nvPr>
        </p:nvSpPr>
        <p:spPr>
          <a:xfrm>
            <a:off x="1238490" y="1837199"/>
            <a:ext cx="9467127" cy="4351338"/>
          </a:xfrm>
        </p:spPr>
        <p:txBody>
          <a:bodyPr/>
          <a:lstStyle/>
          <a:p>
            <a:pPr marL="0" indent="0" algn="ctr">
              <a:buNone/>
            </a:pPr>
            <a:r>
              <a:rPr lang="en-US" dirty="0"/>
              <a:t>"May the LORD, the God of the spirits of all mankind, appoint a man over this community 17  to go out and come in before them, one who will lead them out and bring them in, so the LORD's people will not be like sheep without a shepherd."</a:t>
            </a:r>
          </a:p>
        </p:txBody>
      </p:sp>
      <p:pic>
        <p:nvPicPr>
          <p:cNvPr id="5" name="Picture 4">
            <a:extLst>
              <a:ext uri="{FF2B5EF4-FFF2-40B4-BE49-F238E27FC236}">
                <a16:creationId xmlns:a16="http://schemas.microsoft.com/office/drawing/2014/main" id="{DB9D6EDF-14A2-9491-1CC5-FA5E90D7EE81}"/>
              </a:ext>
            </a:extLst>
          </p:cNvPr>
          <p:cNvPicPr>
            <a:picLocks noChangeAspect="1"/>
          </p:cNvPicPr>
          <p:nvPr/>
        </p:nvPicPr>
        <p:blipFill>
          <a:blip r:embed="rId2"/>
          <a:stretch>
            <a:fillRect/>
          </a:stretch>
        </p:blipFill>
        <p:spPr>
          <a:xfrm>
            <a:off x="4981577" y="5397497"/>
            <a:ext cx="1980952"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137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0F65-027B-24CC-A363-83641410F034}"/>
              </a:ext>
            </a:extLst>
          </p:cNvPr>
          <p:cNvSpPr>
            <a:spLocks noGrp="1"/>
          </p:cNvSpPr>
          <p:nvPr>
            <p:ph type="title"/>
          </p:nvPr>
        </p:nvSpPr>
        <p:spPr/>
        <p:txBody>
          <a:bodyPr/>
          <a:lstStyle/>
          <a:p>
            <a:r>
              <a:rPr lang="en-US" dirty="0"/>
              <a:t>Seek God’s Direction</a:t>
            </a:r>
          </a:p>
        </p:txBody>
      </p:sp>
      <p:sp>
        <p:nvSpPr>
          <p:cNvPr id="3" name="Content Placeholder 2">
            <a:extLst>
              <a:ext uri="{FF2B5EF4-FFF2-40B4-BE49-F238E27FC236}">
                <a16:creationId xmlns:a16="http://schemas.microsoft.com/office/drawing/2014/main" id="{01EA21BB-00DE-1141-D192-9E17C317AB38}"/>
              </a:ext>
            </a:extLst>
          </p:cNvPr>
          <p:cNvSpPr>
            <a:spLocks noGrp="1"/>
          </p:cNvSpPr>
          <p:nvPr>
            <p:ph idx="1"/>
          </p:nvPr>
        </p:nvSpPr>
        <p:spPr/>
        <p:txBody>
          <a:bodyPr/>
          <a:lstStyle/>
          <a:p>
            <a:r>
              <a:rPr lang="en-US" dirty="0"/>
              <a:t>What did the Lord invite Moses to do? </a:t>
            </a:r>
          </a:p>
          <a:p>
            <a:r>
              <a:rPr lang="en-US" dirty="0"/>
              <a:t>Why would Moses be denied the opportunity to lead the people into the land? </a:t>
            </a:r>
          </a:p>
          <a:p>
            <a:r>
              <a:rPr lang="en-US" dirty="0"/>
              <a:t>Since Moses would not be entering the Promised Land, what did he request from God?</a:t>
            </a:r>
          </a:p>
          <a:p>
            <a:r>
              <a:rPr lang="en-US" dirty="0"/>
              <a:t>Why did they need a god-appointed leader? </a:t>
            </a:r>
          </a:p>
        </p:txBody>
      </p:sp>
    </p:spTree>
    <p:extLst>
      <p:ext uri="{BB962C8B-B14F-4D97-AF65-F5344CB8AC3E}">
        <p14:creationId xmlns:p14="http://schemas.microsoft.com/office/powerpoint/2010/main" val="25375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9A83-D979-9381-5D9D-1E6ADE46B01C}"/>
              </a:ext>
            </a:extLst>
          </p:cNvPr>
          <p:cNvSpPr>
            <a:spLocks noGrp="1"/>
          </p:cNvSpPr>
          <p:nvPr>
            <p:ph type="title"/>
          </p:nvPr>
        </p:nvSpPr>
        <p:spPr/>
        <p:txBody>
          <a:bodyPr/>
          <a:lstStyle/>
          <a:p>
            <a:r>
              <a:rPr lang="en-US" dirty="0"/>
              <a:t>Seek God’s Direction</a:t>
            </a:r>
          </a:p>
        </p:txBody>
      </p:sp>
      <p:sp>
        <p:nvSpPr>
          <p:cNvPr id="3" name="Content Placeholder 2">
            <a:extLst>
              <a:ext uri="{FF2B5EF4-FFF2-40B4-BE49-F238E27FC236}">
                <a16:creationId xmlns:a16="http://schemas.microsoft.com/office/drawing/2014/main" id="{FEC389D1-02F0-D297-788B-AAE946AC4516}"/>
              </a:ext>
            </a:extLst>
          </p:cNvPr>
          <p:cNvSpPr>
            <a:spLocks noGrp="1"/>
          </p:cNvSpPr>
          <p:nvPr>
            <p:ph idx="1"/>
          </p:nvPr>
        </p:nvSpPr>
        <p:spPr/>
        <p:txBody>
          <a:bodyPr/>
          <a:lstStyle/>
          <a:p>
            <a:r>
              <a:rPr lang="en-US" dirty="0"/>
              <a:t>What are some ways one generation typically passes along wisdom to the next generation?</a:t>
            </a:r>
          </a:p>
          <a:p>
            <a:r>
              <a:rPr lang="en-US" dirty="0"/>
              <a:t>What might keep us from passing the torch to the next generation?</a:t>
            </a:r>
          </a:p>
          <a:p>
            <a:r>
              <a:rPr lang="en-US" dirty="0"/>
              <a:t>How can recognizing our own mortality help us as mentors, whether it’s our children or our jobs? </a:t>
            </a:r>
          </a:p>
        </p:txBody>
      </p:sp>
    </p:spTree>
    <p:extLst>
      <p:ext uri="{BB962C8B-B14F-4D97-AF65-F5344CB8AC3E}">
        <p14:creationId xmlns:p14="http://schemas.microsoft.com/office/powerpoint/2010/main" val="655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B922-8880-F78B-E176-9D34D72B396E}"/>
              </a:ext>
            </a:extLst>
          </p:cNvPr>
          <p:cNvSpPr>
            <a:spLocks noGrp="1"/>
          </p:cNvSpPr>
          <p:nvPr>
            <p:ph type="title"/>
          </p:nvPr>
        </p:nvSpPr>
        <p:spPr/>
        <p:txBody>
          <a:bodyPr/>
          <a:lstStyle/>
          <a:p>
            <a:pPr algn="l"/>
            <a:r>
              <a:rPr lang="en-US" dirty="0"/>
              <a:t>Listen for God’s response to Moses’ request.</a:t>
            </a:r>
          </a:p>
        </p:txBody>
      </p:sp>
      <p:sp>
        <p:nvSpPr>
          <p:cNvPr id="3" name="Content Placeholder 2">
            <a:extLst>
              <a:ext uri="{FF2B5EF4-FFF2-40B4-BE49-F238E27FC236}">
                <a16:creationId xmlns:a16="http://schemas.microsoft.com/office/drawing/2014/main" id="{6B9AE20F-8A85-5514-F430-D366553490D1}"/>
              </a:ext>
            </a:extLst>
          </p:cNvPr>
          <p:cNvSpPr>
            <a:spLocks noGrp="1"/>
          </p:cNvSpPr>
          <p:nvPr>
            <p:ph idx="1"/>
          </p:nvPr>
        </p:nvSpPr>
        <p:spPr/>
        <p:txBody>
          <a:bodyPr/>
          <a:lstStyle/>
          <a:p>
            <a:pPr marL="0" indent="0" algn="ctr">
              <a:buNone/>
            </a:pPr>
            <a:r>
              <a:rPr lang="en-US" dirty="0"/>
              <a:t>Numbers 27:18-20 (NIV)   So the LORD said to Moses, "Take Joshua son of Nun, a man in whom is the spirit, and lay your hand on him. 19  Have him stand before Eleazar the priest and the entire assembly and commission him in their presence. 20  Give him some of your authority so the whole Israelite community will obey him.</a:t>
            </a:r>
          </a:p>
        </p:txBody>
      </p:sp>
      <p:pic>
        <p:nvPicPr>
          <p:cNvPr id="4" name="Picture 3">
            <a:extLst>
              <a:ext uri="{FF2B5EF4-FFF2-40B4-BE49-F238E27FC236}">
                <a16:creationId xmlns:a16="http://schemas.microsoft.com/office/drawing/2014/main" id="{E3C87FEB-73A3-9AF2-4952-A4A141BA9B16}"/>
              </a:ext>
            </a:extLst>
          </p:cNvPr>
          <p:cNvPicPr>
            <a:picLocks noChangeAspect="1"/>
          </p:cNvPicPr>
          <p:nvPr/>
        </p:nvPicPr>
        <p:blipFill>
          <a:blip r:embed="rId2"/>
          <a:stretch>
            <a:fillRect/>
          </a:stretch>
        </p:blipFill>
        <p:spPr>
          <a:xfrm>
            <a:off x="4981577" y="5733163"/>
            <a:ext cx="1980952"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41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366</TotalTime>
  <Words>935</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Open Sans</vt:lpstr>
      <vt:lpstr>Office Theme</vt:lpstr>
      <vt:lpstr>Moses and Joshua</vt:lpstr>
      <vt:lpstr>Video Introduction</vt:lpstr>
      <vt:lpstr>Remember that person …</vt:lpstr>
      <vt:lpstr>Listen for Moses’ request.</vt:lpstr>
      <vt:lpstr>Listen for Moses’ request.</vt:lpstr>
      <vt:lpstr>Listen for Moses’ request.</vt:lpstr>
      <vt:lpstr>Seek God’s Direction</vt:lpstr>
      <vt:lpstr>Seek God’s Direction</vt:lpstr>
      <vt:lpstr>Listen for God’s response to Moses’ request.</vt:lpstr>
      <vt:lpstr>Empower the One you Mentor</vt:lpstr>
      <vt:lpstr>Empower the One you Mentor</vt:lpstr>
      <vt:lpstr>Listen for Moses’ response to God’s instruction.</vt:lpstr>
      <vt:lpstr>Listen for Moses’ response to God’s instruction.</vt:lpstr>
      <vt:lpstr>PowerPoint Presentation</vt:lpstr>
      <vt:lpstr>Publicly Affirm God’s Work</vt:lpstr>
      <vt:lpstr>Publicly Affirm God’s Work</vt:lpstr>
      <vt:lpstr>Application</vt:lpstr>
      <vt:lpstr>Application</vt:lpstr>
      <vt:lpstr>Application</vt:lpstr>
      <vt:lpstr>Family Activities</vt:lpstr>
      <vt:lpstr>Moses and Joshua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4</cp:revision>
  <dcterms:created xsi:type="dcterms:W3CDTF">2023-05-25T14:57:19Z</dcterms:created>
  <dcterms:modified xsi:type="dcterms:W3CDTF">2023-05-25T21:04:04Z</dcterms:modified>
</cp:coreProperties>
</file>