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5" d="100"/>
          <a:sy n="85" d="100"/>
        </p:scale>
        <p:origin x="10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6/28/2019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6/28/2019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6/28/2019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0" b="-10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90000"/>
                </a:schemeClr>
              </a:gs>
              <a:gs pos="64000">
                <a:schemeClr val="accent1">
                  <a:lumMod val="45000"/>
                  <a:lumOff val="55000"/>
                  <a:alpha val="90000"/>
                </a:schemeClr>
              </a:gs>
              <a:gs pos="83000">
                <a:schemeClr val="accent1">
                  <a:lumMod val="45000"/>
                  <a:lumOff val="55000"/>
                  <a:alpha val="87000"/>
                </a:schemeClr>
              </a:gs>
              <a:gs pos="100000">
                <a:schemeClr val="accent1">
                  <a:lumMod val="30000"/>
                  <a:lumOff val="70000"/>
                  <a:alpha val="86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6/28/2019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atch.liberty.edu/media/t/1_3g4ub8wv"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00847"/>
          </a:xfrm>
        </p:spPr>
        <p:txBody>
          <a:bodyPr/>
          <a:lstStyle/>
          <a:p>
            <a:r>
              <a:rPr lang="en-US" dirty="0" smtClean="0"/>
              <a:t>Mentoring</a:t>
            </a:r>
            <a:endParaRPr lang="en-US" dirty="0"/>
          </a:p>
        </p:txBody>
      </p:sp>
      <p:sp>
        <p:nvSpPr>
          <p:cNvPr id="3" name="Subtitle 2"/>
          <p:cNvSpPr>
            <a:spLocks noGrp="1"/>
          </p:cNvSpPr>
          <p:nvPr>
            <p:ph type="subTitle" idx="1"/>
          </p:nvPr>
        </p:nvSpPr>
        <p:spPr/>
        <p:txBody>
          <a:bodyPr>
            <a:normAutofit/>
          </a:bodyPr>
          <a:lstStyle/>
          <a:p>
            <a:r>
              <a:rPr lang="en-US" sz="2800" dirty="0" smtClean="0"/>
              <a:t>July 14</a:t>
            </a:r>
            <a:endParaRPr lang="en-US" sz="2800"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Video</a:t>
            </a:r>
            <a:endParaRPr lang="en-US" dirty="0"/>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7627" y="1651529"/>
            <a:ext cx="6882042" cy="3801005"/>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3420533" y="5802489"/>
            <a:ext cx="5373511" cy="523220"/>
          </a:xfrm>
          <a:prstGeom prst="rect">
            <a:avLst/>
          </a:prstGeom>
          <a:noFill/>
        </p:spPr>
        <p:txBody>
          <a:bodyPr wrap="square" rtlCol="0">
            <a:spAutoFit/>
          </a:bodyPr>
          <a:lstStyle/>
          <a:p>
            <a:pPr algn="ctr"/>
            <a:r>
              <a:rPr lang="en-US" sz="2800" dirty="0" smtClean="0">
                <a:hlinkClick r:id="rId2"/>
              </a:rPr>
              <a:t>View Video</a:t>
            </a:r>
            <a:endParaRPr lang="en-US" sz="2800" dirty="0"/>
          </a:p>
        </p:txBody>
      </p:sp>
    </p:spTree>
    <p:extLst>
      <p:ext uri="{BB962C8B-B14F-4D97-AF65-F5344CB8AC3E}">
        <p14:creationId xmlns:p14="http://schemas.microsoft.com/office/powerpoint/2010/main" val="937361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Listen for the role of God’s Word</a:t>
            </a:r>
            <a:r>
              <a:rPr lang="en-US" dirty="0" smtClean="0"/>
              <a:t>.</a:t>
            </a:r>
            <a:endParaRPr lang="en-US" dirty="0"/>
          </a:p>
        </p:txBody>
      </p:sp>
      <p:sp>
        <p:nvSpPr>
          <p:cNvPr id="4" name="Content Placeholder 3"/>
          <p:cNvSpPr>
            <a:spLocks noGrp="1"/>
          </p:cNvSpPr>
          <p:nvPr>
            <p:ph idx="1"/>
          </p:nvPr>
        </p:nvSpPr>
        <p:spPr>
          <a:xfrm>
            <a:off x="1332089" y="1825625"/>
            <a:ext cx="9525000" cy="4351338"/>
          </a:xfrm>
        </p:spPr>
        <p:txBody>
          <a:bodyPr/>
          <a:lstStyle/>
          <a:p>
            <a:pPr marL="0" indent="0" algn="ctr">
              <a:buNone/>
            </a:pPr>
            <a:r>
              <a:rPr lang="en-US" dirty="0"/>
              <a:t>2 Timothy 3:14-17 (NIV)  But as for you, continue in what you have learned and have become convinced of, because you know those from whom you learned it, 15  and how from infancy you have known the holy Scriptures, which are able to </a:t>
            </a:r>
          </a:p>
          <a:p>
            <a:pPr marL="0" indent="0" algn="ctr">
              <a:buNone/>
            </a:pPr>
            <a:endParaRPr lang="en-US" dirty="0"/>
          </a:p>
        </p:txBody>
      </p:sp>
    </p:spTree>
    <p:extLst>
      <p:ext uri="{BB962C8B-B14F-4D97-AF65-F5344CB8AC3E}">
        <p14:creationId xmlns:p14="http://schemas.microsoft.com/office/powerpoint/2010/main" val="114204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Listen for the role of God’s Word</a:t>
            </a:r>
            <a:r>
              <a:rPr lang="en-US" dirty="0" smtClean="0"/>
              <a:t>.</a:t>
            </a:r>
            <a:endParaRPr lang="en-US" dirty="0"/>
          </a:p>
        </p:txBody>
      </p:sp>
      <p:sp>
        <p:nvSpPr>
          <p:cNvPr id="4" name="Content Placeholder 3"/>
          <p:cNvSpPr>
            <a:spLocks noGrp="1"/>
          </p:cNvSpPr>
          <p:nvPr>
            <p:ph idx="1"/>
          </p:nvPr>
        </p:nvSpPr>
        <p:spPr>
          <a:xfrm>
            <a:off x="1332089" y="1825625"/>
            <a:ext cx="9525000" cy="4351338"/>
          </a:xfrm>
        </p:spPr>
        <p:txBody>
          <a:bodyPr/>
          <a:lstStyle/>
          <a:p>
            <a:pPr marL="0" indent="0" algn="ctr">
              <a:buNone/>
            </a:pPr>
            <a:r>
              <a:rPr lang="en-US" dirty="0"/>
              <a:t>make you wise for salvation through faith in Christ Jesus. 16  All Scripture is God-breathed and is useful for teaching, rebuking, correcting and training in righteousness, 17  so that the man of God may be thoroughly equipped for every good work.</a:t>
            </a:r>
          </a:p>
          <a:p>
            <a:pPr marL="0" indent="0" algn="ctr">
              <a:buNone/>
            </a:pPr>
            <a:endParaRPr lang="en-US" dirty="0"/>
          </a:p>
        </p:txBody>
      </p:sp>
      <p:pic>
        <p:nvPicPr>
          <p:cNvPr id="5" name="Picture 4"/>
          <p:cNvPicPr>
            <a:picLocks noChangeAspect="1"/>
          </p:cNvPicPr>
          <p:nvPr/>
        </p:nvPicPr>
        <p:blipFill>
          <a:blip r:embed="rId2"/>
          <a:stretch>
            <a:fillRect/>
          </a:stretch>
        </p:blipFill>
        <p:spPr>
          <a:xfrm>
            <a:off x="4642967" y="5315616"/>
            <a:ext cx="2693521" cy="39635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8512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Staying Grounded in God’s Word</a:t>
            </a:r>
            <a:endParaRPr lang="en-US" dirty="0"/>
          </a:p>
        </p:txBody>
      </p:sp>
      <p:sp>
        <p:nvSpPr>
          <p:cNvPr id="4" name="Content Placeholder 3"/>
          <p:cNvSpPr>
            <a:spLocks noGrp="1"/>
          </p:cNvSpPr>
          <p:nvPr>
            <p:ph idx="1"/>
          </p:nvPr>
        </p:nvSpPr>
        <p:spPr/>
        <p:txBody>
          <a:bodyPr/>
          <a:lstStyle/>
          <a:p>
            <a:r>
              <a:rPr lang="en-US" dirty="0"/>
              <a:t>What regular practice did Paul urge Timothy to engage in? </a:t>
            </a:r>
            <a:endParaRPr lang="en-US" dirty="0" smtClean="0"/>
          </a:p>
          <a:p>
            <a:r>
              <a:rPr lang="en-US" dirty="0"/>
              <a:t>What could Timothy point to for confidence that what he had been taught was credible and reliable for faithful living? </a:t>
            </a:r>
          </a:p>
          <a:p>
            <a:r>
              <a:rPr lang="en-US" dirty="0"/>
              <a:t>What did Paul say that Scripture was useful for?</a:t>
            </a:r>
          </a:p>
          <a:p>
            <a:endParaRPr lang="en-US" dirty="0"/>
          </a:p>
          <a:p>
            <a:pPr marL="0" indent="0" algn="ctr">
              <a:buNone/>
            </a:pPr>
            <a:endParaRPr lang="en-US" dirty="0"/>
          </a:p>
        </p:txBody>
      </p:sp>
    </p:spTree>
    <p:extLst>
      <p:ext uri="{BB962C8B-B14F-4D97-AF65-F5344CB8AC3E}">
        <p14:creationId xmlns:p14="http://schemas.microsoft.com/office/powerpoint/2010/main" val="306636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Staying Grounded in God’s Word</a:t>
            </a:r>
          </a:p>
        </p:txBody>
      </p:sp>
      <p:sp>
        <p:nvSpPr>
          <p:cNvPr id="3" name="Content Placeholder 2"/>
          <p:cNvSpPr>
            <a:spLocks noGrp="1"/>
          </p:cNvSpPr>
          <p:nvPr>
            <p:ph idx="1"/>
          </p:nvPr>
        </p:nvSpPr>
        <p:spPr/>
        <p:txBody>
          <a:bodyPr/>
          <a:lstStyle/>
          <a:p>
            <a:r>
              <a:rPr lang="en-US" dirty="0"/>
              <a:t>How do parents and grandparents instill this attitude and usage of the scriptures in a child?</a:t>
            </a:r>
          </a:p>
          <a:p>
            <a:endParaRPr lang="en-US" dirty="0"/>
          </a:p>
        </p:txBody>
      </p:sp>
      <p:pic>
        <p:nvPicPr>
          <p:cNvPr id="2050" name="Picture 2" descr="book read boy community child grandmother education library books grandchild learning granny for reading language development carefull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1422" y="3427591"/>
            <a:ext cx="4202642" cy="236398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745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838200" y="2111021"/>
            <a:ext cx="10515600" cy="4065941"/>
          </a:xfrm>
        </p:spPr>
        <p:txBody>
          <a:bodyPr/>
          <a:lstStyle/>
          <a:p>
            <a:r>
              <a:rPr lang="en-US" dirty="0"/>
              <a:t>Pray. </a:t>
            </a:r>
          </a:p>
          <a:p>
            <a:pPr lvl="1"/>
            <a:r>
              <a:rPr lang="en-US" dirty="0"/>
              <a:t>Ask God for someone who might help and mentor you in the faith. </a:t>
            </a:r>
          </a:p>
          <a:p>
            <a:pPr lvl="1"/>
            <a:r>
              <a:rPr lang="en-US" dirty="0"/>
              <a:t>Keep your eyes open for a potential mentor.</a:t>
            </a:r>
          </a:p>
          <a:p>
            <a:endParaRPr lang="en-US" dirty="0"/>
          </a:p>
        </p:txBody>
      </p:sp>
    </p:spTree>
    <p:extLst>
      <p:ext uri="{BB962C8B-B14F-4D97-AF65-F5344CB8AC3E}">
        <p14:creationId xmlns:p14="http://schemas.microsoft.com/office/powerpoint/2010/main" val="3216553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Invite. </a:t>
            </a:r>
          </a:p>
          <a:p>
            <a:pPr lvl="1"/>
            <a:r>
              <a:rPr lang="en-US" dirty="0"/>
              <a:t>Invite someone to share a meal with you.</a:t>
            </a:r>
          </a:p>
          <a:p>
            <a:pPr lvl="1"/>
            <a:r>
              <a:rPr lang="en-US" dirty="0"/>
              <a:t>Share your testimony, and learn more about the other person. </a:t>
            </a:r>
          </a:p>
          <a:p>
            <a:pPr lvl="1"/>
            <a:r>
              <a:rPr lang="en-US" dirty="0"/>
              <a:t>Trust the Lord in whether that meeting will begin a mentoring relationship.</a:t>
            </a:r>
          </a:p>
          <a:p>
            <a:endParaRPr lang="en-US" dirty="0"/>
          </a:p>
        </p:txBody>
      </p:sp>
    </p:spTree>
    <p:extLst>
      <p:ext uri="{BB962C8B-B14F-4D97-AF65-F5344CB8AC3E}">
        <p14:creationId xmlns:p14="http://schemas.microsoft.com/office/powerpoint/2010/main" val="3917548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Commit. </a:t>
            </a:r>
          </a:p>
          <a:p>
            <a:pPr lvl="1"/>
            <a:r>
              <a:rPr lang="en-US" dirty="0"/>
              <a:t>Make a commitment to meet regularly (at least twice per month) with someone. </a:t>
            </a:r>
          </a:p>
          <a:p>
            <a:pPr lvl="1"/>
            <a:r>
              <a:rPr lang="en-US" dirty="0"/>
              <a:t>If you need help in the mentoring process, read </a:t>
            </a:r>
            <a:r>
              <a:rPr lang="en-US" i="1" dirty="0"/>
              <a:t>Mentor</a:t>
            </a:r>
            <a:r>
              <a:rPr lang="en-US" dirty="0"/>
              <a:t> </a:t>
            </a:r>
            <a:r>
              <a:rPr lang="en-US" sz="2400" dirty="0"/>
              <a:t>by Chuck Lawless (Nashville: </a:t>
            </a:r>
            <a:r>
              <a:rPr lang="en-US" sz="2400" dirty="0" err="1"/>
              <a:t>LifeWay</a:t>
            </a:r>
            <a:r>
              <a:rPr lang="en-US" sz="2400" dirty="0"/>
              <a:t>, 2018).</a:t>
            </a:r>
          </a:p>
          <a:p>
            <a:endParaRPr lang="en-US" dirty="0"/>
          </a:p>
        </p:txBody>
      </p:sp>
    </p:spTree>
    <p:extLst>
      <p:ext uri="{BB962C8B-B14F-4D97-AF65-F5344CB8AC3E}">
        <p14:creationId xmlns:p14="http://schemas.microsoft.com/office/powerpoint/2010/main" val="2480456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3074" name="Picture 2" descr="qr-co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61753" y="2825398"/>
            <a:ext cx="1992313" cy="19923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563" y="3050399"/>
            <a:ext cx="3105583" cy="3534268"/>
          </a:xfrm>
          <a:prstGeom prst="rect">
            <a:avLst/>
          </a:prstGeom>
          <a:ln>
            <a:noFill/>
          </a:ln>
          <a:effectLst>
            <a:outerShdw blurRad="292100" dist="139700" dir="2700000" algn="tl" rotWithShape="0">
              <a:srgbClr val="333333">
                <a:alpha val="65000"/>
              </a:srgbClr>
            </a:outerShdw>
          </a:effectLst>
        </p:spPr>
      </p:pic>
      <p:sp>
        <p:nvSpPr>
          <p:cNvPr id="5" name="Rounded Rectangular Callout 4"/>
          <p:cNvSpPr/>
          <p:nvPr/>
        </p:nvSpPr>
        <p:spPr>
          <a:xfrm>
            <a:off x="2980267" y="1738489"/>
            <a:ext cx="5192888" cy="2540000"/>
          </a:xfrm>
          <a:prstGeom prst="wedgeRoundRectCallout">
            <a:avLst>
              <a:gd name="adj1" fmla="val -56726"/>
              <a:gd name="adj2" fmla="val 3235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No, I don’t know what that square is with the creepy eye in the middle.  The Family Activities Page says it’s a “QR code,”  whatever that means.  And it’s on the Cryptogram Puzzle, too.  Can you get my grandson over here with his smart phone to figure it out.  Maybe he can help me with the Cryptogram, while he’s here.</a:t>
            </a:r>
            <a:endParaRPr lang="en-US" dirty="0">
              <a:latin typeface="Comic Sans MS" panose="030F0702030302020204" pitchFamily="66" charset="0"/>
            </a:endParaRPr>
          </a:p>
        </p:txBody>
      </p:sp>
    </p:spTree>
    <p:extLst>
      <p:ext uri="{BB962C8B-B14F-4D97-AF65-F5344CB8AC3E}">
        <p14:creationId xmlns:p14="http://schemas.microsoft.com/office/powerpoint/2010/main" val="3988080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00847"/>
          </a:xfrm>
        </p:spPr>
        <p:txBody>
          <a:bodyPr/>
          <a:lstStyle/>
          <a:p>
            <a:r>
              <a:rPr lang="en-US" dirty="0" smtClean="0"/>
              <a:t>Mentoring</a:t>
            </a:r>
            <a:endParaRPr lang="en-US" dirty="0"/>
          </a:p>
        </p:txBody>
      </p:sp>
      <p:sp>
        <p:nvSpPr>
          <p:cNvPr id="3" name="Subtitle 2"/>
          <p:cNvSpPr>
            <a:spLocks noGrp="1"/>
          </p:cNvSpPr>
          <p:nvPr>
            <p:ph type="subTitle" idx="1"/>
          </p:nvPr>
        </p:nvSpPr>
        <p:spPr/>
        <p:txBody>
          <a:bodyPr>
            <a:normAutofit/>
          </a:bodyPr>
          <a:lstStyle/>
          <a:p>
            <a:r>
              <a:rPr lang="en-US" sz="2800" dirty="0" smtClean="0"/>
              <a:t>July 14</a:t>
            </a:r>
            <a:endParaRPr lang="en-US" sz="2800" dirty="0"/>
          </a:p>
        </p:txBody>
      </p:sp>
    </p:spTree>
    <p:extLst>
      <p:ext uri="{BB962C8B-B14F-4D97-AF65-F5344CB8AC3E}">
        <p14:creationId xmlns:p14="http://schemas.microsoft.com/office/powerpoint/2010/main" val="2023514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how it was?</a:t>
            </a:r>
            <a:endParaRPr lang="en-US" dirty="0"/>
          </a:p>
        </p:txBody>
      </p:sp>
      <p:sp>
        <p:nvSpPr>
          <p:cNvPr id="3" name="Content Placeholder 2"/>
          <p:cNvSpPr>
            <a:spLocks noGrp="1"/>
          </p:cNvSpPr>
          <p:nvPr>
            <p:ph idx="1"/>
          </p:nvPr>
        </p:nvSpPr>
        <p:spPr/>
        <p:txBody>
          <a:bodyPr/>
          <a:lstStyle/>
          <a:p>
            <a:r>
              <a:rPr lang="en-US" dirty="0"/>
              <a:t>What’s something interesting you learned to do because somebody showed you how</a:t>
            </a:r>
            <a:r>
              <a:rPr lang="en-US" dirty="0" smtClean="0"/>
              <a:t>?</a:t>
            </a:r>
          </a:p>
          <a:p>
            <a:r>
              <a:rPr lang="en-US" dirty="0">
                <a:solidFill>
                  <a:srgbClr val="C00000"/>
                </a:solidFill>
              </a:rPr>
              <a:t>Today we study how Paul helped Timothy in his spiritual growth</a:t>
            </a:r>
          </a:p>
          <a:p>
            <a:pPr lvl="1"/>
            <a:r>
              <a:rPr lang="en-US" dirty="0">
                <a:solidFill>
                  <a:srgbClr val="C00000"/>
                </a:solidFill>
              </a:rPr>
              <a:t>Someone helped </a:t>
            </a:r>
            <a:r>
              <a:rPr lang="en-US" i="1" dirty="0">
                <a:solidFill>
                  <a:srgbClr val="C00000"/>
                </a:solidFill>
              </a:rPr>
              <a:t>you</a:t>
            </a:r>
            <a:r>
              <a:rPr lang="en-US" dirty="0">
                <a:solidFill>
                  <a:srgbClr val="C00000"/>
                </a:solidFill>
              </a:rPr>
              <a:t> grow in Christ; you can do the same for someone else.</a:t>
            </a:r>
          </a:p>
          <a:p>
            <a:endParaRPr lang="en-US" dirty="0">
              <a:solidFill>
                <a:srgbClr val="C00000"/>
              </a:solidFill>
            </a:endParaRPr>
          </a:p>
          <a:p>
            <a:endParaRPr lang="en-US" dirty="0">
              <a:solidFill>
                <a:srgbClr val="C00000"/>
              </a:solidFill>
            </a:endParaRPr>
          </a:p>
        </p:txBody>
      </p:sp>
      <p:grpSp>
        <p:nvGrpSpPr>
          <p:cNvPr id="5" name="Group 4"/>
          <p:cNvGrpSpPr/>
          <p:nvPr/>
        </p:nvGrpSpPr>
        <p:grpSpPr>
          <a:xfrm>
            <a:off x="1375520" y="3491346"/>
            <a:ext cx="9289486" cy="2078182"/>
            <a:chOff x="1583338" y="3194462"/>
            <a:chExt cx="9289486" cy="2078182"/>
          </a:xfrm>
        </p:grpSpPr>
        <p:pic>
          <p:nvPicPr>
            <p:cNvPr id="4" name="Picture 3"/>
            <p:cNvPicPr>
              <a:picLocks noChangeAspect="1"/>
            </p:cNvPicPr>
            <p:nvPr/>
          </p:nvPicPr>
          <p:blipFill>
            <a:blip r:embed="rId2"/>
            <a:stretch>
              <a:fillRect/>
            </a:stretch>
          </p:blipFill>
          <p:spPr>
            <a:xfrm rot="759953">
              <a:off x="8491872" y="3497304"/>
              <a:ext cx="2380952" cy="1704762"/>
            </a:xfrm>
            <a:prstGeom prst="rect">
              <a:avLst/>
            </a:prstGeom>
            <a:ln>
              <a:noFill/>
            </a:ln>
            <a:effectLst>
              <a:outerShdw blurRad="292100" dist="139700" dir="2700000" algn="tl" rotWithShape="0">
                <a:srgbClr val="333333">
                  <a:alpha val="65000"/>
                </a:srgbClr>
              </a:outerShdw>
            </a:effectLst>
          </p:spPr>
        </p:pic>
        <p:pic>
          <p:nvPicPr>
            <p:cNvPr id="7" name="Picture 2" descr="archer, bow, man, spo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033583" flipH="1">
              <a:off x="1583338" y="3586348"/>
              <a:ext cx="2525235" cy="16862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8" name="Picture 4" descr="ball caddie club course drive fairway golf golf club golfer grass hole leisure par participate putt putter recreation swing tee trai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8209" y="3194462"/>
              <a:ext cx="2654136" cy="17694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7004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Paul’s exhortation</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2 Timothy 2:1-2 (NIV)  You then, my son, be strong in the grace that is in Christ Jesus. 2  And the things you have heard me say in the presence of many witnesses entrust to reliable men who will also be qualified to teach others.</a:t>
            </a:r>
          </a:p>
          <a:p>
            <a:pPr marL="0" indent="0" algn="ctr">
              <a:buNone/>
            </a:pPr>
            <a:endParaRPr lang="en-US" dirty="0"/>
          </a:p>
        </p:txBody>
      </p:sp>
      <p:pic>
        <p:nvPicPr>
          <p:cNvPr id="4" name="Picture 3"/>
          <p:cNvPicPr>
            <a:picLocks noChangeAspect="1"/>
          </p:cNvPicPr>
          <p:nvPr/>
        </p:nvPicPr>
        <p:blipFill>
          <a:blip r:embed="rId2"/>
          <a:stretch>
            <a:fillRect/>
          </a:stretch>
        </p:blipFill>
        <p:spPr>
          <a:xfrm>
            <a:off x="4778433" y="4976949"/>
            <a:ext cx="2693521" cy="39635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3082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Intentional Relationship</a:t>
            </a:r>
            <a:endParaRPr lang="en-US" dirty="0"/>
          </a:p>
        </p:txBody>
      </p:sp>
      <p:sp>
        <p:nvSpPr>
          <p:cNvPr id="3" name="Content Placeholder 2"/>
          <p:cNvSpPr>
            <a:spLocks noGrp="1"/>
          </p:cNvSpPr>
          <p:nvPr>
            <p:ph idx="1"/>
          </p:nvPr>
        </p:nvSpPr>
        <p:spPr/>
        <p:txBody>
          <a:bodyPr/>
          <a:lstStyle/>
          <a:p>
            <a:r>
              <a:rPr lang="en-US" dirty="0"/>
              <a:t>What words or phrases suggest the strong relationship that Paul had with Timothy? </a:t>
            </a:r>
          </a:p>
          <a:p>
            <a:r>
              <a:rPr lang="en-US" dirty="0"/>
              <a:t>What was Paul’s plan for ensuring the spread of the gospel?</a:t>
            </a:r>
          </a:p>
          <a:p>
            <a:r>
              <a:rPr lang="en-US" dirty="0"/>
              <a:t>What is the point of training others … why is this not just “passing the buck?”</a:t>
            </a:r>
          </a:p>
          <a:p>
            <a:endParaRPr lang="en-US" dirty="0"/>
          </a:p>
        </p:txBody>
      </p:sp>
    </p:spTree>
    <p:extLst>
      <p:ext uri="{BB962C8B-B14F-4D97-AF65-F5344CB8AC3E}">
        <p14:creationId xmlns:p14="http://schemas.microsoft.com/office/powerpoint/2010/main" val="6661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Intentional Relationship</a:t>
            </a:r>
          </a:p>
        </p:txBody>
      </p:sp>
      <p:sp>
        <p:nvSpPr>
          <p:cNvPr id="3" name="Content Placeholder 2"/>
          <p:cNvSpPr>
            <a:spLocks noGrp="1"/>
          </p:cNvSpPr>
          <p:nvPr>
            <p:ph idx="1"/>
          </p:nvPr>
        </p:nvSpPr>
        <p:spPr>
          <a:xfrm>
            <a:off x="851263" y="1616619"/>
            <a:ext cx="10515600" cy="4351338"/>
          </a:xfrm>
        </p:spPr>
        <p:txBody>
          <a:bodyPr/>
          <a:lstStyle/>
          <a:p>
            <a:r>
              <a:rPr lang="en-US" dirty="0" smtClean="0"/>
              <a:t>When </a:t>
            </a:r>
            <a:r>
              <a:rPr lang="en-US" dirty="0"/>
              <a:t>has someone taken you under their wing to help you grow spiritually? Who has had a significant role in your spiritual growth and development</a:t>
            </a:r>
            <a:r>
              <a:rPr lang="en-US" dirty="0" smtClean="0"/>
              <a:t>?</a:t>
            </a:r>
          </a:p>
          <a:p>
            <a:r>
              <a:rPr lang="en-US" dirty="0"/>
              <a:t>What qualities do you think a </a:t>
            </a:r>
            <a:r>
              <a:rPr lang="en-US" dirty="0" smtClean="0"/>
              <a:t>believer should </a:t>
            </a:r>
            <a:r>
              <a:rPr lang="en-US" dirty="0"/>
              <a:t>have to be a disciple maker?  Why are these important qualities?</a:t>
            </a:r>
          </a:p>
          <a:p>
            <a:r>
              <a:rPr lang="en-US" dirty="0"/>
              <a:t>What are some ways we can intentionally pass on what we believe to others?</a:t>
            </a:r>
          </a:p>
          <a:p>
            <a:endParaRPr lang="en-US" dirty="0"/>
          </a:p>
          <a:p>
            <a:endParaRPr lang="en-US" dirty="0"/>
          </a:p>
        </p:txBody>
      </p:sp>
    </p:spTree>
    <p:extLst>
      <p:ext uri="{BB962C8B-B14F-4D97-AF65-F5344CB8AC3E}">
        <p14:creationId xmlns:p14="http://schemas.microsoft.com/office/powerpoint/2010/main" val="314910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Paul invited Timothy to follow his example</a:t>
            </a:r>
            <a:r>
              <a:rPr lang="en-US" dirty="0" smtClean="0"/>
              <a:t>.</a:t>
            </a:r>
            <a:endParaRPr lang="en-US" dirty="0"/>
          </a:p>
        </p:txBody>
      </p:sp>
      <p:sp>
        <p:nvSpPr>
          <p:cNvPr id="3" name="Content Placeholder 2"/>
          <p:cNvSpPr>
            <a:spLocks noGrp="1"/>
          </p:cNvSpPr>
          <p:nvPr>
            <p:ph idx="1"/>
          </p:nvPr>
        </p:nvSpPr>
        <p:spPr>
          <a:xfrm>
            <a:off x="1658983" y="2047693"/>
            <a:ext cx="9159240" cy="4351338"/>
          </a:xfrm>
        </p:spPr>
        <p:txBody>
          <a:bodyPr/>
          <a:lstStyle/>
          <a:p>
            <a:pPr marL="0" indent="0" algn="ctr">
              <a:buNone/>
            </a:pPr>
            <a:r>
              <a:rPr lang="en-US" dirty="0"/>
              <a:t>2 Timothy 3:10-13 (NIV)  You, however, know all about my teaching, my way of life, my purpose, faith, patience, love, endurance, 11  persecutions, sufferings--what kinds of things happened to me in Antioch, </a:t>
            </a:r>
            <a:r>
              <a:rPr lang="en-US" dirty="0" err="1"/>
              <a:t>Iconium</a:t>
            </a:r>
            <a:r>
              <a:rPr lang="en-US" dirty="0"/>
              <a:t> and </a:t>
            </a:r>
            <a:r>
              <a:rPr lang="en-US" dirty="0" err="1"/>
              <a:t>Lystra</a:t>
            </a:r>
            <a:r>
              <a:rPr lang="en-US" dirty="0"/>
              <a:t>, the </a:t>
            </a:r>
            <a:endParaRPr lang="en-US" dirty="0"/>
          </a:p>
        </p:txBody>
      </p:sp>
    </p:spTree>
    <p:extLst>
      <p:ext uri="{BB962C8B-B14F-4D97-AF65-F5344CB8AC3E}">
        <p14:creationId xmlns:p14="http://schemas.microsoft.com/office/powerpoint/2010/main" val="127309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Paul invited Timothy to follow his example</a:t>
            </a:r>
            <a:r>
              <a:rPr lang="en-US" dirty="0" smtClean="0"/>
              <a:t>.</a:t>
            </a:r>
            <a:endParaRPr lang="en-US" dirty="0"/>
          </a:p>
        </p:txBody>
      </p:sp>
      <p:sp>
        <p:nvSpPr>
          <p:cNvPr id="3" name="Content Placeholder 2"/>
          <p:cNvSpPr>
            <a:spLocks noGrp="1"/>
          </p:cNvSpPr>
          <p:nvPr>
            <p:ph idx="1"/>
          </p:nvPr>
        </p:nvSpPr>
        <p:spPr>
          <a:xfrm>
            <a:off x="1658983" y="2047693"/>
            <a:ext cx="9159240" cy="4351338"/>
          </a:xfrm>
        </p:spPr>
        <p:txBody>
          <a:bodyPr/>
          <a:lstStyle/>
          <a:p>
            <a:pPr marL="0" indent="0" algn="ctr">
              <a:buNone/>
            </a:pPr>
            <a:r>
              <a:rPr lang="en-US" dirty="0"/>
              <a:t>persecutions I endured. Yet the Lord rescued me from all of them. 12  In fact, everyone who wants to live a godly life in Christ Jesus will be persecuted, 13  while evil men and impostors will go from bad to worse, deceiving and being deceived.</a:t>
            </a:r>
            <a:endParaRPr lang="en-US" dirty="0"/>
          </a:p>
        </p:txBody>
      </p:sp>
      <p:pic>
        <p:nvPicPr>
          <p:cNvPr id="4" name="Picture 3"/>
          <p:cNvPicPr>
            <a:picLocks noChangeAspect="1"/>
          </p:cNvPicPr>
          <p:nvPr/>
        </p:nvPicPr>
        <p:blipFill>
          <a:blip r:embed="rId2"/>
          <a:stretch>
            <a:fillRect/>
          </a:stretch>
        </p:blipFill>
        <p:spPr>
          <a:xfrm>
            <a:off x="4710700" y="5462372"/>
            <a:ext cx="2693521" cy="39635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88732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44200" cy="1325563"/>
          </a:xfrm>
        </p:spPr>
        <p:txBody>
          <a:bodyPr/>
          <a:lstStyle/>
          <a:p>
            <a:r>
              <a:rPr lang="en-US" dirty="0"/>
              <a:t>Walking Together in Life’s Ups and Downs</a:t>
            </a:r>
            <a:endParaRPr lang="en-US" dirty="0"/>
          </a:p>
        </p:txBody>
      </p:sp>
      <p:sp>
        <p:nvSpPr>
          <p:cNvPr id="3" name="Content Placeholder 2"/>
          <p:cNvSpPr>
            <a:spLocks noGrp="1"/>
          </p:cNvSpPr>
          <p:nvPr>
            <p:ph idx="1"/>
          </p:nvPr>
        </p:nvSpPr>
        <p:spPr/>
        <p:txBody>
          <a:bodyPr/>
          <a:lstStyle/>
          <a:p>
            <a:r>
              <a:rPr lang="en-US" dirty="0" smtClean="0"/>
              <a:t>What </a:t>
            </a:r>
            <a:r>
              <a:rPr lang="en-US" dirty="0"/>
              <a:t>did Timothy know about Paul?  </a:t>
            </a:r>
          </a:p>
          <a:p>
            <a:r>
              <a:rPr lang="en-US" dirty="0"/>
              <a:t>What do you suppose could have gone through Timothy’s mind when Paul also included persecutions and afflictions? </a:t>
            </a:r>
          </a:p>
          <a:p>
            <a:r>
              <a:rPr lang="en-US" dirty="0"/>
              <a:t>Why is it important to share both the ups and downs of life with those you mentor?</a:t>
            </a:r>
          </a:p>
          <a:p>
            <a:endParaRPr lang="en-US" dirty="0"/>
          </a:p>
        </p:txBody>
      </p:sp>
    </p:spTree>
    <p:extLst>
      <p:ext uri="{BB962C8B-B14F-4D97-AF65-F5344CB8AC3E}">
        <p14:creationId xmlns:p14="http://schemas.microsoft.com/office/powerpoint/2010/main" val="420375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22" y="365125"/>
            <a:ext cx="10665178" cy="1325563"/>
          </a:xfrm>
        </p:spPr>
        <p:txBody>
          <a:bodyPr/>
          <a:lstStyle/>
          <a:p>
            <a:r>
              <a:rPr lang="en-US" dirty="0"/>
              <a:t>Walking Together in Life’s Ups and Downs</a:t>
            </a:r>
          </a:p>
        </p:txBody>
      </p:sp>
      <p:sp>
        <p:nvSpPr>
          <p:cNvPr id="3" name="Content Placeholder 2"/>
          <p:cNvSpPr>
            <a:spLocks noGrp="1"/>
          </p:cNvSpPr>
          <p:nvPr>
            <p:ph idx="1"/>
          </p:nvPr>
        </p:nvSpPr>
        <p:spPr/>
        <p:txBody>
          <a:bodyPr/>
          <a:lstStyle/>
          <a:p>
            <a:r>
              <a:rPr lang="en-US" dirty="0"/>
              <a:t>When have you seen difficult seasons of life create opportunities to encourage others?</a:t>
            </a:r>
          </a:p>
          <a:p>
            <a:r>
              <a:rPr lang="en-US" dirty="0"/>
              <a:t>Why would a maturing spirituality not only involve avoiding bad influences, but continuing to follow good examples of godliness?</a:t>
            </a:r>
          </a:p>
          <a:p>
            <a:endParaRPr lang="en-US" dirty="0"/>
          </a:p>
        </p:txBody>
      </p:sp>
    </p:spTree>
    <p:extLst>
      <p:ext uri="{BB962C8B-B14F-4D97-AF65-F5344CB8AC3E}">
        <p14:creationId xmlns:p14="http://schemas.microsoft.com/office/powerpoint/2010/main" val="304569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89</TotalTime>
  <Words>794</Words>
  <Application>Microsoft Office PowerPoint</Application>
  <PresentationFormat>Widescreen</PresentationFormat>
  <Paragraphs>56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Mentoring</vt:lpstr>
      <vt:lpstr>Remember how it was?</vt:lpstr>
      <vt:lpstr>Listen for Paul’s exhortation.</vt:lpstr>
      <vt:lpstr>Intentional Relationship</vt:lpstr>
      <vt:lpstr>Intentional Relationship</vt:lpstr>
      <vt:lpstr>Listen for how Paul invited Timothy to follow his example.</vt:lpstr>
      <vt:lpstr>Listen for how Paul invited Timothy to follow his example.</vt:lpstr>
      <vt:lpstr>Walking Together in Life’s Ups and Downs</vt:lpstr>
      <vt:lpstr>Walking Together in Life’s Ups and Downs</vt:lpstr>
      <vt:lpstr>Highlights Video</vt:lpstr>
      <vt:lpstr>Listen for the role of God’s Word.</vt:lpstr>
      <vt:lpstr>Listen for the role of God’s Word.</vt:lpstr>
      <vt:lpstr>Staying Grounded in God’s Word</vt:lpstr>
      <vt:lpstr>Staying Grounded in God’s Word</vt:lpstr>
      <vt:lpstr>Application</vt:lpstr>
      <vt:lpstr>Application</vt:lpstr>
      <vt:lpstr>Application</vt:lpstr>
      <vt:lpstr>Family Activities</vt:lpstr>
      <vt:lpstr>Mentoring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Mentoring</dc:title>
  <dc:creator>Steve Armstrong</dc:creator>
  <cp:lastModifiedBy>Steve Armstrong</cp:lastModifiedBy>
  <cp:revision>8</cp:revision>
  <dcterms:created xsi:type="dcterms:W3CDTF">2019-06-28T11:51:53Z</dcterms:created>
  <dcterms:modified xsi:type="dcterms:W3CDTF">2019-06-28T13:21:08Z</dcterms:modified>
</cp:coreProperties>
</file>