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cybwber"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tinyurl.com/4cnnvntw"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Meeting Needs</a:t>
            </a:r>
          </a:p>
        </p:txBody>
      </p:sp>
      <p:sp>
        <p:nvSpPr>
          <p:cNvPr id="3" name="Subtitle 2"/>
          <p:cNvSpPr>
            <a:spLocks noGrp="1"/>
          </p:cNvSpPr>
          <p:nvPr>
            <p:ph type="subTitle" idx="1"/>
          </p:nvPr>
        </p:nvSpPr>
        <p:spPr>
          <a:xfrm>
            <a:off x="1524000" y="4013860"/>
            <a:ext cx="9144000" cy="1243940"/>
          </a:xfrm>
        </p:spPr>
        <p:txBody>
          <a:bodyPr/>
          <a:lstStyle/>
          <a:p>
            <a:r>
              <a:rPr lang="en-US" dirty="0"/>
              <a:t>June 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6235-7F36-563C-6394-AB3C4DC8EF0D}"/>
              </a:ext>
            </a:extLst>
          </p:cNvPr>
          <p:cNvSpPr>
            <a:spLocks noGrp="1"/>
          </p:cNvSpPr>
          <p:nvPr>
            <p:ph type="title"/>
          </p:nvPr>
        </p:nvSpPr>
        <p:spPr/>
        <p:txBody>
          <a:bodyPr/>
          <a:lstStyle/>
          <a:p>
            <a:r>
              <a:rPr lang="en-US" dirty="0"/>
              <a:t>Be Willing to Help when You Can</a:t>
            </a:r>
          </a:p>
        </p:txBody>
      </p:sp>
      <p:sp>
        <p:nvSpPr>
          <p:cNvPr id="3" name="Content Placeholder 2">
            <a:extLst>
              <a:ext uri="{FF2B5EF4-FFF2-40B4-BE49-F238E27FC236}">
                <a16:creationId xmlns:a16="http://schemas.microsoft.com/office/drawing/2014/main" id="{6346AA4B-2C22-9B98-1802-C534F3B34531}"/>
              </a:ext>
            </a:extLst>
          </p:cNvPr>
          <p:cNvSpPr>
            <a:spLocks noGrp="1"/>
          </p:cNvSpPr>
          <p:nvPr>
            <p:ph idx="1"/>
          </p:nvPr>
        </p:nvSpPr>
        <p:spPr/>
        <p:txBody>
          <a:bodyPr>
            <a:normAutofit lnSpcReduction="10000"/>
          </a:bodyPr>
          <a:lstStyle/>
          <a:p>
            <a:r>
              <a:rPr lang="en-US" dirty="0">
                <a:solidFill>
                  <a:srgbClr val="C00000"/>
                </a:solidFill>
              </a:rPr>
              <a:t>Note what drove Jesus to withdraw in solitude to pray.</a:t>
            </a:r>
          </a:p>
          <a:p>
            <a:pPr lvl="1"/>
            <a:r>
              <a:rPr lang="en-US" dirty="0">
                <a:solidFill>
                  <a:srgbClr val="C00000"/>
                </a:solidFill>
              </a:rPr>
              <a:t>Despite Jesus’ warning, the news about the healing spread.</a:t>
            </a:r>
          </a:p>
          <a:p>
            <a:pPr lvl="1"/>
            <a:r>
              <a:rPr lang="en-US" dirty="0">
                <a:solidFill>
                  <a:srgbClr val="C00000"/>
                </a:solidFill>
              </a:rPr>
              <a:t>News about Him spread more and more.</a:t>
            </a:r>
          </a:p>
          <a:p>
            <a:pPr lvl="1"/>
            <a:r>
              <a:rPr lang="en-US" dirty="0">
                <a:solidFill>
                  <a:srgbClr val="C00000"/>
                </a:solidFill>
              </a:rPr>
              <a:t>Crowds of people came for healing.</a:t>
            </a:r>
          </a:p>
          <a:p>
            <a:pPr lvl="1"/>
            <a:r>
              <a:rPr lang="en-US" dirty="0">
                <a:solidFill>
                  <a:srgbClr val="C00000"/>
                </a:solidFill>
              </a:rPr>
              <a:t>Jesus needed time alone with God the Father.</a:t>
            </a:r>
          </a:p>
          <a:p>
            <a:pPr lvl="1"/>
            <a:r>
              <a:rPr lang="en-US" dirty="0">
                <a:solidFill>
                  <a:srgbClr val="C00000"/>
                </a:solidFill>
              </a:rPr>
              <a:t>Implies that in our busyness </a:t>
            </a:r>
            <a:r>
              <a:rPr lang="en-US" b="1" dirty="0">
                <a:solidFill>
                  <a:srgbClr val="C00000"/>
                </a:solidFill>
              </a:rPr>
              <a:t>we</a:t>
            </a:r>
            <a:r>
              <a:rPr lang="en-US" dirty="0">
                <a:solidFill>
                  <a:srgbClr val="C00000"/>
                </a:solidFill>
              </a:rPr>
              <a:t> need a similar </a:t>
            </a:r>
            <a:r>
              <a:rPr lang="en-US" b="1" dirty="0">
                <a:solidFill>
                  <a:srgbClr val="C00000"/>
                </a:solidFill>
              </a:rPr>
              <a:t>time</a:t>
            </a:r>
            <a:r>
              <a:rPr lang="en-US" dirty="0">
                <a:solidFill>
                  <a:srgbClr val="C00000"/>
                </a:solidFill>
              </a:rPr>
              <a:t> </a:t>
            </a:r>
            <a:r>
              <a:rPr lang="en-US" b="1" dirty="0">
                <a:solidFill>
                  <a:srgbClr val="C00000"/>
                </a:solidFill>
              </a:rPr>
              <a:t>with God</a:t>
            </a:r>
            <a:r>
              <a:rPr lang="en-US" dirty="0">
                <a:solidFill>
                  <a:srgbClr val="C00000"/>
                </a:solidFill>
              </a:rPr>
              <a:t>. </a:t>
            </a:r>
          </a:p>
          <a:p>
            <a:endParaRPr lang="en-US" dirty="0"/>
          </a:p>
        </p:txBody>
      </p:sp>
    </p:spTree>
    <p:extLst>
      <p:ext uri="{BB962C8B-B14F-4D97-AF65-F5344CB8AC3E}">
        <p14:creationId xmlns:p14="http://schemas.microsoft.com/office/powerpoint/2010/main" val="22182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303C1-E5CA-6F8A-A2BD-C9E4D243E0A6}"/>
              </a:ext>
            </a:extLst>
          </p:cNvPr>
          <p:cNvSpPr>
            <a:spLocks noGrp="1"/>
          </p:cNvSpPr>
          <p:nvPr>
            <p:ph type="title"/>
          </p:nvPr>
        </p:nvSpPr>
        <p:spPr/>
        <p:txBody>
          <a:bodyPr/>
          <a:lstStyle/>
          <a:p>
            <a:pPr algn="l"/>
            <a:r>
              <a:rPr lang="en-US" dirty="0"/>
              <a:t>Listen for obedience.</a:t>
            </a:r>
          </a:p>
        </p:txBody>
      </p:sp>
      <p:sp>
        <p:nvSpPr>
          <p:cNvPr id="3" name="Content Placeholder 2">
            <a:extLst>
              <a:ext uri="{FF2B5EF4-FFF2-40B4-BE49-F238E27FC236}">
                <a16:creationId xmlns:a16="http://schemas.microsoft.com/office/drawing/2014/main" id="{53F6547F-46DA-FAF6-FB39-C52B3B1E9ECF}"/>
              </a:ext>
            </a:extLst>
          </p:cNvPr>
          <p:cNvSpPr>
            <a:spLocks noGrp="1"/>
          </p:cNvSpPr>
          <p:nvPr>
            <p:ph idx="1"/>
          </p:nvPr>
        </p:nvSpPr>
        <p:spPr>
          <a:xfrm>
            <a:off x="1759352" y="2045544"/>
            <a:ext cx="8876818" cy="4351338"/>
          </a:xfrm>
        </p:spPr>
        <p:txBody>
          <a:bodyPr/>
          <a:lstStyle/>
          <a:p>
            <a:pPr marL="0" indent="0" algn="ctr">
              <a:buNone/>
            </a:pPr>
            <a:r>
              <a:rPr lang="en-US" dirty="0"/>
              <a:t>Luke 5:27-28 (NIV)   After this, Jesus went out and saw a tax collector by the name of Levi sitting at his tax booth. "Follow me," Jesus said to him, 28  and Levi got up, left everything and followed him.</a:t>
            </a:r>
          </a:p>
          <a:p>
            <a:pPr marL="0" indent="0" algn="ctr">
              <a:buNone/>
            </a:pPr>
            <a:endParaRPr lang="en-US" dirty="0"/>
          </a:p>
        </p:txBody>
      </p:sp>
      <p:pic>
        <p:nvPicPr>
          <p:cNvPr id="4" name="Picture 3">
            <a:extLst>
              <a:ext uri="{FF2B5EF4-FFF2-40B4-BE49-F238E27FC236}">
                <a16:creationId xmlns:a16="http://schemas.microsoft.com/office/drawing/2014/main" id="{06DB8851-AD44-07B8-C710-8E662FED7AAB}"/>
              </a:ext>
            </a:extLst>
          </p:cNvPr>
          <p:cNvPicPr>
            <a:picLocks noChangeAspect="1"/>
          </p:cNvPicPr>
          <p:nvPr/>
        </p:nvPicPr>
        <p:blipFill>
          <a:blip r:embed="rId2"/>
          <a:stretch>
            <a:fillRect/>
          </a:stretch>
        </p:blipFill>
        <p:spPr>
          <a:xfrm>
            <a:off x="5008166" y="5208608"/>
            <a:ext cx="1990476" cy="2744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09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E521-9941-812B-D5E7-B1314E86DE49}"/>
              </a:ext>
            </a:extLst>
          </p:cNvPr>
          <p:cNvSpPr>
            <a:spLocks noGrp="1"/>
          </p:cNvSpPr>
          <p:nvPr>
            <p:ph type="title"/>
          </p:nvPr>
        </p:nvSpPr>
        <p:spPr/>
        <p:txBody>
          <a:bodyPr/>
          <a:lstStyle/>
          <a:p>
            <a:r>
              <a:rPr lang="en-US" dirty="0"/>
              <a:t>Invite Others to Follow Jesus</a:t>
            </a:r>
          </a:p>
        </p:txBody>
      </p:sp>
      <p:sp>
        <p:nvSpPr>
          <p:cNvPr id="3" name="Content Placeholder 2">
            <a:extLst>
              <a:ext uri="{FF2B5EF4-FFF2-40B4-BE49-F238E27FC236}">
                <a16:creationId xmlns:a16="http://schemas.microsoft.com/office/drawing/2014/main" id="{E1443AEC-90BC-324B-AB54-54015777B4FE}"/>
              </a:ext>
            </a:extLst>
          </p:cNvPr>
          <p:cNvSpPr>
            <a:spLocks noGrp="1"/>
          </p:cNvSpPr>
          <p:nvPr>
            <p:ph idx="1"/>
          </p:nvPr>
        </p:nvSpPr>
        <p:spPr>
          <a:xfrm>
            <a:off x="838200" y="1825624"/>
            <a:ext cx="10515600" cy="5032375"/>
          </a:xfrm>
        </p:spPr>
        <p:txBody>
          <a:bodyPr>
            <a:normAutofit lnSpcReduction="10000"/>
          </a:bodyPr>
          <a:lstStyle/>
          <a:p>
            <a:r>
              <a:rPr lang="en-US" dirty="0">
                <a:solidFill>
                  <a:srgbClr val="C00000"/>
                </a:solidFill>
              </a:rPr>
              <a:t>Some translations say Levi was a “publican”.  What is a “publican”? </a:t>
            </a:r>
          </a:p>
          <a:p>
            <a:pPr lvl="1"/>
            <a:r>
              <a:rPr lang="en-US" dirty="0">
                <a:solidFill>
                  <a:srgbClr val="C00000"/>
                </a:solidFill>
              </a:rPr>
              <a:t>In this context, </a:t>
            </a:r>
            <a:r>
              <a:rPr lang="en-US" b="1" dirty="0">
                <a:solidFill>
                  <a:srgbClr val="C00000"/>
                </a:solidFill>
              </a:rPr>
              <a:t>NOT</a:t>
            </a:r>
            <a:r>
              <a:rPr lang="en-US" dirty="0">
                <a:solidFill>
                  <a:srgbClr val="C00000"/>
                </a:solidFill>
              </a:rPr>
              <a:t> a person who </a:t>
            </a:r>
            <a:br>
              <a:rPr lang="en-US" dirty="0">
                <a:solidFill>
                  <a:srgbClr val="C00000"/>
                </a:solidFill>
              </a:rPr>
            </a:br>
            <a:r>
              <a:rPr lang="en-US" dirty="0">
                <a:solidFill>
                  <a:srgbClr val="C00000"/>
                </a:solidFill>
              </a:rPr>
              <a:t>operates a “pub” or in England, a </a:t>
            </a:r>
            <a:br>
              <a:rPr lang="en-US" dirty="0">
                <a:solidFill>
                  <a:srgbClr val="C00000"/>
                </a:solidFill>
              </a:rPr>
            </a:br>
            <a:r>
              <a:rPr lang="en-US" dirty="0">
                <a:solidFill>
                  <a:srgbClr val="C00000"/>
                </a:solidFill>
              </a:rPr>
              <a:t>“public house” where alcohol and </a:t>
            </a:r>
            <a:br>
              <a:rPr lang="en-US" dirty="0">
                <a:solidFill>
                  <a:srgbClr val="C00000"/>
                </a:solidFill>
              </a:rPr>
            </a:br>
            <a:r>
              <a:rPr lang="en-US" dirty="0">
                <a:solidFill>
                  <a:srgbClr val="C00000"/>
                </a:solidFill>
              </a:rPr>
              <a:t>food is served</a:t>
            </a:r>
          </a:p>
          <a:p>
            <a:pPr lvl="1"/>
            <a:r>
              <a:rPr lang="en-US" dirty="0">
                <a:solidFill>
                  <a:srgbClr val="C00000"/>
                </a:solidFill>
              </a:rPr>
              <a:t>In this passage it was a person who collected taxes and tolls for the Roman government</a:t>
            </a:r>
          </a:p>
          <a:p>
            <a:pPr lvl="1"/>
            <a:r>
              <a:rPr lang="en-US" dirty="0">
                <a:solidFill>
                  <a:srgbClr val="C00000"/>
                </a:solidFill>
              </a:rPr>
              <a:t>They supplemented their income by collecting an added on  percentage of whatever the government tax was</a:t>
            </a:r>
          </a:p>
        </p:txBody>
      </p:sp>
      <p:grpSp>
        <p:nvGrpSpPr>
          <p:cNvPr id="6" name="Group 5">
            <a:extLst>
              <a:ext uri="{FF2B5EF4-FFF2-40B4-BE49-F238E27FC236}">
                <a16:creationId xmlns:a16="http://schemas.microsoft.com/office/drawing/2014/main" id="{9A2315C8-A89A-FD36-25E5-7E297F60A327}"/>
              </a:ext>
            </a:extLst>
          </p:cNvPr>
          <p:cNvGrpSpPr/>
          <p:nvPr/>
        </p:nvGrpSpPr>
        <p:grpSpPr>
          <a:xfrm>
            <a:off x="8043844" y="2083443"/>
            <a:ext cx="2811529" cy="2258368"/>
            <a:chOff x="8043844" y="2083443"/>
            <a:chExt cx="2811529" cy="2258368"/>
          </a:xfrm>
        </p:grpSpPr>
        <p:pic>
          <p:nvPicPr>
            <p:cNvPr id="4" name="Picture 3" descr="Pub Front">
              <a:extLst>
                <a:ext uri="{FF2B5EF4-FFF2-40B4-BE49-F238E27FC236}">
                  <a16:creationId xmlns:a16="http://schemas.microsoft.com/office/drawing/2014/main" id="{065E71BC-686C-8C3D-77C7-1C3F93E3527F}"/>
                </a:ext>
              </a:extLst>
            </p:cNvPr>
            <p:cNvPicPr>
              <a:picLocks noChangeAspect="1"/>
            </p:cNvPicPr>
            <p:nvPr/>
          </p:nvPicPr>
          <p:blipFill>
            <a:blip r:embed="rId2"/>
            <a:stretch>
              <a:fillRect/>
            </a:stretch>
          </p:blipFill>
          <p:spPr>
            <a:xfrm>
              <a:off x="8043844" y="2083443"/>
              <a:ext cx="2811529" cy="2178935"/>
            </a:xfrm>
            <a:prstGeom prst="rect">
              <a:avLst/>
            </a:prstGeom>
            <a:ln>
              <a:noFill/>
            </a:ln>
            <a:effectLst>
              <a:outerShdw blurRad="292100" dist="139700" dir="2700000" algn="tl" rotWithShape="0">
                <a:srgbClr val="333333">
                  <a:alpha val="65000"/>
                </a:srgbClr>
              </a:outerShdw>
            </a:effectLst>
          </p:spPr>
        </p:pic>
        <p:sp>
          <p:nvSpPr>
            <p:cNvPr id="5" name="&quot;Not Allowed&quot; Symbol 4">
              <a:extLst>
                <a:ext uri="{FF2B5EF4-FFF2-40B4-BE49-F238E27FC236}">
                  <a16:creationId xmlns:a16="http://schemas.microsoft.com/office/drawing/2014/main" id="{FFAF53F3-4596-0088-6AAC-44316DB0EB22}"/>
                </a:ext>
              </a:extLst>
            </p:cNvPr>
            <p:cNvSpPr/>
            <p:nvPr/>
          </p:nvSpPr>
          <p:spPr>
            <a:xfrm>
              <a:off x="8518127" y="2316242"/>
              <a:ext cx="2025569" cy="2025569"/>
            </a:xfrm>
            <a:prstGeom prst="noSmoking">
              <a:avLst/>
            </a:prstGeom>
            <a:solidFill>
              <a:srgbClr val="FF0000">
                <a:alpha val="4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63261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A47F6-D5CC-5608-AA58-DDCB6EA9001F}"/>
              </a:ext>
            </a:extLst>
          </p:cNvPr>
          <p:cNvSpPr>
            <a:spLocks noGrp="1"/>
          </p:cNvSpPr>
          <p:nvPr>
            <p:ph type="title"/>
          </p:nvPr>
        </p:nvSpPr>
        <p:spPr/>
        <p:txBody>
          <a:bodyPr/>
          <a:lstStyle/>
          <a:p>
            <a:r>
              <a:rPr lang="en-US" dirty="0"/>
              <a:t>Invite Others to Follow Jesus</a:t>
            </a:r>
          </a:p>
        </p:txBody>
      </p:sp>
      <p:sp>
        <p:nvSpPr>
          <p:cNvPr id="3" name="Content Placeholder 2">
            <a:extLst>
              <a:ext uri="{FF2B5EF4-FFF2-40B4-BE49-F238E27FC236}">
                <a16:creationId xmlns:a16="http://schemas.microsoft.com/office/drawing/2014/main" id="{EBB4BEAB-CC2E-99B4-8A6C-4FF0C0122E00}"/>
              </a:ext>
            </a:extLst>
          </p:cNvPr>
          <p:cNvSpPr>
            <a:spLocks noGrp="1"/>
          </p:cNvSpPr>
          <p:nvPr>
            <p:ph idx="1"/>
          </p:nvPr>
        </p:nvSpPr>
        <p:spPr/>
        <p:txBody>
          <a:bodyPr/>
          <a:lstStyle/>
          <a:p>
            <a:r>
              <a:rPr lang="en-US" dirty="0"/>
              <a:t>What invitation did Jesus give to this tax collector? How did Levi respond?</a:t>
            </a:r>
          </a:p>
          <a:p>
            <a:r>
              <a:rPr lang="en-US" dirty="0"/>
              <a:t>We know this was a similar invitation or call to what Jesus gave to disciples who had been fishermen.  How would leaving this job been different from leaving a fisherman’s occupation?</a:t>
            </a:r>
          </a:p>
          <a:p>
            <a:endParaRPr lang="en-US" dirty="0"/>
          </a:p>
        </p:txBody>
      </p:sp>
      <p:pic>
        <p:nvPicPr>
          <p:cNvPr id="4" name="Picture 3" descr="Net Fishers India">
            <a:extLst>
              <a:ext uri="{FF2B5EF4-FFF2-40B4-BE49-F238E27FC236}">
                <a16:creationId xmlns:a16="http://schemas.microsoft.com/office/drawing/2014/main" id="{0745E252-FFC3-6808-B905-04ADA75C1F79}"/>
              </a:ext>
            </a:extLst>
          </p:cNvPr>
          <p:cNvPicPr>
            <a:picLocks noChangeAspect="1"/>
          </p:cNvPicPr>
          <p:nvPr/>
        </p:nvPicPr>
        <p:blipFill>
          <a:blip r:embed="rId2"/>
          <a:stretch>
            <a:fillRect/>
          </a:stretch>
        </p:blipFill>
        <p:spPr>
          <a:xfrm>
            <a:off x="3094299" y="5205413"/>
            <a:ext cx="5436243" cy="9715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4615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413E8-AB57-DAC7-594F-D2260A3A52DC}"/>
              </a:ext>
            </a:extLst>
          </p:cNvPr>
          <p:cNvSpPr>
            <a:spLocks noGrp="1"/>
          </p:cNvSpPr>
          <p:nvPr>
            <p:ph type="title"/>
          </p:nvPr>
        </p:nvSpPr>
        <p:spPr/>
        <p:txBody>
          <a:bodyPr/>
          <a:lstStyle/>
          <a:p>
            <a:r>
              <a:rPr lang="en-US" dirty="0"/>
              <a:t>Invite Others to Follow Jesus</a:t>
            </a:r>
          </a:p>
        </p:txBody>
      </p:sp>
      <p:sp>
        <p:nvSpPr>
          <p:cNvPr id="3" name="Content Placeholder 2">
            <a:extLst>
              <a:ext uri="{FF2B5EF4-FFF2-40B4-BE49-F238E27FC236}">
                <a16:creationId xmlns:a16="http://schemas.microsoft.com/office/drawing/2014/main" id="{99456FA6-1A06-EC87-2000-9FA099434745}"/>
              </a:ext>
            </a:extLst>
          </p:cNvPr>
          <p:cNvSpPr>
            <a:spLocks noGrp="1"/>
          </p:cNvSpPr>
          <p:nvPr>
            <p:ph idx="1"/>
          </p:nvPr>
        </p:nvSpPr>
        <p:spPr/>
        <p:txBody>
          <a:bodyPr/>
          <a:lstStyle/>
          <a:p>
            <a:r>
              <a:rPr lang="en-US" dirty="0"/>
              <a:t>What reasons could Jesus have had for calling Levi, an unpopular Jewish official, and then a deserter to the Roman government, to follow Him? </a:t>
            </a:r>
          </a:p>
          <a:p>
            <a:r>
              <a:rPr lang="en-US" dirty="0"/>
              <a:t>What do people find most difficult to leave behind when they follow Jesus? </a:t>
            </a:r>
          </a:p>
          <a:p>
            <a:endParaRPr lang="en-US" dirty="0"/>
          </a:p>
        </p:txBody>
      </p:sp>
    </p:spTree>
    <p:extLst>
      <p:ext uri="{BB962C8B-B14F-4D97-AF65-F5344CB8AC3E}">
        <p14:creationId xmlns:p14="http://schemas.microsoft.com/office/powerpoint/2010/main" val="259668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E8CB-E807-CF5F-1FE6-54F2ECB0381F}"/>
              </a:ext>
            </a:extLst>
          </p:cNvPr>
          <p:cNvSpPr>
            <a:spLocks noGrp="1"/>
          </p:cNvSpPr>
          <p:nvPr>
            <p:ph type="title"/>
          </p:nvPr>
        </p:nvSpPr>
        <p:spPr/>
        <p:txBody>
          <a:bodyPr/>
          <a:lstStyle/>
          <a:p>
            <a:r>
              <a:rPr lang="en-US" dirty="0"/>
              <a:t>Invite Others to Follow Jesus</a:t>
            </a:r>
          </a:p>
        </p:txBody>
      </p:sp>
      <p:sp>
        <p:nvSpPr>
          <p:cNvPr id="3" name="Content Placeholder 2">
            <a:extLst>
              <a:ext uri="{FF2B5EF4-FFF2-40B4-BE49-F238E27FC236}">
                <a16:creationId xmlns:a16="http://schemas.microsoft.com/office/drawing/2014/main" id="{5078359F-7561-E1A8-AF81-1F738FD4458E}"/>
              </a:ext>
            </a:extLst>
          </p:cNvPr>
          <p:cNvSpPr>
            <a:spLocks noGrp="1"/>
          </p:cNvSpPr>
          <p:nvPr>
            <p:ph idx="1"/>
          </p:nvPr>
        </p:nvSpPr>
        <p:spPr/>
        <p:txBody>
          <a:bodyPr/>
          <a:lstStyle/>
          <a:p>
            <a:r>
              <a:rPr lang="en-US" dirty="0"/>
              <a:t>When Jesus called Matthew to “follow” Him, it included a literal coming along with Jesus and following Him around for 3 years.  How can we “follow” Christ today? </a:t>
            </a:r>
          </a:p>
          <a:p>
            <a:endParaRPr lang="en-US" dirty="0"/>
          </a:p>
        </p:txBody>
      </p:sp>
    </p:spTree>
    <p:extLst>
      <p:ext uri="{BB962C8B-B14F-4D97-AF65-F5344CB8AC3E}">
        <p14:creationId xmlns:p14="http://schemas.microsoft.com/office/powerpoint/2010/main" val="1279023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832D-8450-C9DC-DB97-39441CC80E32}"/>
              </a:ext>
            </a:extLst>
          </p:cNvPr>
          <p:cNvSpPr>
            <a:spLocks noGrp="1"/>
          </p:cNvSpPr>
          <p:nvPr>
            <p:ph type="title"/>
          </p:nvPr>
        </p:nvSpPr>
        <p:spPr/>
        <p:txBody>
          <a:bodyPr/>
          <a:lstStyle/>
          <a:p>
            <a:pPr algn="l"/>
            <a:r>
              <a:rPr lang="en-US" dirty="0"/>
              <a:t>Listen for an accusation.</a:t>
            </a:r>
          </a:p>
        </p:txBody>
      </p:sp>
      <p:sp>
        <p:nvSpPr>
          <p:cNvPr id="3" name="Content Placeholder 2">
            <a:extLst>
              <a:ext uri="{FF2B5EF4-FFF2-40B4-BE49-F238E27FC236}">
                <a16:creationId xmlns:a16="http://schemas.microsoft.com/office/drawing/2014/main" id="{9D4F92A7-9BEF-A541-0474-D03B9F10DC67}"/>
              </a:ext>
            </a:extLst>
          </p:cNvPr>
          <p:cNvSpPr>
            <a:spLocks noGrp="1"/>
          </p:cNvSpPr>
          <p:nvPr>
            <p:ph idx="1"/>
          </p:nvPr>
        </p:nvSpPr>
        <p:spPr>
          <a:xfrm>
            <a:off x="1909822" y="1883498"/>
            <a:ext cx="8842094" cy="4351338"/>
          </a:xfrm>
        </p:spPr>
        <p:txBody>
          <a:bodyPr/>
          <a:lstStyle/>
          <a:p>
            <a:pPr marL="0" indent="0" algn="ctr">
              <a:buNone/>
            </a:pPr>
            <a:r>
              <a:rPr lang="en-US" dirty="0"/>
              <a:t>Luke 5:29-32 (NIV)  Then Levi held a great banquet for Jesus at his house, and a large crowd of tax collectors and others were eating with them. 30  But the Pharisees and the teachers of the law who belonged to their sect complained </a:t>
            </a:r>
          </a:p>
        </p:txBody>
      </p:sp>
    </p:spTree>
    <p:extLst>
      <p:ext uri="{BB962C8B-B14F-4D97-AF65-F5344CB8AC3E}">
        <p14:creationId xmlns:p14="http://schemas.microsoft.com/office/powerpoint/2010/main" val="317723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DFDA7-44D2-94D2-E477-36E780BBC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7B15B-2F17-3CC2-18BC-0D1A9CABCC29}"/>
              </a:ext>
            </a:extLst>
          </p:cNvPr>
          <p:cNvSpPr>
            <a:spLocks noGrp="1"/>
          </p:cNvSpPr>
          <p:nvPr>
            <p:ph type="title"/>
          </p:nvPr>
        </p:nvSpPr>
        <p:spPr/>
        <p:txBody>
          <a:bodyPr/>
          <a:lstStyle/>
          <a:p>
            <a:pPr algn="l"/>
            <a:r>
              <a:rPr lang="en-US" dirty="0"/>
              <a:t>Listen for an accusation.</a:t>
            </a:r>
          </a:p>
        </p:txBody>
      </p:sp>
      <p:sp>
        <p:nvSpPr>
          <p:cNvPr id="3" name="Content Placeholder 2">
            <a:extLst>
              <a:ext uri="{FF2B5EF4-FFF2-40B4-BE49-F238E27FC236}">
                <a16:creationId xmlns:a16="http://schemas.microsoft.com/office/drawing/2014/main" id="{9AE748D0-2A24-7D83-ADEF-1E99B119857D}"/>
              </a:ext>
            </a:extLst>
          </p:cNvPr>
          <p:cNvSpPr>
            <a:spLocks noGrp="1"/>
          </p:cNvSpPr>
          <p:nvPr>
            <p:ph idx="1"/>
          </p:nvPr>
        </p:nvSpPr>
        <p:spPr>
          <a:xfrm>
            <a:off x="1909822" y="1883498"/>
            <a:ext cx="8842094" cy="4351338"/>
          </a:xfrm>
        </p:spPr>
        <p:txBody>
          <a:bodyPr/>
          <a:lstStyle/>
          <a:p>
            <a:pPr marL="0" indent="0" algn="ctr">
              <a:buNone/>
            </a:pPr>
            <a:r>
              <a:rPr lang="en-US" dirty="0"/>
              <a:t>to his disciples, "Why do you eat and drink with tax collectors and 'sinners'?" 31  Jesus answered them, "It is not the healthy who need a doctor, but the sick. 32  I have not come to call the righteous, but sinners to repentance."</a:t>
            </a:r>
          </a:p>
        </p:txBody>
      </p:sp>
      <p:pic>
        <p:nvPicPr>
          <p:cNvPr id="4" name="Picture 3">
            <a:extLst>
              <a:ext uri="{FF2B5EF4-FFF2-40B4-BE49-F238E27FC236}">
                <a16:creationId xmlns:a16="http://schemas.microsoft.com/office/drawing/2014/main" id="{CC1D9577-6DA6-BE5A-F518-26153E1D5CBB}"/>
              </a:ext>
            </a:extLst>
          </p:cNvPr>
          <p:cNvPicPr>
            <a:picLocks noChangeAspect="1"/>
          </p:cNvPicPr>
          <p:nvPr/>
        </p:nvPicPr>
        <p:blipFill>
          <a:blip r:embed="rId2"/>
          <a:stretch>
            <a:fillRect/>
          </a:stretch>
        </p:blipFill>
        <p:spPr>
          <a:xfrm>
            <a:off x="5008166" y="5208608"/>
            <a:ext cx="1990476" cy="2744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10683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173B-4B29-C2FB-3C21-009EDCCC4733}"/>
              </a:ext>
            </a:extLst>
          </p:cNvPr>
          <p:cNvSpPr>
            <a:spLocks noGrp="1"/>
          </p:cNvSpPr>
          <p:nvPr>
            <p:ph type="title"/>
          </p:nvPr>
        </p:nvSpPr>
        <p:spPr/>
        <p:txBody>
          <a:bodyPr/>
          <a:lstStyle/>
          <a:p>
            <a:r>
              <a:rPr lang="en-US" dirty="0"/>
              <a:t>Invite Everybody, “Come to Jesus!”</a:t>
            </a:r>
          </a:p>
        </p:txBody>
      </p:sp>
      <p:sp>
        <p:nvSpPr>
          <p:cNvPr id="3" name="Content Placeholder 2">
            <a:extLst>
              <a:ext uri="{FF2B5EF4-FFF2-40B4-BE49-F238E27FC236}">
                <a16:creationId xmlns:a16="http://schemas.microsoft.com/office/drawing/2014/main" id="{102C78A4-8C84-7366-D233-D89C858A3358}"/>
              </a:ext>
            </a:extLst>
          </p:cNvPr>
          <p:cNvSpPr>
            <a:spLocks noGrp="1"/>
          </p:cNvSpPr>
          <p:nvPr>
            <p:ph idx="1"/>
          </p:nvPr>
        </p:nvSpPr>
        <p:spPr/>
        <p:txBody>
          <a:bodyPr/>
          <a:lstStyle/>
          <a:p>
            <a:r>
              <a:rPr lang="en-US" dirty="0"/>
              <a:t>What did Levi do that suggests the depth of his commitment to Jesus and his desire that others come to know Jesus as he did? </a:t>
            </a:r>
          </a:p>
          <a:p>
            <a:r>
              <a:rPr lang="en-US" dirty="0"/>
              <a:t>Why would this gathering be suspect to some like scribes and Pharisees? </a:t>
            </a:r>
          </a:p>
          <a:p>
            <a:r>
              <a:rPr lang="en-US" dirty="0"/>
              <a:t>How did Jesus answer their critical inquiry?  Who needs Jesus? </a:t>
            </a:r>
          </a:p>
          <a:p>
            <a:endParaRPr lang="en-US" dirty="0"/>
          </a:p>
          <a:p>
            <a:endParaRPr lang="en-US" dirty="0"/>
          </a:p>
        </p:txBody>
      </p:sp>
    </p:spTree>
    <p:extLst>
      <p:ext uri="{BB962C8B-B14F-4D97-AF65-F5344CB8AC3E}">
        <p14:creationId xmlns:p14="http://schemas.microsoft.com/office/powerpoint/2010/main" val="14654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3E02E-2E6A-A895-400D-614774127135}"/>
              </a:ext>
            </a:extLst>
          </p:cNvPr>
          <p:cNvSpPr>
            <a:spLocks noGrp="1"/>
          </p:cNvSpPr>
          <p:nvPr>
            <p:ph type="title"/>
          </p:nvPr>
        </p:nvSpPr>
        <p:spPr/>
        <p:txBody>
          <a:bodyPr/>
          <a:lstStyle/>
          <a:p>
            <a:r>
              <a:rPr lang="en-US" dirty="0"/>
              <a:t>Invite Everybody, “Come to Jesus!”</a:t>
            </a:r>
          </a:p>
        </p:txBody>
      </p:sp>
      <p:sp>
        <p:nvSpPr>
          <p:cNvPr id="3" name="Content Placeholder 2">
            <a:extLst>
              <a:ext uri="{FF2B5EF4-FFF2-40B4-BE49-F238E27FC236}">
                <a16:creationId xmlns:a16="http://schemas.microsoft.com/office/drawing/2014/main" id="{A71BB41F-3D44-202A-DD30-D8F76F0FD39F}"/>
              </a:ext>
            </a:extLst>
          </p:cNvPr>
          <p:cNvSpPr>
            <a:spLocks noGrp="1"/>
          </p:cNvSpPr>
          <p:nvPr>
            <p:ph idx="1"/>
          </p:nvPr>
        </p:nvSpPr>
        <p:spPr/>
        <p:txBody>
          <a:bodyPr>
            <a:normAutofit/>
          </a:bodyPr>
          <a:lstStyle/>
          <a:p>
            <a:r>
              <a:rPr lang="en-US" dirty="0">
                <a:solidFill>
                  <a:srgbClr val="C00000"/>
                </a:solidFill>
              </a:rPr>
              <a:t>God could be using you in your circle of acquaintances to draw people to Jesus.</a:t>
            </a:r>
          </a:p>
          <a:p>
            <a:pPr lvl="1"/>
            <a:r>
              <a:rPr lang="en-US" dirty="0">
                <a:solidFill>
                  <a:srgbClr val="C00000"/>
                </a:solidFill>
              </a:rPr>
              <a:t>People you hang out with</a:t>
            </a:r>
          </a:p>
          <a:p>
            <a:pPr lvl="1"/>
            <a:r>
              <a:rPr lang="en-US" dirty="0">
                <a:solidFill>
                  <a:srgbClr val="C00000"/>
                </a:solidFill>
              </a:rPr>
              <a:t>Fellow workers</a:t>
            </a:r>
          </a:p>
          <a:p>
            <a:pPr lvl="1"/>
            <a:r>
              <a:rPr lang="en-US" dirty="0">
                <a:solidFill>
                  <a:srgbClr val="C00000"/>
                </a:solidFill>
              </a:rPr>
              <a:t>Neighbors</a:t>
            </a:r>
          </a:p>
          <a:p>
            <a:pPr lvl="1"/>
            <a:r>
              <a:rPr lang="en-US" dirty="0">
                <a:solidFill>
                  <a:srgbClr val="C00000"/>
                </a:solidFill>
              </a:rPr>
              <a:t>Family members</a:t>
            </a:r>
          </a:p>
          <a:p>
            <a:pPr lvl="1"/>
            <a:r>
              <a:rPr lang="en-US" dirty="0">
                <a:solidFill>
                  <a:srgbClr val="C00000"/>
                </a:solidFill>
              </a:rPr>
              <a:t>In general people you know and associate with or do business with … who need Jesus</a:t>
            </a:r>
          </a:p>
          <a:p>
            <a:endParaRPr lang="en-US" dirty="0"/>
          </a:p>
        </p:txBody>
      </p:sp>
    </p:spTree>
    <p:extLst>
      <p:ext uri="{BB962C8B-B14F-4D97-AF65-F5344CB8AC3E}">
        <p14:creationId xmlns:p14="http://schemas.microsoft.com/office/powerpoint/2010/main" val="238911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73AA-3B2E-6732-6458-9834EA5853D3}"/>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F9DE830E-9CC7-8668-6A03-EBE9AD078785}"/>
              </a:ext>
            </a:extLst>
          </p:cNvPr>
          <p:cNvGrpSpPr/>
          <p:nvPr/>
        </p:nvGrpSpPr>
        <p:grpSpPr>
          <a:xfrm>
            <a:off x="2849598" y="1567542"/>
            <a:ext cx="6492803" cy="4284827"/>
            <a:chOff x="2849598" y="1567542"/>
            <a:chExt cx="6492803" cy="4284827"/>
          </a:xfrm>
        </p:grpSpPr>
        <p:pic>
          <p:nvPicPr>
            <p:cNvPr id="4" name="Picture 3">
              <a:extLst>
                <a:ext uri="{FF2B5EF4-FFF2-40B4-BE49-F238E27FC236}">
                  <a16:creationId xmlns:a16="http://schemas.microsoft.com/office/drawing/2014/main" id="{0047832E-95B1-B028-AAB7-38BE5DDAA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43285"/>
              <a:ext cx="5714286" cy="3171429"/>
            </a:xfrm>
            <a:prstGeom prst="rect">
              <a:avLst/>
            </a:prstGeom>
            <a:ln>
              <a:noFill/>
            </a:ln>
            <a:effectLst>
              <a:outerShdw blurRad="292100" dist="139700" dir="2700000" algn="tl" rotWithShape="0">
                <a:srgbClr val="333333">
                  <a:alpha val="65000"/>
                </a:srgbClr>
              </a:outerShdw>
            </a:effectLst>
          </p:spPr>
        </p:pic>
        <p:pic>
          <p:nvPicPr>
            <p:cNvPr id="6" name="Picture 5">
              <a:hlinkClick r:id="rId3"/>
              <a:extLst>
                <a:ext uri="{FF2B5EF4-FFF2-40B4-BE49-F238E27FC236}">
                  <a16:creationId xmlns:a16="http://schemas.microsoft.com/office/drawing/2014/main" id="{BDEB3876-170E-8710-F4FB-3D96C04FAB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67542"/>
              <a:ext cx="6492803" cy="4284827"/>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8FAEDA50-9186-D68A-7FD9-B0598B5367E9}"/>
              </a:ext>
            </a:extLst>
          </p:cNvPr>
          <p:cNvSpPr txBox="1"/>
          <p:nvPr/>
        </p:nvSpPr>
        <p:spPr>
          <a:xfrm>
            <a:off x="4643252" y="5949538"/>
            <a:ext cx="2790701"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80646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D2AB4-468C-72F3-2126-5B9AEA33E76E}"/>
              </a:ext>
            </a:extLst>
          </p:cNvPr>
          <p:cNvSpPr>
            <a:spLocks noGrp="1"/>
          </p:cNvSpPr>
          <p:nvPr>
            <p:ph type="title"/>
          </p:nvPr>
        </p:nvSpPr>
        <p:spPr/>
        <p:txBody>
          <a:bodyPr/>
          <a:lstStyle/>
          <a:p>
            <a:r>
              <a:rPr lang="en-US" dirty="0"/>
              <a:t>Invite Everybody, “Come to Jesus!”</a:t>
            </a:r>
          </a:p>
        </p:txBody>
      </p:sp>
      <p:sp>
        <p:nvSpPr>
          <p:cNvPr id="3" name="Content Placeholder 2">
            <a:extLst>
              <a:ext uri="{FF2B5EF4-FFF2-40B4-BE49-F238E27FC236}">
                <a16:creationId xmlns:a16="http://schemas.microsoft.com/office/drawing/2014/main" id="{C3A91B02-69FD-A654-7539-BF97171C1908}"/>
              </a:ext>
            </a:extLst>
          </p:cNvPr>
          <p:cNvSpPr>
            <a:spLocks noGrp="1"/>
          </p:cNvSpPr>
          <p:nvPr>
            <p:ph idx="1"/>
          </p:nvPr>
        </p:nvSpPr>
        <p:spPr/>
        <p:txBody>
          <a:bodyPr/>
          <a:lstStyle/>
          <a:p>
            <a:r>
              <a:rPr lang="en-US" dirty="0"/>
              <a:t>How can we follow Jesus’ example of associating with society’s and religion’s outcasts without compromising Christian values?</a:t>
            </a:r>
          </a:p>
          <a:p>
            <a:endParaRPr lang="en-US" dirty="0"/>
          </a:p>
        </p:txBody>
      </p:sp>
      <p:pic>
        <p:nvPicPr>
          <p:cNvPr id="5" name="Picture 4">
            <a:extLst>
              <a:ext uri="{FF2B5EF4-FFF2-40B4-BE49-F238E27FC236}">
                <a16:creationId xmlns:a16="http://schemas.microsoft.com/office/drawing/2014/main" id="{95303D08-226D-EED8-46AC-9BE36AB424E9}"/>
              </a:ext>
            </a:extLst>
          </p:cNvPr>
          <p:cNvPicPr>
            <a:picLocks noChangeAspect="1"/>
          </p:cNvPicPr>
          <p:nvPr/>
        </p:nvPicPr>
        <p:blipFill>
          <a:blip r:embed="rId2"/>
          <a:stretch>
            <a:fillRect/>
          </a:stretch>
        </p:blipFill>
        <p:spPr>
          <a:xfrm>
            <a:off x="4052635" y="3843058"/>
            <a:ext cx="4086729" cy="2333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041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C619-C725-332F-FF86-6B37A3BA071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7C31B32-A894-BB75-C19F-6B72CD674A51}"/>
              </a:ext>
            </a:extLst>
          </p:cNvPr>
          <p:cNvSpPr>
            <a:spLocks noGrp="1"/>
          </p:cNvSpPr>
          <p:nvPr>
            <p:ph idx="1"/>
          </p:nvPr>
        </p:nvSpPr>
        <p:spPr>
          <a:xfrm>
            <a:off x="838200" y="1921397"/>
            <a:ext cx="10515600" cy="4255566"/>
          </a:xfrm>
        </p:spPr>
        <p:txBody>
          <a:bodyPr/>
          <a:lstStyle/>
          <a:p>
            <a:r>
              <a:rPr lang="en-US" dirty="0"/>
              <a:t>Confess. </a:t>
            </a:r>
          </a:p>
          <a:p>
            <a:pPr lvl="1"/>
            <a:r>
              <a:rPr lang="en-US" sz="3600" dirty="0"/>
              <a:t>Pray and ask God to reveal sinful thoughts or prejudices that might negatively impact your compassion for people. </a:t>
            </a:r>
          </a:p>
          <a:p>
            <a:pPr lvl="1"/>
            <a:r>
              <a:rPr lang="en-US" sz="3600" dirty="0"/>
              <a:t>Confess your sin to God and genuinely repent.</a:t>
            </a:r>
          </a:p>
          <a:p>
            <a:endParaRPr lang="en-US" dirty="0"/>
          </a:p>
        </p:txBody>
      </p:sp>
    </p:spTree>
    <p:extLst>
      <p:ext uri="{BB962C8B-B14F-4D97-AF65-F5344CB8AC3E}">
        <p14:creationId xmlns:p14="http://schemas.microsoft.com/office/powerpoint/2010/main" val="1461487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D9FE8-9068-9946-2606-28CAD49224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0AD2B7-BECC-5BD8-FDEE-A79D2A5552F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4739255-B6D2-888C-9A82-900570D79CA9}"/>
              </a:ext>
            </a:extLst>
          </p:cNvPr>
          <p:cNvSpPr>
            <a:spLocks noGrp="1"/>
          </p:cNvSpPr>
          <p:nvPr>
            <p:ph idx="1"/>
          </p:nvPr>
        </p:nvSpPr>
        <p:spPr/>
        <p:txBody>
          <a:bodyPr/>
          <a:lstStyle/>
          <a:p>
            <a:r>
              <a:rPr lang="en-US" dirty="0"/>
              <a:t>Assess. </a:t>
            </a:r>
          </a:p>
          <a:p>
            <a:pPr lvl="1"/>
            <a:r>
              <a:rPr lang="en-US" sz="3600" dirty="0"/>
              <a:t>Prayerfully consider your circle of family, friends, and acquaintances. </a:t>
            </a:r>
          </a:p>
          <a:p>
            <a:pPr lvl="1"/>
            <a:r>
              <a:rPr lang="en-US" sz="3600" dirty="0"/>
              <a:t>What unmet needs do they have? </a:t>
            </a:r>
          </a:p>
          <a:p>
            <a:pPr lvl="1"/>
            <a:r>
              <a:rPr lang="en-US" sz="3600" dirty="0"/>
              <a:t>Select one person to help and develop an action plan to meet the need compassionately.</a:t>
            </a:r>
          </a:p>
          <a:p>
            <a:endParaRPr lang="en-US" dirty="0"/>
          </a:p>
        </p:txBody>
      </p:sp>
    </p:spTree>
    <p:extLst>
      <p:ext uri="{BB962C8B-B14F-4D97-AF65-F5344CB8AC3E}">
        <p14:creationId xmlns:p14="http://schemas.microsoft.com/office/powerpoint/2010/main" val="2886863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BCEA5-3F8E-AE4A-1AAC-9469189A71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AF0E6-D6C0-FB06-3841-411FCC15C9B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C638347-C877-E015-A9B9-DE21D3BA40F9}"/>
              </a:ext>
            </a:extLst>
          </p:cNvPr>
          <p:cNvSpPr>
            <a:spLocks noGrp="1"/>
          </p:cNvSpPr>
          <p:nvPr>
            <p:ph idx="1"/>
          </p:nvPr>
        </p:nvSpPr>
        <p:spPr/>
        <p:txBody>
          <a:bodyPr/>
          <a:lstStyle/>
          <a:p>
            <a:r>
              <a:rPr lang="en-US" dirty="0"/>
              <a:t>Express. </a:t>
            </a:r>
          </a:p>
          <a:p>
            <a:pPr lvl="1"/>
            <a:r>
              <a:rPr lang="en-US" sz="3600" dirty="0"/>
              <a:t>Share your desire to serve with your pastor, a staff member at your church, or a mature believer.</a:t>
            </a:r>
          </a:p>
          <a:p>
            <a:pPr lvl="1"/>
            <a:r>
              <a:rPr lang="en-US" sz="3600" dirty="0"/>
              <a:t>Consider ways you can meet unmet needs in the church and in your community.</a:t>
            </a:r>
          </a:p>
          <a:p>
            <a:endParaRPr lang="en-US" dirty="0"/>
          </a:p>
        </p:txBody>
      </p:sp>
    </p:spTree>
    <p:extLst>
      <p:ext uri="{BB962C8B-B14F-4D97-AF65-F5344CB8AC3E}">
        <p14:creationId xmlns:p14="http://schemas.microsoft.com/office/powerpoint/2010/main" val="1135749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88D6-178C-E311-A311-762F5B193540}"/>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6191216D-491D-FE14-0DB0-310EE133E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112" y="1861195"/>
            <a:ext cx="3746663" cy="313561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6" name="Picture 5">
            <a:extLst>
              <a:ext uri="{FF2B5EF4-FFF2-40B4-BE49-F238E27FC236}">
                <a16:creationId xmlns:a16="http://schemas.microsoft.com/office/drawing/2014/main" id="{818B6B68-37C0-4C7A-1371-44973FA49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508" y="3576817"/>
            <a:ext cx="2726697" cy="2198949"/>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42F18FA3-C8E3-03B7-1042-F7DE8EC4ECC6}"/>
              </a:ext>
            </a:extLst>
          </p:cNvPr>
          <p:cNvSpPr/>
          <p:nvPr/>
        </p:nvSpPr>
        <p:spPr>
          <a:xfrm>
            <a:off x="3588152" y="1690687"/>
            <a:ext cx="4444678" cy="4085079"/>
          </a:xfrm>
          <a:prstGeom prst="wedgeRoundRectCallout">
            <a:avLst>
              <a:gd name="adj1" fmla="val -66406"/>
              <a:gd name="adj2" fmla="val 1399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Ah, Mes </a:t>
            </a:r>
            <a:r>
              <a:rPr lang="en-US" dirty="0" err="1">
                <a:latin typeface="Comic Sans MS" panose="030F0702030302020204" pitchFamily="66" charset="0"/>
              </a:rPr>
              <a:t>amis</a:t>
            </a:r>
            <a:r>
              <a:rPr lang="en-US" dirty="0">
                <a:latin typeface="Comic Sans MS" panose="030F0702030302020204" pitchFamily="66" charset="0"/>
              </a:rPr>
              <a:t>, our good Baptist consulate in Magan </a:t>
            </a:r>
            <a:r>
              <a:rPr lang="en-US" dirty="0" err="1">
                <a:latin typeface="Comic Sans MS" panose="030F0702030302020204" pitchFamily="66" charset="0"/>
              </a:rPr>
              <a:t>Naniuegas</a:t>
            </a:r>
            <a:r>
              <a:rPr lang="en-US" dirty="0">
                <a:latin typeface="Comic Sans MS" panose="030F0702030302020204" pitchFamily="66" charset="0"/>
              </a:rPr>
              <a:t> has transmitted to us a communiqué of the utmost delicacy from two trusted agents among the local faithful. The underground church desires that their dear brothers and sisters in Christ should not forget a truth most profound and essential. Use these clue words (from the Bible study) to complete the message. Assistance is to be found at </a:t>
            </a:r>
            <a:r>
              <a:rPr lang="en-US" u="sng" dirty="0">
                <a:hlinkClick r:id="rId4"/>
              </a:rPr>
              <a:t>https://tinyurl.com/4cnnvntw</a:t>
            </a:r>
            <a:r>
              <a:rPr lang="en-US" u="sng" dirty="0"/>
              <a:t>                                                                                                                                                                                                                                                                                                                                                                                                                                                                                                                                                                                                                                                                                                                                                                                                                                                                                                                                                                                                                                                                                                                                                                                                                                                                                                                                                                                                                                                                                                                                                                                                                                                                                                                                                                                                                                                                                                                                                                                                                                                                                                                                                                                                                                                                                                                                                                                                                                                                                                                                                                                                                                                                                                                                                                                                                                                                                                                                                                                                                                                                                                                                                                                                                                                                                                                                                                                                                                                                                                                                                                                                                                                                                                                                                                                                                                                                                                                                                                                                                                                                                                                                                                                                                                                                                                                                                                                                                                                                                                                                                                                                                                                                                                                                                                                                                                                                                                                                                                                                                                                                                                                                                                                                                                                                                                                                                                                                                                                                                                                                                                                                                                                                                                                                                                                                                                                                                                                                                                                                                                                                                                                                                                                                                                                                                                                                                                                                                                                                                                                                                                                                                                                                                         </a:t>
            </a:r>
            <a:endParaRPr lang="en-US" dirty="0">
              <a:latin typeface="Comic Sans MS" panose="030F0702030302020204" pitchFamily="66" charset="0"/>
            </a:endParaRPr>
          </a:p>
        </p:txBody>
      </p:sp>
    </p:spTree>
    <p:extLst>
      <p:ext uri="{BB962C8B-B14F-4D97-AF65-F5344CB8AC3E}">
        <p14:creationId xmlns:p14="http://schemas.microsoft.com/office/powerpoint/2010/main" val="1386515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27119-A335-898B-7705-F31DE92FD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BA7B8-F544-D7BC-F0BA-484CBCDEF724}"/>
              </a:ext>
            </a:extLst>
          </p:cNvPr>
          <p:cNvSpPr>
            <a:spLocks noGrp="1"/>
          </p:cNvSpPr>
          <p:nvPr>
            <p:ph type="ctrTitle"/>
          </p:nvPr>
        </p:nvSpPr>
        <p:spPr/>
        <p:txBody>
          <a:bodyPr/>
          <a:lstStyle/>
          <a:p>
            <a:r>
              <a:rPr lang="en-US" dirty="0"/>
              <a:t>Meeting Needs</a:t>
            </a:r>
          </a:p>
        </p:txBody>
      </p:sp>
      <p:sp>
        <p:nvSpPr>
          <p:cNvPr id="3" name="Subtitle 2">
            <a:extLst>
              <a:ext uri="{FF2B5EF4-FFF2-40B4-BE49-F238E27FC236}">
                <a16:creationId xmlns:a16="http://schemas.microsoft.com/office/drawing/2014/main" id="{4BE4D411-8438-1E07-C933-6FFD46EEB397}"/>
              </a:ext>
            </a:extLst>
          </p:cNvPr>
          <p:cNvSpPr>
            <a:spLocks noGrp="1"/>
          </p:cNvSpPr>
          <p:nvPr>
            <p:ph type="subTitle" idx="1"/>
          </p:nvPr>
        </p:nvSpPr>
        <p:spPr>
          <a:xfrm>
            <a:off x="1524000" y="4013860"/>
            <a:ext cx="9144000" cy="1243940"/>
          </a:xfrm>
        </p:spPr>
        <p:txBody>
          <a:bodyPr/>
          <a:lstStyle/>
          <a:p>
            <a:r>
              <a:rPr lang="en-US" dirty="0"/>
              <a:t>June 7</a:t>
            </a:r>
          </a:p>
        </p:txBody>
      </p:sp>
    </p:spTree>
    <p:extLst>
      <p:ext uri="{BB962C8B-B14F-4D97-AF65-F5344CB8AC3E}">
        <p14:creationId xmlns:p14="http://schemas.microsoft.com/office/powerpoint/2010/main" val="1750688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15C02-D2A2-D338-5E94-9F4935EF7280}"/>
              </a:ext>
            </a:extLst>
          </p:cNvPr>
          <p:cNvSpPr>
            <a:spLocks noGrp="1"/>
          </p:cNvSpPr>
          <p:nvPr>
            <p:ph type="title"/>
          </p:nvPr>
        </p:nvSpPr>
        <p:spPr/>
        <p:txBody>
          <a:bodyPr/>
          <a:lstStyle/>
          <a:p>
            <a:r>
              <a:rPr lang="en-US" dirty="0"/>
              <a:t>You want what?</a:t>
            </a:r>
          </a:p>
        </p:txBody>
      </p:sp>
      <p:sp>
        <p:nvSpPr>
          <p:cNvPr id="3" name="Content Placeholder 2">
            <a:extLst>
              <a:ext uri="{FF2B5EF4-FFF2-40B4-BE49-F238E27FC236}">
                <a16:creationId xmlns:a16="http://schemas.microsoft.com/office/drawing/2014/main" id="{33F0B6A3-5CF3-4171-5249-EB89A4E25CEE}"/>
              </a:ext>
            </a:extLst>
          </p:cNvPr>
          <p:cNvSpPr>
            <a:spLocks noGrp="1"/>
          </p:cNvSpPr>
          <p:nvPr>
            <p:ph idx="1"/>
          </p:nvPr>
        </p:nvSpPr>
        <p:spPr/>
        <p:txBody>
          <a:bodyPr/>
          <a:lstStyle/>
          <a:p>
            <a:r>
              <a:rPr lang="en-US" dirty="0"/>
              <a:t>When have you been caught off-guard by an unexpected request for help?</a:t>
            </a:r>
          </a:p>
          <a:p>
            <a:endParaRPr lang="en-US" dirty="0"/>
          </a:p>
          <a:p>
            <a:r>
              <a:rPr lang="en-US" dirty="0">
                <a:solidFill>
                  <a:srgbClr val="C00000"/>
                </a:solidFill>
              </a:rPr>
              <a:t>People have all kinds of needs.</a:t>
            </a:r>
          </a:p>
          <a:p>
            <a:pPr lvl="1"/>
            <a:r>
              <a:rPr lang="en-US" dirty="0">
                <a:solidFill>
                  <a:srgbClr val="C00000"/>
                </a:solidFill>
              </a:rPr>
              <a:t>Jesus met needs for all kinds of people.</a:t>
            </a:r>
          </a:p>
          <a:p>
            <a:pPr lvl="1"/>
            <a:r>
              <a:rPr lang="en-US" dirty="0">
                <a:solidFill>
                  <a:srgbClr val="C00000"/>
                </a:solidFill>
              </a:rPr>
              <a:t>Meeting needs is an opportunity to introduce others to Jesus. </a:t>
            </a:r>
          </a:p>
        </p:txBody>
      </p:sp>
      <p:grpSp>
        <p:nvGrpSpPr>
          <p:cNvPr id="7" name="Group 6">
            <a:extLst>
              <a:ext uri="{FF2B5EF4-FFF2-40B4-BE49-F238E27FC236}">
                <a16:creationId xmlns:a16="http://schemas.microsoft.com/office/drawing/2014/main" id="{FDC9434C-F6BE-2119-6D3E-C61C0727BE9B}"/>
              </a:ext>
            </a:extLst>
          </p:cNvPr>
          <p:cNvGrpSpPr/>
          <p:nvPr/>
        </p:nvGrpSpPr>
        <p:grpSpPr>
          <a:xfrm>
            <a:off x="1808016" y="2860779"/>
            <a:ext cx="8889511" cy="3316184"/>
            <a:chOff x="1831766" y="2860779"/>
            <a:chExt cx="8889511" cy="3316184"/>
          </a:xfrm>
        </p:grpSpPr>
        <p:pic>
          <p:nvPicPr>
            <p:cNvPr id="4" name="Picture 3" descr="Phone Fraud">
              <a:extLst>
                <a:ext uri="{FF2B5EF4-FFF2-40B4-BE49-F238E27FC236}">
                  <a16:creationId xmlns:a16="http://schemas.microsoft.com/office/drawing/2014/main" id="{004AD877-85E0-EF78-349D-143AC3323E42}"/>
                </a:ext>
              </a:extLst>
            </p:cNvPr>
            <p:cNvPicPr>
              <a:picLocks noChangeAspect="1"/>
            </p:cNvPicPr>
            <p:nvPr/>
          </p:nvPicPr>
          <p:blipFill>
            <a:blip r:embed="rId2"/>
            <a:stretch>
              <a:fillRect/>
            </a:stretch>
          </p:blipFill>
          <p:spPr>
            <a:xfrm>
              <a:off x="8437255" y="2860779"/>
              <a:ext cx="2284022" cy="3316184"/>
            </a:xfrm>
            <a:prstGeom prst="rect">
              <a:avLst/>
            </a:prstGeom>
            <a:ln>
              <a:noFill/>
            </a:ln>
            <a:effectLst>
              <a:outerShdw blurRad="292100" dist="139700" dir="2700000" algn="tl" rotWithShape="0">
                <a:srgbClr val="333333">
                  <a:alpha val="65000"/>
                </a:srgbClr>
              </a:outerShdw>
            </a:effectLst>
          </p:spPr>
        </p:pic>
        <p:pic>
          <p:nvPicPr>
            <p:cNvPr id="5" name="Picture 4" descr="Grandfather is Talking on the Telephone">
              <a:extLst>
                <a:ext uri="{FF2B5EF4-FFF2-40B4-BE49-F238E27FC236}">
                  <a16:creationId xmlns:a16="http://schemas.microsoft.com/office/drawing/2014/main" id="{46F00D1E-3F57-5BD0-6288-FF1EE332CD4E}"/>
                </a:ext>
              </a:extLst>
            </p:cNvPr>
            <p:cNvPicPr>
              <a:picLocks noChangeAspect="1"/>
            </p:cNvPicPr>
            <p:nvPr/>
          </p:nvPicPr>
          <p:blipFill>
            <a:blip r:embed="rId3"/>
            <a:stretch>
              <a:fillRect/>
            </a:stretch>
          </p:blipFill>
          <p:spPr>
            <a:xfrm>
              <a:off x="1831766" y="3313215"/>
              <a:ext cx="2220686" cy="2220686"/>
            </a:xfrm>
            <a:prstGeom prst="rect">
              <a:avLst/>
            </a:prstGeom>
            <a:ln>
              <a:noFill/>
            </a:ln>
            <a:effectLst>
              <a:outerShdw blurRad="292100" dist="139700" dir="2700000" algn="tl" rotWithShape="0">
                <a:srgbClr val="333333">
                  <a:alpha val="65000"/>
                </a:srgbClr>
              </a:outerShdw>
            </a:effectLst>
          </p:spPr>
        </p:pic>
        <p:pic>
          <p:nvPicPr>
            <p:cNvPr id="6" name="Picture 5" descr="(Fred) Businessman is Talking on His Smartphone">
              <a:extLst>
                <a:ext uri="{FF2B5EF4-FFF2-40B4-BE49-F238E27FC236}">
                  <a16:creationId xmlns:a16="http://schemas.microsoft.com/office/drawing/2014/main" id="{CE149A77-6C5E-EB11-E8C4-4FFE0CEAABC4}"/>
                </a:ext>
              </a:extLst>
            </p:cNvPr>
            <p:cNvPicPr>
              <a:picLocks noChangeAspect="1"/>
            </p:cNvPicPr>
            <p:nvPr/>
          </p:nvPicPr>
          <p:blipFill>
            <a:blip r:embed="rId4"/>
            <a:stretch>
              <a:fillRect/>
            </a:stretch>
          </p:blipFill>
          <p:spPr>
            <a:xfrm>
              <a:off x="5331402" y="3365924"/>
              <a:ext cx="1799421" cy="216797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70396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6DEE-C589-B3D8-CE1D-872638D9247C}"/>
              </a:ext>
            </a:extLst>
          </p:cNvPr>
          <p:cNvSpPr>
            <a:spLocks noGrp="1"/>
          </p:cNvSpPr>
          <p:nvPr>
            <p:ph type="title"/>
          </p:nvPr>
        </p:nvSpPr>
        <p:spPr/>
        <p:txBody>
          <a:bodyPr/>
          <a:lstStyle/>
          <a:p>
            <a:pPr algn="l"/>
            <a:r>
              <a:rPr lang="en-US" dirty="0"/>
              <a:t>Listen for who is willing.</a:t>
            </a:r>
          </a:p>
        </p:txBody>
      </p:sp>
      <p:sp>
        <p:nvSpPr>
          <p:cNvPr id="3" name="Content Placeholder 2">
            <a:extLst>
              <a:ext uri="{FF2B5EF4-FFF2-40B4-BE49-F238E27FC236}">
                <a16:creationId xmlns:a16="http://schemas.microsoft.com/office/drawing/2014/main" id="{38BB9C65-7ED7-BE6D-E62A-5CFF6386AF61}"/>
              </a:ext>
            </a:extLst>
          </p:cNvPr>
          <p:cNvSpPr>
            <a:spLocks noGrp="1"/>
          </p:cNvSpPr>
          <p:nvPr>
            <p:ph idx="1"/>
          </p:nvPr>
        </p:nvSpPr>
        <p:spPr>
          <a:xfrm>
            <a:off x="1493134" y="1976096"/>
            <a:ext cx="9513425" cy="4351338"/>
          </a:xfrm>
        </p:spPr>
        <p:txBody>
          <a:bodyPr/>
          <a:lstStyle/>
          <a:p>
            <a:pPr marL="0" indent="0" algn="ctr">
              <a:buNone/>
            </a:pPr>
            <a:r>
              <a:rPr lang="en-US" dirty="0"/>
              <a:t>Luke 5:12-16 (NIV)  While Jesus was in one of the towns, a man came along who was covered with leprosy. When he saw Jesus, he fell with his face to the ground and begged him, "Lord, if you are willing, you can make me clean." 13  Jesus reached out </a:t>
            </a:r>
          </a:p>
        </p:txBody>
      </p:sp>
    </p:spTree>
    <p:extLst>
      <p:ext uri="{BB962C8B-B14F-4D97-AF65-F5344CB8AC3E}">
        <p14:creationId xmlns:p14="http://schemas.microsoft.com/office/powerpoint/2010/main" val="388779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0C517-1DAF-150C-3C67-C9870C11D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9AE5A1-8ACA-0015-2658-FC61A86CDE5A}"/>
              </a:ext>
            </a:extLst>
          </p:cNvPr>
          <p:cNvSpPr>
            <a:spLocks noGrp="1"/>
          </p:cNvSpPr>
          <p:nvPr>
            <p:ph type="title"/>
          </p:nvPr>
        </p:nvSpPr>
        <p:spPr/>
        <p:txBody>
          <a:bodyPr/>
          <a:lstStyle/>
          <a:p>
            <a:pPr algn="l"/>
            <a:r>
              <a:rPr lang="en-US" dirty="0"/>
              <a:t>Listen for who is willing.</a:t>
            </a:r>
          </a:p>
        </p:txBody>
      </p:sp>
      <p:sp>
        <p:nvSpPr>
          <p:cNvPr id="3" name="Content Placeholder 2">
            <a:extLst>
              <a:ext uri="{FF2B5EF4-FFF2-40B4-BE49-F238E27FC236}">
                <a16:creationId xmlns:a16="http://schemas.microsoft.com/office/drawing/2014/main" id="{B5455814-EEE8-0487-C630-CD419708399C}"/>
              </a:ext>
            </a:extLst>
          </p:cNvPr>
          <p:cNvSpPr>
            <a:spLocks noGrp="1"/>
          </p:cNvSpPr>
          <p:nvPr>
            <p:ph idx="1"/>
          </p:nvPr>
        </p:nvSpPr>
        <p:spPr>
          <a:xfrm>
            <a:off x="1678329" y="1987671"/>
            <a:ext cx="9108311" cy="4351338"/>
          </a:xfrm>
        </p:spPr>
        <p:txBody>
          <a:bodyPr/>
          <a:lstStyle/>
          <a:p>
            <a:pPr marL="0" indent="0" algn="ctr">
              <a:buNone/>
            </a:pPr>
            <a:r>
              <a:rPr lang="en-US" dirty="0"/>
              <a:t>his hand and touched the man. "I am willing," he said. "Be clean!" And immediately the leprosy left him. 14  Then Jesus ordered him, "Don't tell anyone, but go, show yourself to the priest and offer the sacrifices that Moses commanded for </a:t>
            </a:r>
          </a:p>
        </p:txBody>
      </p:sp>
    </p:spTree>
    <p:extLst>
      <p:ext uri="{BB962C8B-B14F-4D97-AF65-F5344CB8AC3E}">
        <p14:creationId xmlns:p14="http://schemas.microsoft.com/office/powerpoint/2010/main" val="153999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BC5D3-0BAA-4AAD-4E88-371033F473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5DF9D-2C72-4BF5-90BE-F2DF1CF9565C}"/>
              </a:ext>
            </a:extLst>
          </p:cNvPr>
          <p:cNvSpPr>
            <a:spLocks noGrp="1"/>
          </p:cNvSpPr>
          <p:nvPr>
            <p:ph type="title"/>
          </p:nvPr>
        </p:nvSpPr>
        <p:spPr/>
        <p:txBody>
          <a:bodyPr/>
          <a:lstStyle/>
          <a:p>
            <a:pPr algn="l"/>
            <a:r>
              <a:rPr lang="en-US" dirty="0"/>
              <a:t>Listen for who is willing.</a:t>
            </a:r>
          </a:p>
        </p:txBody>
      </p:sp>
      <p:sp>
        <p:nvSpPr>
          <p:cNvPr id="3" name="Content Placeholder 2">
            <a:extLst>
              <a:ext uri="{FF2B5EF4-FFF2-40B4-BE49-F238E27FC236}">
                <a16:creationId xmlns:a16="http://schemas.microsoft.com/office/drawing/2014/main" id="{40A841E9-FB53-0D87-8A6A-9BD4D6D87EA1}"/>
              </a:ext>
            </a:extLst>
          </p:cNvPr>
          <p:cNvSpPr>
            <a:spLocks noGrp="1"/>
          </p:cNvSpPr>
          <p:nvPr>
            <p:ph idx="1"/>
          </p:nvPr>
        </p:nvSpPr>
        <p:spPr>
          <a:xfrm>
            <a:off x="1720769" y="1941372"/>
            <a:ext cx="8750461" cy="4351338"/>
          </a:xfrm>
        </p:spPr>
        <p:txBody>
          <a:bodyPr/>
          <a:lstStyle/>
          <a:p>
            <a:pPr marL="0" indent="0" algn="ctr">
              <a:buNone/>
            </a:pPr>
            <a:r>
              <a:rPr lang="en-US" dirty="0"/>
              <a:t>your cleansing, as a testimony to them." 15  Yet the news about him spread all the more, so that crowds of people came to hear him and to be healed of their sicknesses. 16  But Jesus often withdrew to lonely places and prayed.</a:t>
            </a:r>
          </a:p>
          <a:p>
            <a:pPr marL="0" indent="0" algn="ctr">
              <a:buNone/>
            </a:pPr>
            <a:endParaRPr lang="en-US" dirty="0"/>
          </a:p>
        </p:txBody>
      </p:sp>
      <p:pic>
        <p:nvPicPr>
          <p:cNvPr id="5" name="Picture 4">
            <a:extLst>
              <a:ext uri="{FF2B5EF4-FFF2-40B4-BE49-F238E27FC236}">
                <a16:creationId xmlns:a16="http://schemas.microsoft.com/office/drawing/2014/main" id="{666687C2-153D-838F-6CB5-3A589ADE7801}"/>
              </a:ext>
            </a:extLst>
          </p:cNvPr>
          <p:cNvPicPr>
            <a:picLocks noChangeAspect="1"/>
          </p:cNvPicPr>
          <p:nvPr/>
        </p:nvPicPr>
        <p:blipFill>
          <a:blip r:embed="rId2"/>
          <a:stretch>
            <a:fillRect/>
          </a:stretch>
        </p:blipFill>
        <p:spPr>
          <a:xfrm>
            <a:off x="4985016" y="5451676"/>
            <a:ext cx="1990476" cy="2744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96978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6D9E-B9EA-993F-D69C-FD98A566EB7A}"/>
              </a:ext>
            </a:extLst>
          </p:cNvPr>
          <p:cNvSpPr>
            <a:spLocks noGrp="1"/>
          </p:cNvSpPr>
          <p:nvPr>
            <p:ph type="title"/>
          </p:nvPr>
        </p:nvSpPr>
        <p:spPr/>
        <p:txBody>
          <a:bodyPr/>
          <a:lstStyle/>
          <a:p>
            <a:r>
              <a:rPr lang="en-US" dirty="0"/>
              <a:t>Be Willing to Help when You Can</a:t>
            </a:r>
          </a:p>
        </p:txBody>
      </p:sp>
      <p:sp>
        <p:nvSpPr>
          <p:cNvPr id="3" name="Content Placeholder 2">
            <a:extLst>
              <a:ext uri="{FF2B5EF4-FFF2-40B4-BE49-F238E27FC236}">
                <a16:creationId xmlns:a16="http://schemas.microsoft.com/office/drawing/2014/main" id="{D80ED204-5E34-8B14-AD4F-1B084307BFD3}"/>
              </a:ext>
            </a:extLst>
          </p:cNvPr>
          <p:cNvSpPr>
            <a:spLocks noGrp="1"/>
          </p:cNvSpPr>
          <p:nvPr>
            <p:ph idx="1"/>
          </p:nvPr>
        </p:nvSpPr>
        <p:spPr/>
        <p:txBody>
          <a:bodyPr/>
          <a:lstStyle/>
          <a:p>
            <a:r>
              <a:rPr lang="en-US" dirty="0"/>
              <a:t>How did the sick man show boldness?</a:t>
            </a:r>
          </a:p>
          <a:p>
            <a:r>
              <a:rPr lang="en-US" dirty="0"/>
              <a:t> Why do you think he questioned Jesus even though he believed Jesus was capable of healing him? </a:t>
            </a:r>
          </a:p>
          <a:p>
            <a:endParaRPr lang="en-US" dirty="0"/>
          </a:p>
          <a:p>
            <a:endParaRPr lang="en-US" dirty="0"/>
          </a:p>
        </p:txBody>
      </p:sp>
      <p:sp>
        <p:nvSpPr>
          <p:cNvPr id="4" name="TextBox 3">
            <a:extLst>
              <a:ext uri="{FF2B5EF4-FFF2-40B4-BE49-F238E27FC236}">
                <a16:creationId xmlns:a16="http://schemas.microsoft.com/office/drawing/2014/main" id="{D71E3342-4928-2AC8-6632-6EAE9D5F8309}"/>
              </a:ext>
            </a:extLst>
          </p:cNvPr>
          <p:cNvSpPr txBox="1"/>
          <p:nvPr/>
        </p:nvSpPr>
        <p:spPr>
          <a:xfrm>
            <a:off x="3472404" y="4109013"/>
            <a:ext cx="5058137" cy="1200329"/>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t>"Lord, if you are willing, you can make me clean."</a:t>
            </a:r>
          </a:p>
        </p:txBody>
      </p:sp>
    </p:spTree>
    <p:extLst>
      <p:ext uri="{BB962C8B-B14F-4D97-AF65-F5344CB8AC3E}">
        <p14:creationId xmlns:p14="http://schemas.microsoft.com/office/powerpoint/2010/main" val="241016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0EFA-E212-23F5-1D55-E12632A3053E}"/>
              </a:ext>
            </a:extLst>
          </p:cNvPr>
          <p:cNvSpPr>
            <a:spLocks noGrp="1"/>
          </p:cNvSpPr>
          <p:nvPr>
            <p:ph type="title"/>
          </p:nvPr>
        </p:nvSpPr>
        <p:spPr/>
        <p:txBody>
          <a:bodyPr/>
          <a:lstStyle/>
          <a:p>
            <a:r>
              <a:rPr lang="en-US" dirty="0"/>
              <a:t>Be Willing to Help when You Can</a:t>
            </a:r>
          </a:p>
        </p:txBody>
      </p:sp>
      <p:sp>
        <p:nvSpPr>
          <p:cNvPr id="3" name="Content Placeholder 2">
            <a:extLst>
              <a:ext uri="{FF2B5EF4-FFF2-40B4-BE49-F238E27FC236}">
                <a16:creationId xmlns:a16="http://schemas.microsoft.com/office/drawing/2014/main" id="{7DC8AA16-44D8-8D22-CE11-A5B924C23D02}"/>
              </a:ext>
            </a:extLst>
          </p:cNvPr>
          <p:cNvSpPr>
            <a:spLocks noGrp="1"/>
          </p:cNvSpPr>
          <p:nvPr>
            <p:ph idx="1"/>
          </p:nvPr>
        </p:nvSpPr>
        <p:spPr/>
        <p:txBody>
          <a:bodyPr/>
          <a:lstStyle/>
          <a:p>
            <a:r>
              <a:rPr lang="en-US" dirty="0">
                <a:solidFill>
                  <a:srgbClr val="C00000"/>
                </a:solidFill>
              </a:rPr>
              <a:t>Jesus received the man, proving His willingness to heal.</a:t>
            </a:r>
          </a:p>
          <a:p>
            <a:pPr lvl="1"/>
            <a:r>
              <a:rPr lang="en-US" dirty="0">
                <a:solidFill>
                  <a:srgbClr val="C00000"/>
                </a:solidFill>
              </a:rPr>
              <a:t>“I am willing”</a:t>
            </a:r>
          </a:p>
          <a:p>
            <a:pPr lvl="1"/>
            <a:r>
              <a:rPr lang="en-US" dirty="0">
                <a:solidFill>
                  <a:srgbClr val="C00000"/>
                </a:solidFill>
              </a:rPr>
              <a:t>“Be clean” </a:t>
            </a:r>
          </a:p>
          <a:p>
            <a:r>
              <a:rPr lang="en-US" dirty="0"/>
              <a:t>Jesus gave double instructions, “Don’t” and “Do” … why?</a:t>
            </a:r>
          </a:p>
          <a:p>
            <a:endParaRPr lang="en-US" dirty="0"/>
          </a:p>
        </p:txBody>
      </p:sp>
      <p:graphicFrame>
        <p:nvGraphicFramePr>
          <p:cNvPr id="5" name="Table 4">
            <a:extLst>
              <a:ext uri="{FF2B5EF4-FFF2-40B4-BE49-F238E27FC236}">
                <a16:creationId xmlns:a16="http://schemas.microsoft.com/office/drawing/2014/main" id="{A69084CD-09AE-8359-1269-AE64EF53E438}"/>
              </a:ext>
            </a:extLst>
          </p:cNvPr>
          <p:cNvGraphicFramePr>
            <a:graphicFrameLocks noGrp="1"/>
          </p:cNvGraphicFramePr>
          <p:nvPr>
            <p:extLst>
              <p:ext uri="{D42A27DB-BD31-4B8C-83A1-F6EECF244321}">
                <p14:modId xmlns:p14="http://schemas.microsoft.com/office/powerpoint/2010/main" val="3706822499"/>
              </p:ext>
            </p:extLst>
          </p:nvPr>
        </p:nvGraphicFramePr>
        <p:xfrm>
          <a:off x="1129175" y="5187494"/>
          <a:ext cx="10132992" cy="1280160"/>
        </p:xfrm>
        <a:graphic>
          <a:graphicData uri="http://schemas.openxmlformats.org/drawingml/2006/table">
            <a:tbl>
              <a:tblPr firstRow="1" bandRow="1">
                <a:tableStyleId>{5C22544A-7EE6-4342-B048-85BDC9FD1C3A}</a:tableStyleId>
              </a:tblPr>
              <a:tblGrid>
                <a:gridCol w="5066496">
                  <a:extLst>
                    <a:ext uri="{9D8B030D-6E8A-4147-A177-3AD203B41FA5}">
                      <a16:colId xmlns:a16="http://schemas.microsoft.com/office/drawing/2014/main" val="1516519927"/>
                    </a:ext>
                  </a:extLst>
                </a:gridCol>
                <a:gridCol w="5066496">
                  <a:extLst>
                    <a:ext uri="{9D8B030D-6E8A-4147-A177-3AD203B41FA5}">
                      <a16:colId xmlns:a16="http://schemas.microsoft.com/office/drawing/2014/main" val="2862438992"/>
                    </a:ext>
                  </a:extLst>
                </a:gridCol>
              </a:tblGrid>
              <a:tr h="370840">
                <a:tc>
                  <a:txBody>
                    <a:bodyPr/>
                    <a:lstStyle/>
                    <a:p>
                      <a:pPr algn="ctr"/>
                      <a:r>
                        <a:rPr lang="en-US" sz="2400" dirty="0"/>
                        <a:t>Don’t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2436203"/>
                  </a:ext>
                </a:extLst>
              </a:tr>
              <a:tr h="370840">
                <a:tc>
                  <a:txBody>
                    <a:bodyPr/>
                    <a:lstStyle/>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461214"/>
                  </a:ext>
                </a:extLst>
              </a:tr>
            </a:tbl>
          </a:graphicData>
        </a:graphic>
      </p:graphicFrame>
    </p:spTree>
    <p:extLst>
      <p:ext uri="{BB962C8B-B14F-4D97-AF65-F5344CB8AC3E}">
        <p14:creationId xmlns:p14="http://schemas.microsoft.com/office/powerpoint/2010/main" val="108113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29C6-1BC6-8CEE-EACA-09378BC14699}"/>
              </a:ext>
            </a:extLst>
          </p:cNvPr>
          <p:cNvSpPr>
            <a:spLocks noGrp="1"/>
          </p:cNvSpPr>
          <p:nvPr>
            <p:ph type="title"/>
          </p:nvPr>
        </p:nvSpPr>
        <p:spPr/>
        <p:txBody>
          <a:bodyPr/>
          <a:lstStyle/>
          <a:p>
            <a:r>
              <a:rPr lang="en-US" dirty="0"/>
              <a:t>Be Willing to Help when You Can</a:t>
            </a:r>
          </a:p>
        </p:txBody>
      </p:sp>
      <p:sp>
        <p:nvSpPr>
          <p:cNvPr id="3" name="Content Placeholder 2">
            <a:extLst>
              <a:ext uri="{FF2B5EF4-FFF2-40B4-BE49-F238E27FC236}">
                <a16:creationId xmlns:a16="http://schemas.microsoft.com/office/drawing/2014/main" id="{AF250A66-9EF9-5AB9-3DFF-F8F43144E44D}"/>
              </a:ext>
            </a:extLst>
          </p:cNvPr>
          <p:cNvSpPr>
            <a:spLocks noGrp="1"/>
          </p:cNvSpPr>
          <p:nvPr>
            <p:ph idx="1"/>
          </p:nvPr>
        </p:nvSpPr>
        <p:spPr/>
        <p:txBody>
          <a:bodyPr/>
          <a:lstStyle/>
          <a:p>
            <a:r>
              <a:rPr lang="en-US" dirty="0"/>
              <a:t>Being affected with a disease that made him an outcast, what must it have been like for the man to have been touched by Jesus? </a:t>
            </a:r>
          </a:p>
          <a:p>
            <a:r>
              <a:rPr lang="en-US" dirty="0"/>
              <a:t>What are some of the ways in which Jesus will use us and still manages to “touch” people who are sick and in need today? </a:t>
            </a:r>
          </a:p>
          <a:p>
            <a:endParaRPr lang="en-US" dirty="0"/>
          </a:p>
        </p:txBody>
      </p:sp>
    </p:spTree>
    <p:extLst>
      <p:ext uri="{BB962C8B-B14F-4D97-AF65-F5344CB8AC3E}">
        <p14:creationId xmlns:p14="http://schemas.microsoft.com/office/powerpoint/2010/main" val="70327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78</TotalTime>
  <Words>1166</Words>
  <Application>Microsoft Office PowerPoint</Application>
  <PresentationFormat>Widescreen</PresentationFormat>
  <Paragraphs>86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Comic Sans MS</vt:lpstr>
      <vt:lpstr>Office Theme</vt:lpstr>
      <vt:lpstr>Meeting Needs</vt:lpstr>
      <vt:lpstr>Video Introduction</vt:lpstr>
      <vt:lpstr>You want what?</vt:lpstr>
      <vt:lpstr>Listen for who is willing.</vt:lpstr>
      <vt:lpstr>Listen for who is willing.</vt:lpstr>
      <vt:lpstr>Listen for who is willing.</vt:lpstr>
      <vt:lpstr>Be Willing to Help when You Can</vt:lpstr>
      <vt:lpstr>Be Willing to Help when You Can</vt:lpstr>
      <vt:lpstr>Be Willing to Help when You Can</vt:lpstr>
      <vt:lpstr>Be Willing to Help when You Can</vt:lpstr>
      <vt:lpstr>Listen for obedience.</vt:lpstr>
      <vt:lpstr>Invite Others to Follow Jesus</vt:lpstr>
      <vt:lpstr>Invite Others to Follow Jesus</vt:lpstr>
      <vt:lpstr>Invite Others to Follow Jesus</vt:lpstr>
      <vt:lpstr>Invite Others to Follow Jesus</vt:lpstr>
      <vt:lpstr>Listen for an accusation.</vt:lpstr>
      <vt:lpstr>Listen for an accusation.</vt:lpstr>
      <vt:lpstr>Invite Everybody, “Come to Jesus!”</vt:lpstr>
      <vt:lpstr>Invite Everybody, “Come to Jesus!”</vt:lpstr>
      <vt:lpstr>Invite Everybody, “Come to Jesus!”</vt:lpstr>
      <vt:lpstr>Application</vt:lpstr>
      <vt:lpstr>Application</vt:lpstr>
      <vt:lpstr>Application</vt:lpstr>
      <vt:lpstr>Family Activities</vt:lpstr>
      <vt:lpstr>Meeting Needs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3</cp:revision>
  <dcterms:created xsi:type="dcterms:W3CDTF">2026-05-13T14:42:40Z</dcterms:created>
  <dcterms:modified xsi:type="dcterms:W3CDTF">2026-05-13T16:03:12Z</dcterms:modified>
</cp:coreProperties>
</file>