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tinyurl.com/yvnmfth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midt1ino"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Meditate on God’s Word</a:t>
            </a:r>
          </a:p>
        </p:txBody>
      </p:sp>
      <p:sp>
        <p:nvSpPr>
          <p:cNvPr id="3" name="Subtitle 2"/>
          <p:cNvSpPr>
            <a:spLocks noGrp="1"/>
          </p:cNvSpPr>
          <p:nvPr>
            <p:ph type="subTitle" idx="1"/>
          </p:nvPr>
        </p:nvSpPr>
        <p:spPr>
          <a:xfrm>
            <a:off x="1524000" y="3835730"/>
            <a:ext cx="9144000" cy="1422070"/>
          </a:xfrm>
        </p:spPr>
        <p:txBody>
          <a:bodyPr/>
          <a:lstStyle/>
          <a:p>
            <a:r>
              <a:rPr lang="en-US" dirty="0"/>
              <a:t>November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FA42-E831-5D08-7F33-3E07AA607B59}"/>
              </a:ext>
            </a:extLst>
          </p:cNvPr>
          <p:cNvSpPr>
            <a:spLocks noGrp="1"/>
          </p:cNvSpPr>
          <p:nvPr>
            <p:ph type="title"/>
          </p:nvPr>
        </p:nvSpPr>
        <p:spPr/>
        <p:txBody>
          <a:bodyPr/>
          <a:lstStyle/>
          <a:p>
            <a:pPr algn="l"/>
            <a:r>
              <a:rPr lang="en-US" dirty="0"/>
              <a:t>Listen for contrast to the previous verses.</a:t>
            </a:r>
          </a:p>
        </p:txBody>
      </p:sp>
      <p:sp>
        <p:nvSpPr>
          <p:cNvPr id="3" name="Content Placeholder 2">
            <a:extLst>
              <a:ext uri="{FF2B5EF4-FFF2-40B4-BE49-F238E27FC236}">
                <a16:creationId xmlns:a16="http://schemas.microsoft.com/office/drawing/2014/main" id="{59A76EFF-27D7-CA2B-995E-953F98E62127}"/>
              </a:ext>
            </a:extLst>
          </p:cNvPr>
          <p:cNvSpPr>
            <a:spLocks noGrp="1"/>
          </p:cNvSpPr>
          <p:nvPr>
            <p:ph idx="1"/>
          </p:nvPr>
        </p:nvSpPr>
        <p:spPr/>
        <p:txBody>
          <a:bodyPr/>
          <a:lstStyle/>
          <a:p>
            <a:pPr marL="0" indent="0" algn="ctr">
              <a:buNone/>
            </a:pPr>
            <a:r>
              <a:rPr lang="en-US" dirty="0"/>
              <a:t>Psalm 1:4-6 (NIV)  Not so the wicked! They are like chaff that the wind blows away. 5  Therefore the wicked will not stand in the judgment, nor sinners in the assembly of the righteous. 6  For the LORD watches over the way of the righteous, but the way of the wicked will perish.</a:t>
            </a:r>
          </a:p>
        </p:txBody>
      </p:sp>
      <p:pic>
        <p:nvPicPr>
          <p:cNvPr id="4" name="Picture 3">
            <a:extLst>
              <a:ext uri="{FF2B5EF4-FFF2-40B4-BE49-F238E27FC236}">
                <a16:creationId xmlns:a16="http://schemas.microsoft.com/office/drawing/2014/main" id="{650E51D1-3553-1AE6-9EDE-CC5298BA8956}"/>
              </a:ext>
            </a:extLst>
          </p:cNvPr>
          <p:cNvPicPr>
            <a:picLocks noChangeAspect="1"/>
          </p:cNvPicPr>
          <p:nvPr/>
        </p:nvPicPr>
        <p:blipFill>
          <a:blip r:embed="rId2"/>
          <a:stretch>
            <a:fillRect/>
          </a:stretch>
        </p:blipFill>
        <p:spPr>
          <a:xfrm>
            <a:off x="5263839" y="5400938"/>
            <a:ext cx="2152381"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223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CA189-DD3E-C9E7-8203-34B9D5A62295}"/>
              </a:ext>
            </a:extLst>
          </p:cNvPr>
          <p:cNvSpPr>
            <a:spLocks noGrp="1"/>
          </p:cNvSpPr>
          <p:nvPr>
            <p:ph type="title"/>
          </p:nvPr>
        </p:nvSpPr>
        <p:spPr/>
        <p:txBody>
          <a:bodyPr/>
          <a:lstStyle/>
          <a:p>
            <a:r>
              <a:rPr lang="en-US" dirty="0"/>
              <a:t>Pursue Righteous Living</a:t>
            </a:r>
          </a:p>
        </p:txBody>
      </p:sp>
      <p:sp>
        <p:nvSpPr>
          <p:cNvPr id="3" name="Content Placeholder 2">
            <a:extLst>
              <a:ext uri="{FF2B5EF4-FFF2-40B4-BE49-F238E27FC236}">
                <a16:creationId xmlns:a16="http://schemas.microsoft.com/office/drawing/2014/main" id="{B36DAE8F-20A3-CAC3-92F9-CAAB64DAC937}"/>
              </a:ext>
            </a:extLst>
          </p:cNvPr>
          <p:cNvSpPr>
            <a:spLocks noGrp="1"/>
          </p:cNvSpPr>
          <p:nvPr>
            <p:ph idx="1"/>
          </p:nvPr>
        </p:nvSpPr>
        <p:spPr/>
        <p:txBody>
          <a:bodyPr/>
          <a:lstStyle/>
          <a:p>
            <a:r>
              <a:rPr lang="en-US" dirty="0"/>
              <a:t>What illustration did the psalmist use to contrast the ungodly with the righteous described in verse 1-3? How do the ungodly differ? </a:t>
            </a:r>
          </a:p>
          <a:p>
            <a:r>
              <a:rPr lang="en-US" dirty="0"/>
              <a:t>What is the destiny of the ungodly? </a:t>
            </a:r>
          </a:p>
          <a:p>
            <a:r>
              <a:rPr lang="en-US" dirty="0"/>
              <a:t>What is an assurance for the righteous? </a:t>
            </a:r>
          </a:p>
          <a:p>
            <a:r>
              <a:rPr lang="en-US" dirty="0"/>
              <a:t>How can we demonstrate our delight in God’s Word? </a:t>
            </a:r>
          </a:p>
        </p:txBody>
      </p:sp>
    </p:spTree>
    <p:extLst>
      <p:ext uri="{BB962C8B-B14F-4D97-AF65-F5344CB8AC3E}">
        <p14:creationId xmlns:p14="http://schemas.microsoft.com/office/powerpoint/2010/main" val="181780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FBAB-BFD3-2170-6F14-5D7FC9108AAE}"/>
              </a:ext>
            </a:extLst>
          </p:cNvPr>
          <p:cNvSpPr>
            <a:spLocks noGrp="1"/>
          </p:cNvSpPr>
          <p:nvPr>
            <p:ph type="title"/>
          </p:nvPr>
        </p:nvSpPr>
        <p:spPr/>
        <p:txBody>
          <a:bodyPr/>
          <a:lstStyle/>
          <a:p>
            <a:pPr algn="l"/>
            <a:r>
              <a:rPr lang="en-US" dirty="0"/>
              <a:t>Listen for what should fill our thoughts.</a:t>
            </a:r>
          </a:p>
        </p:txBody>
      </p:sp>
      <p:sp>
        <p:nvSpPr>
          <p:cNvPr id="3" name="Content Placeholder 2">
            <a:extLst>
              <a:ext uri="{FF2B5EF4-FFF2-40B4-BE49-F238E27FC236}">
                <a16:creationId xmlns:a16="http://schemas.microsoft.com/office/drawing/2014/main" id="{1E00A782-A099-5AB2-E6F8-E4EFA36E8A75}"/>
              </a:ext>
            </a:extLst>
          </p:cNvPr>
          <p:cNvSpPr>
            <a:spLocks noGrp="1"/>
          </p:cNvSpPr>
          <p:nvPr>
            <p:ph idx="1"/>
          </p:nvPr>
        </p:nvSpPr>
        <p:spPr>
          <a:xfrm>
            <a:off x="1588143" y="1837200"/>
            <a:ext cx="9015714" cy="4351338"/>
          </a:xfrm>
        </p:spPr>
        <p:txBody>
          <a:bodyPr/>
          <a:lstStyle/>
          <a:p>
            <a:pPr marL="0" indent="0" algn="ctr">
              <a:buNone/>
            </a:pPr>
            <a:r>
              <a:rPr lang="en-US" dirty="0"/>
              <a:t>Philippians 4:8 (NIV)  Finally, brothers, whatever is true, whatever is noble, whatever is right, whatever is pure, whatever is lovely, whatever is admirable--if anything is excellent or praiseworthy--think about such things.</a:t>
            </a:r>
          </a:p>
        </p:txBody>
      </p:sp>
      <p:pic>
        <p:nvPicPr>
          <p:cNvPr id="4" name="Picture 3">
            <a:extLst>
              <a:ext uri="{FF2B5EF4-FFF2-40B4-BE49-F238E27FC236}">
                <a16:creationId xmlns:a16="http://schemas.microsoft.com/office/drawing/2014/main" id="{CD1A7BAD-F7E9-E752-1814-EBE9747497D3}"/>
              </a:ext>
            </a:extLst>
          </p:cNvPr>
          <p:cNvPicPr>
            <a:picLocks noChangeAspect="1"/>
          </p:cNvPicPr>
          <p:nvPr/>
        </p:nvPicPr>
        <p:blipFill>
          <a:blip r:embed="rId2"/>
          <a:stretch>
            <a:fillRect/>
          </a:stretch>
        </p:blipFill>
        <p:spPr>
          <a:xfrm>
            <a:off x="5019809" y="5377788"/>
            <a:ext cx="2152381"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6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7EA5-9002-F857-4127-9501BFC9679E}"/>
              </a:ext>
            </a:extLst>
          </p:cNvPr>
          <p:cNvSpPr>
            <a:spLocks noGrp="1"/>
          </p:cNvSpPr>
          <p:nvPr>
            <p:ph type="title"/>
          </p:nvPr>
        </p:nvSpPr>
        <p:spPr/>
        <p:txBody>
          <a:bodyPr/>
          <a:lstStyle/>
          <a:p>
            <a:r>
              <a:rPr lang="en-US" dirty="0"/>
              <a:t>Focused on Right Thoughts</a:t>
            </a:r>
          </a:p>
        </p:txBody>
      </p:sp>
      <p:sp>
        <p:nvSpPr>
          <p:cNvPr id="3" name="Content Placeholder 2">
            <a:extLst>
              <a:ext uri="{FF2B5EF4-FFF2-40B4-BE49-F238E27FC236}">
                <a16:creationId xmlns:a16="http://schemas.microsoft.com/office/drawing/2014/main" id="{BC3C295D-75B3-CD50-E255-DD8260495860}"/>
              </a:ext>
            </a:extLst>
          </p:cNvPr>
          <p:cNvSpPr>
            <a:spLocks noGrp="1"/>
          </p:cNvSpPr>
          <p:nvPr>
            <p:ph idx="1"/>
          </p:nvPr>
        </p:nvSpPr>
        <p:spPr/>
        <p:txBody>
          <a:bodyPr/>
          <a:lstStyle/>
          <a:p>
            <a:r>
              <a:rPr lang="en-US" dirty="0"/>
              <a:t>What are the qualities of wholesome thoughts, according to the passage?  What are their opposites?</a:t>
            </a:r>
          </a:p>
          <a:p>
            <a:r>
              <a:rPr lang="en-US" dirty="0"/>
              <a:t>How does </a:t>
            </a:r>
            <a:r>
              <a:rPr lang="en-US" i="1" dirty="0"/>
              <a:t>thinking</a:t>
            </a:r>
            <a:r>
              <a:rPr lang="en-US" dirty="0"/>
              <a:t> on these things affect the way we </a:t>
            </a:r>
            <a:r>
              <a:rPr lang="en-US" i="1" dirty="0"/>
              <a:t>act</a:t>
            </a:r>
            <a:r>
              <a:rPr lang="en-US" dirty="0"/>
              <a:t>.</a:t>
            </a:r>
          </a:p>
          <a:p>
            <a:r>
              <a:rPr lang="en-US" dirty="0"/>
              <a:t>How can we practice the things Paul taught in the passage?  How do you keep your focus on godly thinking that leads to godly living?</a:t>
            </a:r>
          </a:p>
        </p:txBody>
      </p:sp>
      <p:graphicFrame>
        <p:nvGraphicFramePr>
          <p:cNvPr id="4" name="Table 4">
            <a:extLst>
              <a:ext uri="{FF2B5EF4-FFF2-40B4-BE49-F238E27FC236}">
                <a16:creationId xmlns:a16="http://schemas.microsoft.com/office/drawing/2014/main" id="{2A7A5A75-6879-C474-01AB-CCFD1C56E628}"/>
              </a:ext>
            </a:extLst>
          </p:cNvPr>
          <p:cNvGraphicFramePr>
            <a:graphicFrameLocks noGrp="1"/>
          </p:cNvGraphicFramePr>
          <p:nvPr>
            <p:extLst>
              <p:ext uri="{D42A27DB-BD31-4B8C-83A1-F6EECF244321}">
                <p14:modId xmlns:p14="http://schemas.microsoft.com/office/powerpoint/2010/main" val="4235531812"/>
              </p:ext>
            </p:extLst>
          </p:nvPr>
        </p:nvGraphicFramePr>
        <p:xfrm>
          <a:off x="2032000" y="3612086"/>
          <a:ext cx="8128000" cy="1463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07484626"/>
                    </a:ext>
                  </a:extLst>
                </a:gridCol>
                <a:gridCol w="4064000">
                  <a:extLst>
                    <a:ext uri="{9D8B030D-6E8A-4147-A177-3AD203B41FA5}">
                      <a16:colId xmlns:a16="http://schemas.microsoft.com/office/drawing/2014/main" val="286135635"/>
                    </a:ext>
                  </a:extLst>
                </a:gridCol>
              </a:tblGrid>
              <a:tr h="370840">
                <a:tc>
                  <a:txBody>
                    <a:bodyPr/>
                    <a:lstStyle/>
                    <a:p>
                      <a:pPr algn="ctr"/>
                      <a:r>
                        <a:rPr lang="en-US" sz="2800" dirty="0"/>
                        <a:t>Wholesome Thoughts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Opposites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753985"/>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655355"/>
                  </a:ext>
                </a:extLst>
              </a:tr>
            </a:tbl>
          </a:graphicData>
        </a:graphic>
      </p:graphicFrame>
    </p:spTree>
    <p:extLst>
      <p:ext uri="{BB962C8B-B14F-4D97-AF65-F5344CB8AC3E}">
        <p14:creationId xmlns:p14="http://schemas.microsoft.com/office/powerpoint/2010/main" val="1863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C92C-9CD3-92CC-5351-F2C4CC2B6337}"/>
              </a:ext>
            </a:extLst>
          </p:cNvPr>
          <p:cNvSpPr>
            <a:spLocks noGrp="1"/>
          </p:cNvSpPr>
          <p:nvPr>
            <p:ph type="title"/>
          </p:nvPr>
        </p:nvSpPr>
        <p:spPr/>
        <p:txBody>
          <a:bodyPr/>
          <a:lstStyle/>
          <a:p>
            <a:r>
              <a:rPr lang="en-US" dirty="0"/>
              <a:t>Focused on Right Thoughts</a:t>
            </a:r>
          </a:p>
        </p:txBody>
      </p:sp>
      <p:sp>
        <p:nvSpPr>
          <p:cNvPr id="3" name="Content Placeholder 2">
            <a:extLst>
              <a:ext uri="{FF2B5EF4-FFF2-40B4-BE49-F238E27FC236}">
                <a16:creationId xmlns:a16="http://schemas.microsoft.com/office/drawing/2014/main" id="{9693B736-DA63-D3A2-2AEF-2592497BC50D}"/>
              </a:ext>
            </a:extLst>
          </p:cNvPr>
          <p:cNvSpPr>
            <a:spLocks noGrp="1"/>
          </p:cNvSpPr>
          <p:nvPr>
            <p:ph idx="1"/>
          </p:nvPr>
        </p:nvSpPr>
        <p:spPr/>
        <p:txBody>
          <a:bodyPr/>
          <a:lstStyle/>
          <a:p>
            <a:r>
              <a:rPr lang="en-US" dirty="0"/>
              <a:t>In addition to these qualities Paul taught about, he also modeled them before those around him.   Who in our lives needs to see us model these qualities?</a:t>
            </a:r>
          </a:p>
        </p:txBody>
      </p:sp>
      <p:pic>
        <p:nvPicPr>
          <p:cNvPr id="5" name="Picture 4" descr="A group of dolls&#10;&#10;Description automatically generated with medium confidence">
            <a:extLst>
              <a:ext uri="{FF2B5EF4-FFF2-40B4-BE49-F238E27FC236}">
                <a16:creationId xmlns:a16="http://schemas.microsoft.com/office/drawing/2014/main" id="{9BEA0CD3-74FE-4A6D-B026-AF0B9DBFAD49}"/>
              </a:ext>
            </a:extLst>
          </p:cNvPr>
          <p:cNvPicPr>
            <a:picLocks noChangeAspect="1"/>
          </p:cNvPicPr>
          <p:nvPr/>
        </p:nvPicPr>
        <p:blipFill rotWithShape="1">
          <a:blip r:embed="rId2">
            <a:extLst>
              <a:ext uri="{28A0092B-C50C-407E-A947-70E740481C1C}">
                <a14:useLocalDpi xmlns:a14="http://schemas.microsoft.com/office/drawing/2010/main" val="0"/>
              </a:ext>
            </a:extLst>
          </a:blip>
          <a:srcRect t="29539"/>
          <a:stretch/>
        </p:blipFill>
        <p:spPr>
          <a:xfrm>
            <a:off x="8285065" y="3863145"/>
            <a:ext cx="3283818" cy="231381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2" descr="Meeting, Business, Brainstorming, Brainstorm">
            <a:extLst>
              <a:ext uri="{FF2B5EF4-FFF2-40B4-BE49-F238E27FC236}">
                <a16:creationId xmlns:a16="http://schemas.microsoft.com/office/drawing/2014/main" id="{83233C30-9EAE-C0A7-62D4-9E8AD60446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358" y="3987276"/>
            <a:ext cx="3015926" cy="2189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8" descr="A picture containing text&#10;&#10;Description automatically generated">
            <a:extLst>
              <a:ext uri="{FF2B5EF4-FFF2-40B4-BE49-F238E27FC236}">
                <a16:creationId xmlns:a16="http://schemas.microsoft.com/office/drawing/2014/main" id="{8A4526C7-5A11-5C3D-3487-98BD66BCC9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900" y="3647317"/>
            <a:ext cx="3283818" cy="23370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Above"/>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7062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7497-533E-EFCC-0541-8ABAD7E14C5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A01574-0265-D4B4-7576-9ABA5E679CCF}"/>
              </a:ext>
            </a:extLst>
          </p:cNvPr>
          <p:cNvSpPr>
            <a:spLocks noGrp="1"/>
          </p:cNvSpPr>
          <p:nvPr>
            <p:ph idx="1"/>
          </p:nvPr>
        </p:nvSpPr>
        <p:spPr>
          <a:xfrm>
            <a:off x="838200" y="2037143"/>
            <a:ext cx="10515600" cy="4139819"/>
          </a:xfrm>
        </p:spPr>
        <p:txBody>
          <a:bodyPr/>
          <a:lstStyle/>
          <a:p>
            <a:r>
              <a:rPr lang="en-US" dirty="0"/>
              <a:t>Make some room. </a:t>
            </a:r>
          </a:p>
          <a:p>
            <a:pPr lvl="1"/>
            <a:r>
              <a:rPr lang="en-US" dirty="0"/>
              <a:t>Most of us spend more time in front of a screen than we would want to admit. </a:t>
            </a:r>
          </a:p>
          <a:p>
            <a:pPr lvl="1"/>
            <a:r>
              <a:rPr lang="en-US" dirty="0"/>
              <a:t>Consider reducing that time by thirty minutes per day to make some room in your schedule for Bible intake and meditation.</a:t>
            </a:r>
          </a:p>
          <a:p>
            <a:endParaRPr lang="en-US" dirty="0"/>
          </a:p>
        </p:txBody>
      </p:sp>
    </p:spTree>
    <p:extLst>
      <p:ext uri="{BB962C8B-B14F-4D97-AF65-F5344CB8AC3E}">
        <p14:creationId xmlns:p14="http://schemas.microsoft.com/office/powerpoint/2010/main" val="275244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7497-533E-EFCC-0541-8ABAD7E14C5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A01574-0265-D4B4-7576-9ABA5E679CCF}"/>
              </a:ext>
            </a:extLst>
          </p:cNvPr>
          <p:cNvSpPr>
            <a:spLocks noGrp="1"/>
          </p:cNvSpPr>
          <p:nvPr>
            <p:ph idx="1"/>
          </p:nvPr>
        </p:nvSpPr>
        <p:spPr/>
        <p:txBody>
          <a:bodyPr/>
          <a:lstStyle/>
          <a:p>
            <a:r>
              <a:rPr lang="en-US" dirty="0"/>
              <a:t>Make a list. </a:t>
            </a:r>
          </a:p>
          <a:p>
            <a:pPr lvl="1"/>
            <a:r>
              <a:rPr lang="en-US" dirty="0"/>
              <a:t>In a journal or on a device, identify ten meaningful verses you would like to commit to memory. </a:t>
            </a:r>
          </a:p>
          <a:p>
            <a:pPr lvl="1"/>
            <a:r>
              <a:rPr lang="en-US" dirty="0"/>
              <a:t>Devise a plan to start memorizing Scripture. </a:t>
            </a:r>
          </a:p>
          <a:p>
            <a:pPr lvl="1"/>
            <a:r>
              <a:rPr lang="en-US" dirty="0"/>
              <a:t>Consider reaching out to a trusted leader, mentor, or friend to help you get started or to hold you accountable.</a:t>
            </a:r>
          </a:p>
          <a:p>
            <a:endParaRPr lang="en-US" dirty="0"/>
          </a:p>
        </p:txBody>
      </p:sp>
    </p:spTree>
    <p:extLst>
      <p:ext uri="{BB962C8B-B14F-4D97-AF65-F5344CB8AC3E}">
        <p14:creationId xmlns:p14="http://schemas.microsoft.com/office/powerpoint/2010/main" val="287530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7497-533E-EFCC-0541-8ABAD7E14C5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A01574-0265-D4B4-7576-9ABA5E679CCF}"/>
              </a:ext>
            </a:extLst>
          </p:cNvPr>
          <p:cNvSpPr>
            <a:spLocks noGrp="1"/>
          </p:cNvSpPr>
          <p:nvPr>
            <p:ph idx="1"/>
          </p:nvPr>
        </p:nvSpPr>
        <p:spPr>
          <a:xfrm>
            <a:off x="838200" y="1875099"/>
            <a:ext cx="10515600" cy="4301864"/>
          </a:xfrm>
        </p:spPr>
        <p:txBody>
          <a:bodyPr/>
          <a:lstStyle/>
          <a:p>
            <a:r>
              <a:rPr lang="en-US" dirty="0"/>
              <a:t>Take a retreat. </a:t>
            </a:r>
          </a:p>
          <a:p>
            <a:pPr lvl="1"/>
            <a:r>
              <a:rPr lang="en-US" dirty="0"/>
              <a:t>Take a half day or full day to get alone with God and your Bible. </a:t>
            </a:r>
          </a:p>
          <a:p>
            <a:pPr lvl="1"/>
            <a:r>
              <a:rPr lang="en-US" dirty="0"/>
              <a:t>Don’t rush through reading Scripture, but as you read, pray about what you read. </a:t>
            </a:r>
          </a:p>
          <a:p>
            <a:pPr lvl="1"/>
            <a:r>
              <a:rPr lang="en-US" dirty="0"/>
              <a:t>Meditate on its words, meaning, and application to your life. </a:t>
            </a:r>
          </a:p>
          <a:p>
            <a:endParaRPr lang="en-US" dirty="0"/>
          </a:p>
        </p:txBody>
      </p:sp>
    </p:spTree>
    <p:extLst>
      <p:ext uri="{BB962C8B-B14F-4D97-AF65-F5344CB8AC3E}">
        <p14:creationId xmlns:p14="http://schemas.microsoft.com/office/powerpoint/2010/main" val="327672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F1F3A4-AE87-BA0D-3045-B61E4B0193B1}"/>
              </a:ext>
            </a:extLst>
          </p:cNvPr>
          <p:cNvSpPr>
            <a:spLocks noGrp="1"/>
          </p:cNvSpPr>
          <p:nvPr>
            <p:ph type="title"/>
          </p:nvPr>
        </p:nvSpPr>
        <p:spPr/>
        <p:txBody>
          <a:bodyPr/>
          <a:lstStyle/>
          <a:p>
            <a:r>
              <a:rPr lang="en-US" dirty="0"/>
              <a:t>Family Activities</a:t>
            </a:r>
          </a:p>
        </p:txBody>
      </p:sp>
      <p:pic>
        <p:nvPicPr>
          <p:cNvPr id="8" name="Picture 7" descr="Diagram&#10;&#10;Description automatically generated">
            <a:extLst>
              <a:ext uri="{FF2B5EF4-FFF2-40B4-BE49-F238E27FC236}">
                <a16:creationId xmlns:a16="http://schemas.microsoft.com/office/drawing/2014/main" id="{F1B0BE47-58DF-B084-60FB-799E48569868}"/>
              </a:ext>
            </a:extLst>
          </p:cNvPr>
          <p:cNvPicPr>
            <a:picLocks noChangeAspect="1"/>
          </p:cNvPicPr>
          <p:nvPr/>
        </p:nvPicPr>
        <p:blipFill>
          <a:blip r:embed="rId2">
            <a:duotone>
              <a:prstClr val="black"/>
              <a:srgbClr val="CC66FF">
                <a:tint val="45000"/>
                <a:satMod val="400000"/>
              </a:srgbClr>
            </a:duotone>
            <a:extLst>
              <a:ext uri="{28A0092B-C50C-407E-A947-70E740481C1C}">
                <a14:useLocalDpi xmlns:a14="http://schemas.microsoft.com/office/drawing/2010/main" val="0"/>
              </a:ext>
            </a:extLst>
          </a:blip>
          <a:stretch>
            <a:fillRect/>
          </a:stretch>
        </p:blipFill>
        <p:spPr>
          <a:xfrm>
            <a:off x="257174" y="2040087"/>
            <a:ext cx="4362450" cy="341947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 name="Picture 9">
            <a:extLst>
              <a:ext uri="{FF2B5EF4-FFF2-40B4-BE49-F238E27FC236}">
                <a16:creationId xmlns:a16="http://schemas.microsoft.com/office/drawing/2014/main" id="{6449DE14-8A9C-F25A-6D28-0405C5ACEB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8936571" y="3347505"/>
            <a:ext cx="2935126" cy="2935126"/>
          </a:xfrm>
          <a:prstGeom prst="rect">
            <a:avLst/>
          </a:prstGeom>
          <a:ln>
            <a:noFill/>
          </a:ln>
          <a:effectLst>
            <a:outerShdw blurRad="292100" dist="139700" dir="2700000" algn="tl" rotWithShape="0">
              <a:srgbClr val="333333">
                <a:alpha val="65000"/>
              </a:srgbClr>
            </a:outerShdw>
          </a:effectLst>
        </p:spPr>
      </p:pic>
      <p:sp>
        <p:nvSpPr>
          <p:cNvPr id="12" name="Speech Bubble: Rectangle with Corners Rounded 11">
            <a:extLst>
              <a:ext uri="{FF2B5EF4-FFF2-40B4-BE49-F238E27FC236}">
                <a16:creationId xmlns:a16="http://schemas.microsoft.com/office/drawing/2014/main" id="{E9EDB3CB-3831-FFB2-FF0D-AB162A379E35}"/>
              </a:ext>
            </a:extLst>
          </p:cNvPr>
          <p:cNvSpPr/>
          <p:nvPr/>
        </p:nvSpPr>
        <p:spPr>
          <a:xfrm>
            <a:off x="4318272" y="1690688"/>
            <a:ext cx="4618299" cy="3124380"/>
          </a:xfrm>
          <a:prstGeom prst="wedgeRoundRectCallout">
            <a:avLst>
              <a:gd name="adj1" fmla="val 57362"/>
              <a:gd name="adj2" fmla="val 393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Whoa … those words make my eyes cross.  You can find words in the Bible passage that match these, but are in the right order.  Then you can use them to figure out the message about God’s Word!  If you get stuck,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https://tinyurl.com/yvnmfthp</a:t>
            </a:r>
            <a:r>
              <a:rPr lang="en-US" dirty="0">
                <a:solidFill>
                  <a:srgbClr val="0563C1"/>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There’s also that favorite, the crossword – for you ladies in the back row who complain when it’s not available. </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sym typeface="Wingdings" panose="05000000000000000000" pitchFamily="2" charset="2"/>
              </a:rPr>
              <a:t> </a:t>
            </a:r>
            <a:endParaRPr lang="en-US" dirty="0">
              <a:latin typeface="Comic Sans MS" panose="030F0702030302020204" pitchFamily="66" charset="0"/>
            </a:endParaRPr>
          </a:p>
        </p:txBody>
      </p:sp>
    </p:spTree>
    <p:extLst>
      <p:ext uri="{BB962C8B-B14F-4D97-AF65-F5344CB8AC3E}">
        <p14:creationId xmlns:p14="http://schemas.microsoft.com/office/powerpoint/2010/main" val="2034793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Meditate on God’s Word</a:t>
            </a:r>
          </a:p>
        </p:txBody>
      </p:sp>
      <p:sp>
        <p:nvSpPr>
          <p:cNvPr id="3" name="Subtitle 2"/>
          <p:cNvSpPr>
            <a:spLocks noGrp="1"/>
          </p:cNvSpPr>
          <p:nvPr>
            <p:ph type="subTitle" idx="1"/>
          </p:nvPr>
        </p:nvSpPr>
        <p:spPr>
          <a:xfrm>
            <a:off x="1524000" y="3835730"/>
            <a:ext cx="9144000" cy="1422070"/>
          </a:xfrm>
        </p:spPr>
        <p:txBody>
          <a:bodyPr/>
          <a:lstStyle/>
          <a:p>
            <a:r>
              <a:rPr lang="en-US" dirty="0"/>
              <a:t>November 6</a:t>
            </a:r>
          </a:p>
        </p:txBody>
      </p:sp>
    </p:spTree>
    <p:extLst>
      <p:ext uri="{BB962C8B-B14F-4D97-AF65-F5344CB8AC3E}">
        <p14:creationId xmlns:p14="http://schemas.microsoft.com/office/powerpoint/2010/main" val="402544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844300-E29E-1D7E-BC60-529C442175F5}"/>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DEB4D31-F9F8-144E-3647-9D4A0482895F}"/>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4A2C7AFA-B0D1-FA84-DAF3-FE646492BA60}"/>
                </a:ext>
              </a:extLst>
            </p:cNvPr>
            <p:cNvPicPr>
              <a:picLocks noChangeAspect="1"/>
            </p:cNvPicPr>
            <p:nvPr/>
          </p:nvPicPr>
          <p:blipFill>
            <a:blip r:embed="rId2"/>
            <a:stretch>
              <a:fillRect/>
            </a:stretch>
          </p:blipFill>
          <p:spPr>
            <a:xfrm>
              <a:off x="3238857" y="1952809"/>
              <a:ext cx="5714286" cy="2952381"/>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6A7016C1-9076-AB08-2EF7-8F3C5E3CF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10" name="TextBox 9">
            <a:extLst>
              <a:ext uri="{FF2B5EF4-FFF2-40B4-BE49-F238E27FC236}">
                <a16:creationId xmlns:a16="http://schemas.microsoft.com/office/drawing/2014/main" id="{5BC46742-28B1-506D-DE11-BF513A2D5B6F}"/>
              </a:ext>
            </a:extLst>
          </p:cNvPr>
          <p:cNvSpPr txBox="1"/>
          <p:nvPr/>
        </p:nvSpPr>
        <p:spPr>
          <a:xfrm>
            <a:off x="4690753" y="5852370"/>
            <a:ext cx="306383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46012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D3DD9B-589F-E535-5A59-E0C70A4F0060}"/>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F44B3BCC-A56A-E38A-0385-F9F057CD57B0}"/>
              </a:ext>
            </a:extLst>
          </p:cNvPr>
          <p:cNvSpPr>
            <a:spLocks noGrp="1"/>
          </p:cNvSpPr>
          <p:nvPr>
            <p:ph idx="1"/>
          </p:nvPr>
        </p:nvSpPr>
        <p:spPr/>
        <p:txBody>
          <a:bodyPr>
            <a:normAutofit/>
          </a:bodyPr>
          <a:lstStyle/>
          <a:p>
            <a:r>
              <a:rPr lang="en-US" dirty="0"/>
              <a:t>What song or jingle often gets stuck in your head?</a:t>
            </a:r>
          </a:p>
          <a:p>
            <a:r>
              <a:rPr lang="en-US" dirty="0"/>
              <a:t>Finish the jingle</a:t>
            </a:r>
          </a:p>
          <a:p>
            <a:pPr lvl="1"/>
            <a:r>
              <a:rPr lang="en-US" dirty="0"/>
              <a:t>Like a good neighbor …</a:t>
            </a:r>
          </a:p>
          <a:p>
            <a:pPr lvl="1"/>
            <a:r>
              <a:rPr lang="en-US" dirty="0"/>
              <a:t>I wish I was an …</a:t>
            </a:r>
          </a:p>
          <a:p>
            <a:pPr lvl="1"/>
            <a:r>
              <a:rPr lang="en-US" dirty="0"/>
              <a:t>Lucky Charms, they’re …</a:t>
            </a:r>
          </a:p>
          <a:p>
            <a:pPr lvl="1"/>
            <a:r>
              <a:rPr lang="en-US" dirty="0"/>
              <a:t>Plop, plop, …</a:t>
            </a:r>
          </a:p>
          <a:p>
            <a:pPr lvl="1"/>
            <a:r>
              <a:rPr lang="en-US" dirty="0"/>
              <a:t>I’m stuck on ______ cause ….</a:t>
            </a:r>
          </a:p>
        </p:txBody>
      </p:sp>
    </p:spTree>
    <p:extLst>
      <p:ext uri="{BB962C8B-B14F-4D97-AF65-F5344CB8AC3E}">
        <p14:creationId xmlns:p14="http://schemas.microsoft.com/office/powerpoint/2010/main" val="285735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D3DD9B-589F-E535-5A59-E0C70A4F0060}"/>
              </a:ext>
            </a:extLst>
          </p:cNvPr>
          <p:cNvSpPr>
            <a:spLocks noGrp="1"/>
          </p:cNvSpPr>
          <p:nvPr>
            <p:ph type="title"/>
          </p:nvPr>
        </p:nvSpPr>
        <p:spPr/>
        <p:txBody>
          <a:bodyPr/>
          <a:lstStyle/>
          <a:p>
            <a:r>
              <a:rPr lang="en-US" dirty="0"/>
              <a:t>The Point</a:t>
            </a:r>
          </a:p>
        </p:txBody>
      </p:sp>
      <p:sp>
        <p:nvSpPr>
          <p:cNvPr id="4" name="Content Placeholder 3">
            <a:extLst>
              <a:ext uri="{FF2B5EF4-FFF2-40B4-BE49-F238E27FC236}">
                <a16:creationId xmlns:a16="http://schemas.microsoft.com/office/drawing/2014/main" id="{F44B3BCC-A56A-E38A-0385-F9F057CD57B0}"/>
              </a:ext>
            </a:extLst>
          </p:cNvPr>
          <p:cNvSpPr>
            <a:spLocks noGrp="1"/>
          </p:cNvSpPr>
          <p:nvPr>
            <p:ph idx="1"/>
          </p:nvPr>
        </p:nvSpPr>
        <p:spPr/>
        <p:txBody>
          <a:bodyPr>
            <a:normAutofit/>
          </a:bodyPr>
          <a:lstStyle/>
          <a:p>
            <a:r>
              <a:rPr lang="en-US" dirty="0">
                <a:solidFill>
                  <a:srgbClr val="C00000"/>
                </a:solidFill>
              </a:rPr>
              <a:t>What gets “stuck in your head” shows what you’ve heard or thought of often.</a:t>
            </a:r>
          </a:p>
          <a:p>
            <a:pPr lvl="1"/>
            <a:r>
              <a:rPr lang="en-US" dirty="0">
                <a:solidFill>
                  <a:srgbClr val="C00000"/>
                </a:solidFill>
              </a:rPr>
              <a:t>Consider daily reading and thinking about God’s Word.</a:t>
            </a:r>
          </a:p>
          <a:p>
            <a:pPr lvl="1"/>
            <a:r>
              <a:rPr lang="en-US" dirty="0">
                <a:solidFill>
                  <a:srgbClr val="C00000"/>
                </a:solidFill>
              </a:rPr>
              <a:t>Saturating our minds with Scripture keeps us focused on the things of God.</a:t>
            </a:r>
          </a:p>
          <a:p>
            <a:endParaRPr lang="en-US" dirty="0"/>
          </a:p>
        </p:txBody>
      </p:sp>
    </p:spTree>
    <p:extLst>
      <p:ext uri="{BB962C8B-B14F-4D97-AF65-F5344CB8AC3E}">
        <p14:creationId xmlns:p14="http://schemas.microsoft.com/office/powerpoint/2010/main" val="29546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8CC8-69E8-C9EE-AA4D-B8D73DD3378A}"/>
              </a:ext>
            </a:extLst>
          </p:cNvPr>
          <p:cNvSpPr>
            <a:spLocks noGrp="1"/>
          </p:cNvSpPr>
          <p:nvPr>
            <p:ph type="title"/>
          </p:nvPr>
        </p:nvSpPr>
        <p:spPr>
          <a:xfrm>
            <a:off x="1151678" y="365125"/>
            <a:ext cx="10515601" cy="1325563"/>
          </a:xfrm>
        </p:spPr>
        <p:txBody>
          <a:bodyPr/>
          <a:lstStyle/>
          <a:p>
            <a:pPr algn="l"/>
            <a:r>
              <a:rPr lang="en-US" dirty="0"/>
              <a:t>Listen for a description of the godly person.</a:t>
            </a:r>
          </a:p>
        </p:txBody>
      </p:sp>
      <p:sp>
        <p:nvSpPr>
          <p:cNvPr id="3" name="Content Placeholder 2">
            <a:extLst>
              <a:ext uri="{FF2B5EF4-FFF2-40B4-BE49-F238E27FC236}">
                <a16:creationId xmlns:a16="http://schemas.microsoft.com/office/drawing/2014/main" id="{17FBAD2A-566C-EA4C-91C4-A145646ED4A7}"/>
              </a:ext>
            </a:extLst>
          </p:cNvPr>
          <p:cNvSpPr>
            <a:spLocks noGrp="1"/>
          </p:cNvSpPr>
          <p:nvPr>
            <p:ph idx="1"/>
          </p:nvPr>
        </p:nvSpPr>
        <p:spPr>
          <a:xfrm>
            <a:off x="1965282" y="2025569"/>
            <a:ext cx="8888392" cy="4151393"/>
          </a:xfrm>
        </p:spPr>
        <p:txBody>
          <a:bodyPr/>
          <a:lstStyle/>
          <a:p>
            <a:pPr marL="0" indent="0" algn="ctr">
              <a:buNone/>
            </a:pPr>
            <a:r>
              <a:rPr lang="en-US" dirty="0"/>
              <a:t>Psalm 1:1-3 (NIV)  Blessed is the man who does not walk in the counsel of the wicked or stand in the way of sinners or sit in the seat of mockers. 2  But his delight is in the law of the LORD, </a:t>
            </a:r>
          </a:p>
        </p:txBody>
      </p:sp>
    </p:spTree>
    <p:extLst>
      <p:ext uri="{BB962C8B-B14F-4D97-AF65-F5344CB8AC3E}">
        <p14:creationId xmlns:p14="http://schemas.microsoft.com/office/powerpoint/2010/main" val="331806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8CC8-69E8-C9EE-AA4D-B8D73DD3378A}"/>
              </a:ext>
            </a:extLst>
          </p:cNvPr>
          <p:cNvSpPr>
            <a:spLocks noGrp="1"/>
          </p:cNvSpPr>
          <p:nvPr>
            <p:ph type="title"/>
          </p:nvPr>
        </p:nvSpPr>
        <p:spPr>
          <a:xfrm>
            <a:off x="1151678" y="365125"/>
            <a:ext cx="10515601" cy="1325563"/>
          </a:xfrm>
        </p:spPr>
        <p:txBody>
          <a:bodyPr/>
          <a:lstStyle/>
          <a:p>
            <a:pPr algn="l"/>
            <a:r>
              <a:rPr lang="en-US" dirty="0"/>
              <a:t>Listen for a description of the godly person.</a:t>
            </a:r>
          </a:p>
        </p:txBody>
      </p:sp>
      <p:sp>
        <p:nvSpPr>
          <p:cNvPr id="3" name="Content Placeholder 2">
            <a:extLst>
              <a:ext uri="{FF2B5EF4-FFF2-40B4-BE49-F238E27FC236}">
                <a16:creationId xmlns:a16="http://schemas.microsoft.com/office/drawing/2014/main" id="{17FBAD2A-566C-EA4C-91C4-A145646ED4A7}"/>
              </a:ext>
            </a:extLst>
          </p:cNvPr>
          <p:cNvSpPr>
            <a:spLocks noGrp="1"/>
          </p:cNvSpPr>
          <p:nvPr>
            <p:ph idx="1"/>
          </p:nvPr>
        </p:nvSpPr>
        <p:spPr>
          <a:xfrm>
            <a:off x="1780087" y="2025569"/>
            <a:ext cx="8888392" cy="4151393"/>
          </a:xfrm>
        </p:spPr>
        <p:txBody>
          <a:bodyPr/>
          <a:lstStyle/>
          <a:p>
            <a:pPr marL="0" indent="0" algn="ctr">
              <a:buNone/>
            </a:pPr>
            <a:r>
              <a:rPr lang="en-US" dirty="0"/>
              <a:t>and on his law he meditates day and night. 3  He is like a tree planted by streams of water, which yields its fruit in season and whose leaf does not wither. Whatever he does prospers.</a:t>
            </a:r>
          </a:p>
        </p:txBody>
      </p:sp>
      <p:pic>
        <p:nvPicPr>
          <p:cNvPr id="5" name="Picture 4">
            <a:extLst>
              <a:ext uri="{FF2B5EF4-FFF2-40B4-BE49-F238E27FC236}">
                <a16:creationId xmlns:a16="http://schemas.microsoft.com/office/drawing/2014/main" id="{A632C870-82B4-D42B-25F6-37E55BBAE228}"/>
              </a:ext>
            </a:extLst>
          </p:cNvPr>
          <p:cNvPicPr>
            <a:picLocks noChangeAspect="1"/>
          </p:cNvPicPr>
          <p:nvPr/>
        </p:nvPicPr>
        <p:blipFill>
          <a:blip r:embed="rId2"/>
          <a:stretch>
            <a:fillRect/>
          </a:stretch>
        </p:blipFill>
        <p:spPr>
          <a:xfrm>
            <a:off x="5333287" y="5076847"/>
            <a:ext cx="2152381"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27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00A6-0F47-955E-29F7-1DAF305895D3}"/>
              </a:ext>
            </a:extLst>
          </p:cNvPr>
          <p:cNvSpPr>
            <a:spLocks noGrp="1"/>
          </p:cNvSpPr>
          <p:nvPr>
            <p:ph type="title"/>
          </p:nvPr>
        </p:nvSpPr>
        <p:spPr/>
        <p:txBody>
          <a:bodyPr/>
          <a:lstStyle/>
          <a:p>
            <a:r>
              <a:rPr lang="en-US" dirty="0"/>
              <a:t>Blessing and Delight</a:t>
            </a:r>
          </a:p>
        </p:txBody>
      </p:sp>
      <p:sp>
        <p:nvSpPr>
          <p:cNvPr id="3" name="Content Placeholder 2">
            <a:extLst>
              <a:ext uri="{FF2B5EF4-FFF2-40B4-BE49-F238E27FC236}">
                <a16:creationId xmlns:a16="http://schemas.microsoft.com/office/drawing/2014/main" id="{3FF4E499-281E-4B47-5BA7-22ECE6704D0C}"/>
              </a:ext>
            </a:extLst>
          </p:cNvPr>
          <p:cNvSpPr>
            <a:spLocks noGrp="1"/>
          </p:cNvSpPr>
          <p:nvPr>
            <p:ph idx="1"/>
          </p:nvPr>
        </p:nvSpPr>
        <p:spPr/>
        <p:txBody>
          <a:bodyPr/>
          <a:lstStyle/>
          <a:p>
            <a:r>
              <a:rPr lang="en-US" dirty="0"/>
              <a:t>The passage starts with “blessed” is the man.  What are some synonyms for the word blessed? </a:t>
            </a:r>
          </a:p>
          <a:p>
            <a:r>
              <a:rPr lang="en-US" dirty="0"/>
              <a:t>Avoiding what three </a:t>
            </a:r>
            <a:r>
              <a:rPr lang="en-US" i="1" dirty="0"/>
              <a:t>negative</a:t>
            </a:r>
            <a:r>
              <a:rPr lang="en-US" dirty="0"/>
              <a:t> actions lead to </a:t>
            </a:r>
            <a:r>
              <a:rPr lang="en-US" i="1" dirty="0"/>
              <a:t>spiritual</a:t>
            </a:r>
            <a:r>
              <a:rPr lang="en-US" dirty="0"/>
              <a:t> happiness and blessing? </a:t>
            </a:r>
          </a:p>
          <a:p>
            <a:r>
              <a:rPr lang="en-US" dirty="0"/>
              <a:t>What kind of progression can we see in these activities?</a:t>
            </a:r>
          </a:p>
        </p:txBody>
      </p:sp>
    </p:spTree>
    <p:extLst>
      <p:ext uri="{BB962C8B-B14F-4D97-AF65-F5344CB8AC3E}">
        <p14:creationId xmlns:p14="http://schemas.microsoft.com/office/powerpoint/2010/main" val="14541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90D8-1F35-0046-E201-1F9B3364963D}"/>
              </a:ext>
            </a:extLst>
          </p:cNvPr>
          <p:cNvSpPr>
            <a:spLocks noGrp="1"/>
          </p:cNvSpPr>
          <p:nvPr>
            <p:ph type="title"/>
          </p:nvPr>
        </p:nvSpPr>
        <p:spPr/>
        <p:txBody>
          <a:bodyPr/>
          <a:lstStyle/>
          <a:p>
            <a:r>
              <a:rPr lang="en-US" dirty="0"/>
              <a:t>Blessing and Delight</a:t>
            </a:r>
          </a:p>
        </p:txBody>
      </p:sp>
      <p:sp>
        <p:nvSpPr>
          <p:cNvPr id="3" name="Content Placeholder 2">
            <a:extLst>
              <a:ext uri="{FF2B5EF4-FFF2-40B4-BE49-F238E27FC236}">
                <a16:creationId xmlns:a16="http://schemas.microsoft.com/office/drawing/2014/main" id="{85FC7F45-D4B5-AC6A-88E7-353C8A0C7544}"/>
              </a:ext>
            </a:extLst>
          </p:cNvPr>
          <p:cNvSpPr>
            <a:spLocks noGrp="1"/>
          </p:cNvSpPr>
          <p:nvPr>
            <p:ph idx="1"/>
          </p:nvPr>
        </p:nvSpPr>
        <p:spPr/>
        <p:txBody>
          <a:bodyPr/>
          <a:lstStyle/>
          <a:p>
            <a:r>
              <a:rPr lang="en-US" dirty="0"/>
              <a:t>How and where we invest our time sets us up for the influence we receive.  Why does that happen?</a:t>
            </a:r>
          </a:p>
          <a:p>
            <a:r>
              <a:rPr lang="en-US" dirty="0"/>
              <a:t>Alternatively, what kinds of things does the righteous person pursue?</a:t>
            </a:r>
          </a:p>
          <a:p>
            <a:r>
              <a:rPr lang="en-US" dirty="0"/>
              <a:t>How do we position ourselves to be influenced by godly people?</a:t>
            </a:r>
          </a:p>
        </p:txBody>
      </p:sp>
    </p:spTree>
    <p:extLst>
      <p:ext uri="{BB962C8B-B14F-4D97-AF65-F5344CB8AC3E}">
        <p14:creationId xmlns:p14="http://schemas.microsoft.com/office/powerpoint/2010/main" val="21215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CF7C-AE8E-99DD-7FEE-07AC25E4FBDF}"/>
              </a:ext>
            </a:extLst>
          </p:cNvPr>
          <p:cNvSpPr>
            <a:spLocks noGrp="1"/>
          </p:cNvSpPr>
          <p:nvPr>
            <p:ph type="title"/>
          </p:nvPr>
        </p:nvSpPr>
        <p:spPr/>
        <p:txBody>
          <a:bodyPr/>
          <a:lstStyle/>
          <a:p>
            <a:r>
              <a:rPr lang="en-US" dirty="0"/>
              <a:t>Blessing and Delight</a:t>
            </a:r>
          </a:p>
        </p:txBody>
      </p:sp>
      <p:sp>
        <p:nvSpPr>
          <p:cNvPr id="3" name="Content Placeholder 2">
            <a:extLst>
              <a:ext uri="{FF2B5EF4-FFF2-40B4-BE49-F238E27FC236}">
                <a16:creationId xmlns:a16="http://schemas.microsoft.com/office/drawing/2014/main" id="{90D518C5-74D9-B384-4E79-1A5DB65BA107}"/>
              </a:ext>
            </a:extLst>
          </p:cNvPr>
          <p:cNvSpPr>
            <a:spLocks noGrp="1"/>
          </p:cNvSpPr>
          <p:nvPr>
            <p:ph idx="1"/>
          </p:nvPr>
        </p:nvSpPr>
        <p:spPr>
          <a:xfrm>
            <a:off x="838200" y="1690688"/>
            <a:ext cx="10515600" cy="4667250"/>
          </a:xfrm>
        </p:spPr>
        <p:txBody>
          <a:bodyPr>
            <a:normAutofit/>
          </a:bodyPr>
          <a:lstStyle/>
          <a:p>
            <a:r>
              <a:rPr lang="en-US" dirty="0"/>
              <a:t>What does the image of the tree tell us about the righteous person? </a:t>
            </a:r>
          </a:p>
          <a:p>
            <a:r>
              <a:rPr lang="en-US" dirty="0"/>
              <a:t>What do you think it means to meditate on God’s law day and night?</a:t>
            </a:r>
          </a:p>
          <a:p>
            <a:r>
              <a:rPr lang="en-US" dirty="0"/>
              <a:t>When has a Bible verse stuck with you during a season of life?</a:t>
            </a:r>
          </a:p>
          <a:p>
            <a:r>
              <a:rPr lang="en-US" dirty="0"/>
              <a:t>How can you recognize someone who delights in God’s Word? </a:t>
            </a:r>
          </a:p>
        </p:txBody>
      </p:sp>
    </p:spTree>
    <p:extLst>
      <p:ext uri="{BB962C8B-B14F-4D97-AF65-F5344CB8AC3E}">
        <p14:creationId xmlns:p14="http://schemas.microsoft.com/office/powerpoint/2010/main" val="316037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72</TotalTime>
  <Words>864</Words>
  <Application>Microsoft Office PowerPoint</Application>
  <PresentationFormat>Widescreen</PresentationFormat>
  <Paragraphs>68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Meditate on God’s Word</vt:lpstr>
      <vt:lpstr>Video Introduction</vt:lpstr>
      <vt:lpstr>Admit it now …</vt:lpstr>
      <vt:lpstr>The Point</vt:lpstr>
      <vt:lpstr>Listen for a description of the godly person.</vt:lpstr>
      <vt:lpstr>Listen for a description of the godly person.</vt:lpstr>
      <vt:lpstr>Blessing and Delight</vt:lpstr>
      <vt:lpstr>Blessing and Delight</vt:lpstr>
      <vt:lpstr>Blessing and Delight</vt:lpstr>
      <vt:lpstr>Listen for contrast to the previous verses.</vt:lpstr>
      <vt:lpstr>Pursue Righteous Living</vt:lpstr>
      <vt:lpstr>Listen for what should fill our thoughts.</vt:lpstr>
      <vt:lpstr>Focused on Right Thoughts</vt:lpstr>
      <vt:lpstr>Focused on Right Thoughts</vt:lpstr>
      <vt:lpstr>Application</vt:lpstr>
      <vt:lpstr>Application</vt:lpstr>
      <vt:lpstr>Application</vt:lpstr>
      <vt:lpstr>Family Activities</vt:lpstr>
      <vt:lpstr>Meditate on God’s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4</cp:revision>
  <dcterms:created xsi:type="dcterms:W3CDTF">2022-10-21T15:37:20Z</dcterms:created>
  <dcterms:modified xsi:type="dcterms:W3CDTF">2022-10-21T16:50:07Z</dcterms:modified>
</cp:coreProperties>
</file>