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2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5000" b="-5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tinyurl.com/3c5rdph3"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55762"/>
          </a:xfrm>
        </p:spPr>
        <p:txBody>
          <a:bodyPr/>
          <a:lstStyle/>
          <a:p>
            <a:r>
              <a:rPr lang="en-US" dirty="0"/>
              <a:t>Maturing Faith</a:t>
            </a:r>
          </a:p>
        </p:txBody>
      </p:sp>
      <p:sp>
        <p:nvSpPr>
          <p:cNvPr id="3" name="Subtitle 2"/>
          <p:cNvSpPr>
            <a:spLocks noGrp="1"/>
          </p:cNvSpPr>
          <p:nvPr>
            <p:ph type="subTitle" idx="1"/>
          </p:nvPr>
        </p:nvSpPr>
        <p:spPr/>
        <p:txBody>
          <a:bodyPr/>
          <a:lstStyle/>
          <a:p>
            <a:r>
              <a:rPr lang="en-US" dirty="0"/>
              <a:t>February 25</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2E49-E59B-86E5-5FA5-7F797660329A}"/>
              </a:ext>
            </a:extLst>
          </p:cNvPr>
          <p:cNvSpPr>
            <a:spLocks noGrp="1"/>
          </p:cNvSpPr>
          <p:nvPr>
            <p:ph type="title"/>
          </p:nvPr>
        </p:nvSpPr>
        <p:spPr/>
        <p:txBody>
          <a:bodyPr/>
          <a:lstStyle/>
          <a:p>
            <a:r>
              <a:rPr lang="en-US" dirty="0"/>
              <a:t>Mature Faith Goes into Action</a:t>
            </a:r>
          </a:p>
        </p:txBody>
      </p:sp>
      <p:sp>
        <p:nvSpPr>
          <p:cNvPr id="3" name="Content Placeholder 2">
            <a:extLst>
              <a:ext uri="{FF2B5EF4-FFF2-40B4-BE49-F238E27FC236}">
                <a16:creationId xmlns:a16="http://schemas.microsoft.com/office/drawing/2014/main" id="{3614A3BA-8E07-976D-42D7-64AF825CED50}"/>
              </a:ext>
            </a:extLst>
          </p:cNvPr>
          <p:cNvSpPr>
            <a:spLocks noGrp="1"/>
          </p:cNvSpPr>
          <p:nvPr>
            <p:ph idx="1"/>
          </p:nvPr>
        </p:nvSpPr>
        <p:spPr/>
        <p:txBody>
          <a:bodyPr/>
          <a:lstStyle/>
          <a:p>
            <a:r>
              <a:rPr lang="en-US" dirty="0"/>
              <a:t>In the context of this passage, why would the disciples make this request?</a:t>
            </a:r>
          </a:p>
          <a:p>
            <a:endParaRPr lang="en-US" dirty="0"/>
          </a:p>
        </p:txBody>
      </p:sp>
    </p:spTree>
    <p:extLst>
      <p:ext uri="{BB962C8B-B14F-4D97-AF65-F5344CB8AC3E}">
        <p14:creationId xmlns:p14="http://schemas.microsoft.com/office/powerpoint/2010/main" val="3051071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2429B-F1EE-13E6-60AD-420C6E4E7080}"/>
              </a:ext>
            </a:extLst>
          </p:cNvPr>
          <p:cNvSpPr>
            <a:spLocks noGrp="1"/>
          </p:cNvSpPr>
          <p:nvPr>
            <p:ph type="title"/>
          </p:nvPr>
        </p:nvSpPr>
        <p:spPr/>
        <p:txBody>
          <a:bodyPr/>
          <a:lstStyle/>
          <a:p>
            <a:r>
              <a:rPr lang="en-US" dirty="0"/>
              <a:t>Mature Faith Goes into Action</a:t>
            </a:r>
          </a:p>
        </p:txBody>
      </p:sp>
      <p:sp>
        <p:nvSpPr>
          <p:cNvPr id="3" name="Content Placeholder 2">
            <a:extLst>
              <a:ext uri="{FF2B5EF4-FFF2-40B4-BE49-F238E27FC236}">
                <a16:creationId xmlns:a16="http://schemas.microsoft.com/office/drawing/2014/main" id="{A26017F2-7C35-67CA-1FA5-343A928165BC}"/>
              </a:ext>
            </a:extLst>
          </p:cNvPr>
          <p:cNvSpPr>
            <a:spLocks noGrp="1"/>
          </p:cNvSpPr>
          <p:nvPr>
            <p:ph idx="1"/>
          </p:nvPr>
        </p:nvSpPr>
        <p:spPr/>
        <p:txBody>
          <a:bodyPr/>
          <a:lstStyle/>
          <a:p>
            <a:r>
              <a:rPr lang="en-US" dirty="0">
                <a:solidFill>
                  <a:srgbClr val="C00000"/>
                </a:solidFill>
              </a:rPr>
              <a:t>Mature faith vs. “quantity” of faith</a:t>
            </a:r>
          </a:p>
          <a:p>
            <a:pPr lvl="1"/>
            <a:r>
              <a:rPr lang="en-US" dirty="0">
                <a:solidFill>
                  <a:srgbClr val="C00000"/>
                </a:solidFill>
              </a:rPr>
              <a:t>Faith not like a muscle to be “strengthened”.</a:t>
            </a:r>
          </a:p>
          <a:p>
            <a:pPr lvl="1"/>
            <a:r>
              <a:rPr lang="en-US" dirty="0">
                <a:solidFill>
                  <a:srgbClr val="C00000"/>
                </a:solidFill>
              </a:rPr>
              <a:t>Doesn’t depend on squinting, kneeling, raising hands.</a:t>
            </a:r>
          </a:p>
          <a:p>
            <a:pPr lvl="1"/>
            <a:r>
              <a:rPr lang="en-US" dirty="0">
                <a:solidFill>
                  <a:srgbClr val="C00000"/>
                </a:solidFill>
              </a:rPr>
              <a:t>Does depend on </a:t>
            </a:r>
            <a:r>
              <a:rPr lang="en-US" i="1" dirty="0">
                <a:solidFill>
                  <a:srgbClr val="C00000"/>
                </a:solidFill>
              </a:rPr>
              <a:t>object</a:t>
            </a:r>
            <a:r>
              <a:rPr lang="en-US" dirty="0">
                <a:solidFill>
                  <a:srgbClr val="C00000"/>
                </a:solidFill>
              </a:rPr>
              <a:t> of our faith.</a:t>
            </a:r>
          </a:p>
          <a:p>
            <a:pPr lvl="2"/>
            <a:r>
              <a:rPr lang="en-US" dirty="0">
                <a:solidFill>
                  <a:srgbClr val="C00000"/>
                </a:solidFill>
              </a:rPr>
              <a:t>Defective chair?</a:t>
            </a:r>
          </a:p>
          <a:p>
            <a:pPr lvl="2"/>
            <a:r>
              <a:rPr lang="en-US" dirty="0">
                <a:solidFill>
                  <a:srgbClr val="C00000"/>
                </a:solidFill>
              </a:rPr>
              <a:t>Sturdy chair?</a:t>
            </a:r>
          </a:p>
          <a:p>
            <a:pPr lvl="1"/>
            <a:r>
              <a:rPr lang="en-US" dirty="0">
                <a:solidFill>
                  <a:srgbClr val="C00000"/>
                </a:solidFill>
              </a:rPr>
              <a:t>Must be convinced of love, power, authority of the Object of our faith … Jesus</a:t>
            </a:r>
          </a:p>
        </p:txBody>
      </p:sp>
    </p:spTree>
    <p:extLst>
      <p:ext uri="{BB962C8B-B14F-4D97-AF65-F5344CB8AC3E}">
        <p14:creationId xmlns:p14="http://schemas.microsoft.com/office/powerpoint/2010/main" val="61653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19666-C073-D362-68E4-7DD21530C34F}"/>
              </a:ext>
            </a:extLst>
          </p:cNvPr>
          <p:cNvSpPr>
            <a:spLocks noGrp="1"/>
          </p:cNvSpPr>
          <p:nvPr>
            <p:ph type="title"/>
          </p:nvPr>
        </p:nvSpPr>
        <p:spPr/>
        <p:txBody>
          <a:bodyPr/>
          <a:lstStyle/>
          <a:p>
            <a:r>
              <a:rPr lang="en-US" dirty="0"/>
              <a:t>Mature Faith Goes into Action</a:t>
            </a:r>
          </a:p>
        </p:txBody>
      </p:sp>
      <p:sp>
        <p:nvSpPr>
          <p:cNvPr id="3" name="Content Placeholder 2">
            <a:extLst>
              <a:ext uri="{FF2B5EF4-FFF2-40B4-BE49-F238E27FC236}">
                <a16:creationId xmlns:a16="http://schemas.microsoft.com/office/drawing/2014/main" id="{02457509-018F-0E44-C1D6-3EE9B5BC3B5E}"/>
              </a:ext>
            </a:extLst>
          </p:cNvPr>
          <p:cNvSpPr>
            <a:spLocks noGrp="1"/>
          </p:cNvSpPr>
          <p:nvPr>
            <p:ph idx="1"/>
          </p:nvPr>
        </p:nvSpPr>
        <p:spPr/>
        <p:txBody>
          <a:bodyPr/>
          <a:lstStyle/>
          <a:p>
            <a:r>
              <a:rPr lang="en-US" dirty="0"/>
              <a:t>How do these concepts fit in with Jesus’ example of the mustard seed?</a:t>
            </a:r>
          </a:p>
          <a:p>
            <a:r>
              <a:rPr lang="en-US" dirty="0"/>
              <a:t>What are some ways God has increased your faith (made you more convinced) on your spiritual journey?</a:t>
            </a:r>
          </a:p>
          <a:p>
            <a:r>
              <a:rPr lang="en-US" dirty="0"/>
              <a:t>What are the obstacles that prevent believers from acting in faith? </a:t>
            </a:r>
          </a:p>
        </p:txBody>
      </p:sp>
    </p:spTree>
    <p:extLst>
      <p:ext uri="{BB962C8B-B14F-4D97-AF65-F5344CB8AC3E}">
        <p14:creationId xmlns:p14="http://schemas.microsoft.com/office/powerpoint/2010/main" val="17250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3A37F-C1F7-56D2-7D36-19DEF268210A}"/>
              </a:ext>
            </a:extLst>
          </p:cNvPr>
          <p:cNvSpPr>
            <a:spLocks noGrp="1"/>
          </p:cNvSpPr>
          <p:nvPr>
            <p:ph type="title"/>
          </p:nvPr>
        </p:nvSpPr>
        <p:spPr/>
        <p:txBody>
          <a:bodyPr/>
          <a:lstStyle/>
          <a:p>
            <a:pPr algn="l"/>
            <a:r>
              <a:rPr lang="en-US" dirty="0"/>
              <a:t>Listen for who is in charge.</a:t>
            </a:r>
          </a:p>
        </p:txBody>
      </p:sp>
      <p:sp>
        <p:nvSpPr>
          <p:cNvPr id="3" name="Content Placeholder 2">
            <a:extLst>
              <a:ext uri="{FF2B5EF4-FFF2-40B4-BE49-F238E27FC236}">
                <a16:creationId xmlns:a16="http://schemas.microsoft.com/office/drawing/2014/main" id="{2AFD00BD-DC80-1229-987D-A1A5284AED6F}"/>
              </a:ext>
            </a:extLst>
          </p:cNvPr>
          <p:cNvSpPr>
            <a:spLocks noGrp="1"/>
          </p:cNvSpPr>
          <p:nvPr>
            <p:ph idx="1"/>
          </p:nvPr>
        </p:nvSpPr>
        <p:spPr>
          <a:xfrm>
            <a:off x="1333500" y="2033970"/>
            <a:ext cx="9525000" cy="4351338"/>
          </a:xfrm>
        </p:spPr>
        <p:txBody>
          <a:bodyPr/>
          <a:lstStyle/>
          <a:p>
            <a:pPr marL="0" indent="0" algn="ctr">
              <a:buNone/>
            </a:pPr>
            <a:r>
              <a:rPr lang="en-US" dirty="0"/>
              <a:t>Luke 17:7-10 (NIV)  "Suppose one of you had a servant plowing or looking after the sheep. Would he say to the servant when he comes in from the field, 'Come along now and sit down to eat'? 8  Would he not rather say, 'Prepare my supper, get yourself ready and </a:t>
            </a:r>
          </a:p>
        </p:txBody>
      </p:sp>
    </p:spTree>
    <p:extLst>
      <p:ext uri="{BB962C8B-B14F-4D97-AF65-F5344CB8AC3E}">
        <p14:creationId xmlns:p14="http://schemas.microsoft.com/office/powerpoint/2010/main" val="184232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BE3AC-8948-901D-611F-560D9B8CBF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62B856-E751-52E7-3F86-AEC5B4C7EA51}"/>
              </a:ext>
            </a:extLst>
          </p:cNvPr>
          <p:cNvSpPr>
            <a:spLocks noGrp="1"/>
          </p:cNvSpPr>
          <p:nvPr>
            <p:ph type="title"/>
          </p:nvPr>
        </p:nvSpPr>
        <p:spPr/>
        <p:txBody>
          <a:bodyPr/>
          <a:lstStyle/>
          <a:p>
            <a:pPr algn="l"/>
            <a:r>
              <a:rPr lang="en-US" dirty="0"/>
              <a:t>Listen for who is in charge.</a:t>
            </a:r>
          </a:p>
        </p:txBody>
      </p:sp>
      <p:sp>
        <p:nvSpPr>
          <p:cNvPr id="3" name="Content Placeholder 2">
            <a:extLst>
              <a:ext uri="{FF2B5EF4-FFF2-40B4-BE49-F238E27FC236}">
                <a16:creationId xmlns:a16="http://schemas.microsoft.com/office/drawing/2014/main" id="{99C8F0F0-5C7F-C445-D218-9A559826AD44}"/>
              </a:ext>
            </a:extLst>
          </p:cNvPr>
          <p:cNvSpPr>
            <a:spLocks noGrp="1"/>
          </p:cNvSpPr>
          <p:nvPr>
            <p:ph idx="1"/>
          </p:nvPr>
        </p:nvSpPr>
        <p:spPr>
          <a:xfrm>
            <a:off x="1333500" y="1814051"/>
            <a:ext cx="9525000" cy="4351338"/>
          </a:xfrm>
        </p:spPr>
        <p:txBody>
          <a:bodyPr/>
          <a:lstStyle/>
          <a:p>
            <a:pPr marL="0" indent="0" algn="ctr">
              <a:buNone/>
            </a:pPr>
            <a:r>
              <a:rPr lang="en-US" dirty="0"/>
              <a:t>wait on me while I eat and drink; after that you may eat and drink'? 9  Would he thank the servant because he did what he was told to do? 10  So you also, when you have done everything you were told to do, should say, 'We are unworthy servants; we have only done our duty.'"</a:t>
            </a:r>
          </a:p>
        </p:txBody>
      </p:sp>
      <p:pic>
        <p:nvPicPr>
          <p:cNvPr id="4" name="Picture 3">
            <a:extLst>
              <a:ext uri="{FF2B5EF4-FFF2-40B4-BE49-F238E27FC236}">
                <a16:creationId xmlns:a16="http://schemas.microsoft.com/office/drawing/2014/main" id="{43EAFB9E-2A03-102A-4228-7B13C2AFA1DA}"/>
              </a:ext>
            </a:extLst>
          </p:cNvPr>
          <p:cNvPicPr>
            <a:picLocks noChangeAspect="1"/>
          </p:cNvPicPr>
          <p:nvPr/>
        </p:nvPicPr>
        <p:blipFill>
          <a:blip r:embed="rId2"/>
          <a:stretch>
            <a:fillRect/>
          </a:stretch>
        </p:blipFill>
        <p:spPr>
          <a:xfrm>
            <a:off x="4658061" y="5690966"/>
            <a:ext cx="2523809" cy="3142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01496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77726-600A-904B-712D-939247855C14}"/>
              </a:ext>
            </a:extLst>
          </p:cNvPr>
          <p:cNvSpPr>
            <a:spLocks noGrp="1"/>
          </p:cNvSpPr>
          <p:nvPr>
            <p:ph type="title"/>
          </p:nvPr>
        </p:nvSpPr>
        <p:spPr/>
        <p:txBody>
          <a:bodyPr/>
          <a:lstStyle/>
          <a:p>
            <a:r>
              <a:rPr lang="en-US" dirty="0"/>
              <a:t>Mature Faith Does Not Seek Acclaim</a:t>
            </a:r>
          </a:p>
        </p:txBody>
      </p:sp>
      <p:sp>
        <p:nvSpPr>
          <p:cNvPr id="3" name="Content Placeholder 2">
            <a:extLst>
              <a:ext uri="{FF2B5EF4-FFF2-40B4-BE49-F238E27FC236}">
                <a16:creationId xmlns:a16="http://schemas.microsoft.com/office/drawing/2014/main" id="{A79C5AE1-5462-C12A-47E0-F3224C8D5BE8}"/>
              </a:ext>
            </a:extLst>
          </p:cNvPr>
          <p:cNvSpPr>
            <a:spLocks noGrp="1"/>
          </p:cNvSpPr>
          <p:nvPr>
            <p:ph idx="1"/>
          </p:nvPr>
        </p:nvSpPr>
        <p:spPr/>
        <p:txBody>
          <a:bodyPr/>
          <a:lstStyle/>
          <a:p>
            <a:r>
              <a:rPr lang="en-US" dirty="0"/>
              <a:t>What are the anticipated answers to the rhetorical questions used in telling the story? </a:t>
            </a:r>
          </a:p>
          <a:p>
            <a:pPr lvl="1"/>
            <a:r>
              <a:rPr lang="en-US" dirty="0"/>
              <a:t>Would he say, “Come eat with me”? </a:t>
            </a:r>
          </a:p>
          <a:p>
            <a:pPr lvl="1"/>
            <a:r>
              <a:rPr lang="en-US" dirty="0"/>
              <a:t>Would he say, Fix my meal, serve it”?</a:t>
            </a:r>
          </a:p>
          <a:p>
            <a:pPr lvl="1"/>
            <a:r>
              <a:rPr lang="en-US" dirty="0"/>
              <a:t>Would he thank him for obedience?</a:t>
            </a:r>
          </a:p>
          <a:p>
            <a:r>
              <a:rPr lang="en-US" dirty="0"/>
              <a:t>What attitude should we have in working for the Lord? How are we to look at our faithful service to the Lord?  </a:t>
            </a:r>
          </a:p>
          <a:p>
            <a:pPr lvl="1"/>
            <a:endParaRPr lang="en-US" dirty="0"/>
          </a:p>
        </p:txBody>
      </p:sp>
    </p:spTree>
    <p:extLst>
      <p:ext uri="{BB962C8B-B14F-4D97-AF65-F5344CB8AC3E}">
        <p14:creationId xmlns:p14="http://schemas.microsoft.com/office/powerpoint/2010/main" val="322524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C8EA4-CD03-4B36-6A49-8C4D66843F51}"/>
              </a:ext>
            </a:extLst>
          </p:cNvPr>
          <p:cNvSpPr>
            <a:spLocks noGrp="1"/>
          </p:cNvSpPr>
          <p:nvPr>
            <p:ph type="title"/>
          </p:nvPr>
        </p:nvSpPr>
        <p:spPr/>
        <p:txBody>
          <a:bodyPr/>
          <a:lstStyle/>
          <a:p>
            <a:r>
              <a:rPr lang="en-US" dirty="0"/>
              <a:t>Mature Faith Does Not Seek Acclaim</a:t>
            </a:r>
          </a:p>
        </p:txBody>
      </p:sp>
      <p:sp>
        <p:nvSpPr>
          <p:cNvPr id="3" name="Content Placeholder 2">
            <a:extLst>
              <a:ext uri="{FF2B5EF4-FFF2-40B4-BE49-F238E27FC236}">
                <a16:creationId xmlns:a16="http://schemas.microsoft.com/office/drawing/2014/main" id="{A0EB5ABA-C41C-7D16-1EDE-3F659F851CDF}"/>
              </a:ext>
            </a:extLst>
          </p:cNvPr>
          <p:cNvSpPr>
            <a:spLocks noGrp="1"/>
          </p:cNvSpPr>
          <p:nvPr>
            <p:ph idx="1"/>
          </p:nvPr>
        </p:nvSpPr>
        <p:spPr/>
        <p:txBody>
          <a:bodyPr/>
          <a:lstStyle/>
          <a:p>
            <a:r>
              <a:rPr lang="en-US" dirty="0"/>
              <a:t>What kinds of things might we be tempted to wish for as a result of our involvement in church ministries?</a:t>
            </a:r>
          </a:p>
          <a:p>
            <a:r>
              <a:rPr lang="en-US" dirty="0"/>
              <a:t>What should be our attitude toward serving the Lord in practical ways?</a:t>
            </a:r>
            <a:br>
              <a:rPr lang="en-US" dirty="0"/>
            </a:br>
            <a:endParaRPr lang="en-US" dirty="0"/>
          </a:p>
          <a:p>
            <a:pPr marL="0" indent="0">
              <a:buNone/>
            </a:pPr>
            <a:r>
              <a:rPr lang="en-US" sz="4400" dirty="0">
                <a:solidFill>
                  <a:srgbClr val="C00000"/>
                </a:solidFill>
                <a:sym typeface="Wingdings" panose="05000000000000000000" pitchFamily="2" charset="2"/>
              </a:rPr>
              <a:t></a:t>
            </a:r>
            <a:r>
              <a:rPr lang="en-US" dirty="0">
                <a:solidFill>
                  <a:srgbClr val="C00000"/>
                </a:solidFill>
              </a:rPr>
              <a:t>This is another element of mature faith</a:t>
            </a:r>
          </a:p>
        </p:txBody>
      </p:sp>
    </p:spTree>
    <p:extLst>
      <p:ext uri="{BB962C8B-B14F-4D97-AF65-F5344CB8AC3E}">
        <p14:creationId xmlns:p14="http://schemas.microsoft.com/office/powerpoint/2010/main" val="367639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F0E0-B444-4319-85B0-C344F8193970}"/>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5C53DD6F-C457-79B8-9B29-DCAE41B72169}"/>
              </a:ext>
            </a:extLst>
          </p:cNvPr>
          <p:cNvSpPr>
            <a:spLocks noGrp="1"/>
          </p:cNvSpPr>
          <p:nvPr>
            <p:ph idx="1"/>
          </p:nvPr>
        </p:nvSpPr>
        <p:spPr/>
        <p:txBody>
          <a:bodyPr>
            <a:normAutofit/>
          </a:bodyPr>
          <a:lstStyle/>
          <a:p>
            <a:r>
              <a:rPr lang="en-US" dirty="0"/>
              <a:t>Clean the Slate. </a:t>
            </a:r>
          </a:p>
          <a:p>
            <a:pPr lvl="1"/>
            <a:r>
              <a:rPr lang="en-US" dirty="0"/>
              <a:t>Have you caused someone to stumble? </a:t>
            </a:r>
          </a:p>
          <a:p>
            <a:pPr lvl="1"/>
            <a:r>
              <a:rPr lang="en-US" dirty="0"/>
              <a:t>If possible, ask if you could meet to talk and ask to be forgiven. </a:t>
            </a:r>
          </a:p>
          <a:p>
            <a:pPr lvl="1"/>
            <a:r>
              <a:rPr lang="en-US" dirty="0"/>
              <a:t>Is there someone you need to forgive?</a:t>
            </a:r>
          </a:p>
          <a:p>
            <a:pPr lvl="1"/>
            <a:r>
              <a:rPr lang="en-US" dirty="0"/>
              <a:t> Has someone hurt you or wronged you? Choose to start the process of forgiving that person this week.</a:t>
            </a:r>
          </a:p>
          <a:p>
            <a:endParaRPr lang="en-US" dirty="0"/>
          </a:p>
        </p:txBody>
      </p:sp>
    </p:spTree>
    <p:extLst>
      <p:ext uri="{BB962C8B-B14F-4D97-AF65-F5344CB8AC3E}">
        <p14:creationId xmlns:p14="http://schemas.microsoft.com/office/powerpoint/2010/main" val="4036014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AF861-B3BA-256C-4D77-9A92CA0DBC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1082AD-1665-9492-E19D-3AD94347D77F}"/>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7F563F94-E23C-F15A-3BB3-29C9C44E94B8}"/>
              </a:ext>
            </a:extLst>
          </p:cNvPr>
          <p:cNvSpPr>
            <a:spLocks noGrp="1"/>
          </p:cNvSpPr>
          <p:nvPr>
            <p:ph idx="1"/>
          </p:nvPr>
        </p:nvSpPr>
        <p:spPr/>
        <p:txBody>
          <a:bodyPr/>
          <a:lstStyle/>
          <a:p>
            <a:r>
              <a:rPr lang="en-US" dirty="0"/>
              <a:t>Pray. </a:t>
            </a:r>
          </a:p>
          <a:p>
            <a:pPr lvl="1"/>
            <a:r>
              <a:rPr lang="en-US" dirty="0"/>
              <a:t>Is there something that God is leading you to do, but you have found it difficult to take the leap of faith and just do it? </a:t>
            </a:r>
          </a:p>
          <a:p>
            <a:pPr lvl="1"/>
            <a:r>
              <a:rPr lang="en-US" dirty="0"/>
              <a:t>Ask God to increase your faith (your conviction that God is powerful, sovereign, and loving) and take the plunge.</a:t>
            </a:r>
          </a:p>
          <a:p>
            <a:endParaRPr lang="en-US" dirty="0"/>
          </a:p>
        </p:txBody>
      </p:sp>
    </p:spTree>
    <p:extLst>
      <p:ext uri="{BB962C8B-B14F-4D97-AF65-F5344CB8AC3E}">
        <p14:creationId xmlns:p14="http://schemas.microsoft.com/office/powerpoint/2010/main" val="4133560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4A0123-F555-60DA-B77C-BE6233B951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08B464-D0C0-8E1F-C123-DA3EAA71A06E}"/>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1F4C45DD-DBA5-7C05-BD38-E0611F77FFDE}"/>
              </a:ext>
            </a:extLst>
          </p:cNvPr>
          <p:cNvSpPr>
            <a:spLocks noGrp="1"/>
          </p:cNvSpPr>
          <p:nvPr>
            <p:ph idx="1"/>
          </p:nvPr>
        </p:nvSpPr>
        <p:spPr>
          <a:xfrm>
            <a:off x="838200" y="2152891"/>
            <a:ext cx="10515600" cy="4024072"/>
          </a:xfrm>
        </p:spPr>
        <p:txBody>
          <a:bodyPr/>
          <a:lstStyle/>
          <a:p>
            <a:r>
              <a:rPr lang="en-US" dirty="0"/>
              <a:t>Dare. </a:t>
            </a:r>
          </a:p>
          <a:p>
            <a:pPr lvl="1"/>
            <a:r>
              <a:rPr lang="en-US" dirty="0"/>
              <a:t>Step outside your comfort zone by serving a friend lavishly, and even anonymously. </a:t>
            </a:r>
          </a:p>
          <a:p>
            <a:pPr lvl="1"/>
            <a:r>
              <a:rPr lang="en-US" dirty="0"/>
              <a:t>See what happens! </a:t>
            </a:r>
          </a:p>
          <a:p>
            <a:endParaRPr lang="en-US" dirty="0"/>
          </a:p>
        </p:txBody>
      </p:sp>
    </p:spTree>
    <p:extLst>
      <p:ext uri="{BB962C8B-B14F-4D97-AF65-F5344CB8AC3E}">
        <p14:creationId xmlns:p14="http://schemas.microsoft.com/office/powerpoint/2010/main" val="326711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3FD44-F15B-85B8-AC17-FDBB329399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24539C-6262-D7B7-6DCB-3392D221FDA0}"/>
              </a:ext>
            </a:extLst>
          </p:cNvPr>
          <p:cNvSpPr>
            <a:spLocks noGrp="1"/>
          </p:cNvSpPr>
          <p:nvPr>
            <p:ph type="ctrTitle"/>
          </p:nvPr>
        </p:nvSpPr>
        <p:spPr>
          <a:xfrm>
            <a:off x="1524000" y="1122363"/>
            <a:ext cx="9144000" cy="1655762"/>
          </a:xfrm>
        </p:spPr>
        <p:txBody>
          <a:bodyPr/>
          <a:lstStyle/>
          <a:p>
            <a:r>
              <a:rPr lang="en-US" dirty="0"/>
              <a:t>Maturing Faith</a:t>
            </a:r>
          </a:p>
        </p:txBody>
      </p:sp>
      <p:sp>
        <p:nvSpPr>
          <p:cNvPr id="3" name="Subtitle 2">
            <a:extLst>
              <a:ext uri="{FF2B5EF4-FFF2-40B4-BE49-F238E27FC236}">
                <a16:creationId xmlns:a16="http://schemas.microsoft.com/office/drawing/2014/main" id="{E87B553D-1A65-07C9-FC7D-78F4E5C05A37}"/>
              </a:ext>
            </a:extLst>
          </p:cNvPr>
          <p:cNvSpPr>
            <a:spLocks noGrp="1"/>
          </p:cNvSpPr>
          <p:nvPr>
            <p:ph type="subTitle" idx="1"/>
          </p:nvPr>
        </p:nvSpPr>
        <p:spPr/>
        <p:txBody>
          <a:bodyPr/>
          <a:lstStyle/>
          <a:p>
            <a:r>
              <a:rPr lang="en-US" dirty="0"/>
              <a:t>February 25</a:t>
            </a:r>
          </a:p>
        </p:txBody>
      </p:sp>
    </p:spTree>
    <p:extLst>
      <p:ext uri="{BB962C8B-B14F-4D97-AF65-F5344CB8AC3E}">
        <p14:creationId xmlns:p14="http://schemas.microsoft.com/office/powerpoint/2010/main" val="3419202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B0D4A6-49D6-65EB-3738-2DBC90EF69C7}"/>
              </a:ext>
            </a:extLst>
          </p:cNvPr>
          <p:cNvSpPr>
            <a:spLocks noGrp="1"/>
          </p:cNvSpPr>
          <p:nvPr>
            <p:ph type="title"/>
          </p:nvPr>
        </p:nvSpPr>
        <p:spPr/>
        <p:txBody>
          <a:bodyPr/>
          <a:lstStyle/>
          <a:p>
            <a:r>
              <a:rPr lang="en-US" dirty="0"/>
              <a:t>Family Activities</a:t>
            </a:r>
          </a:p>
        </p:txBody>
      </p:sp>
      <p:pic>
        <p:nvPicPr>
          <p:cNvPr id="8" name="Picture 7">
            <a:extLst>
              <a:ext uri="{FF2B5EF4-FFF2-40B4-BE49-F238E27FC236}">
                <a16:creationId xmlns:a16="http://schemas.microsoft.com/office/drawing/2014/main" id="{A24661CE-AA90-7715-4F26-9D39FB14470A}"/>
              </a:ext>
            </a:extLst>
          </p:cNvPr>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147790" y="1681290"/>
            <a:ext cx="6243790" cy="3495420"/>
          </a:xfrm>
          <a:prstGeom prst="rect">
            <a:avLst/>
          </a:prstGeom>
          <a:ln>
            <a:noFill/>
          </a:ln>
          <a:effectLst>
            <a:outerShdw blurRad="292100" dist="139700" dir="2700000" algn="tl" rotWithShape="0">
              <a:srgbClr val="333333">
                <a:alpha val="65000"/>
              </a:srgbClr>
            </a:outerShdw>
          </a:effectLst>
          <a:scene3d>
            <a:camera prst="perspectiveContrastingRightFacing"/>
            <a:lightRig rig="threePt" dir="t"/>
          </a:scene3d>
        </p:spPr>
      </p:pic>
      <p:pic>
        <p:nvPicPr>
          <p:cNvPr id="10" name="Picture 9">
            <a:extLst>
              <a:ext uri="{FF2B5EF4-FFF2-40B4-BE49-F238E27FC236}">
                <a16:creationId xmlns:a16="http://schemas.microsoft.com/office/drawing/2014/main" id="{51985605-9830-CB0F-4BA8-8AE74986C0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9371" y="3176833"/>
            <a:ext cx="3817925" cy="2782312"/>
          </a:xfrm>
          <a:prstGeom prst="rect">
            <a:avLst/>
          </a:prstGeom>
          <a:ln>
            <a:noFill/>
          </a:ln>
          <a:effectLst>
            <a:outerShdw blurRad="292100" dist="139700" dir="2700000" algn="tl" rotWithShape="0">
              <a:srgbClr val="333333">
                <a:alpha val="65000"/>
              </a:srgbClr>
            </a:outerShdw>
          </a:effectLst>
        </p:spPr>
      </p:pic>
      <p:sp>
        <p:nvSpPr>
          <p:cNvPr id="11" name="Speech Bubble: Rectangle with Corners Rounded 10">
            <a:extLst>
              <a:ext uri="{FF2B5EF4-FFF2-40B4-BE49-F238E27FC236}">
                <a16:creationId xmlns:a16="http://schemas.microsoft.com/office/drawing/2014/main" id="{E1CB3880-55AF-C85F-3A1B-96E75FDB98A6}"/>
              </a:ext>
            </a:extLst>
          </p:cNvPr>
          <p:cNvSpPr/>
          <p:nvPr/>
        </p:nvSpPr>
        <p:spPr>
          <a:xfrm>
            <a:off x="7768752" y="1539433"/>
            <a:ext cx="3447116" cy="1099595"/>
          </a:xfrm>
          <a:prstGeom prst="wedgeRoundRectCallout">
            <a:avLst>
              <a:gd name="adj1" fmla="val -7224"/>
              <a:gd name="adj2" fmla="val 9407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And look, I can see four words just in the first row! </a:t>
            </a:r>
          </a:p>
        </p:txBody>
      </p:sp>
      <p:sp>
        <p:nvSpPr>
          <p:cNvPr id="12" name="Speech Bubble: Rectangle with Corners Rounded 11">
            <a:extLst>
              <a:ext uri="{FF2B5EF4-FFF2-40B4-BE49-F238E27FC236}">
                <a16:creationId xmlns:a16="http://schemas.microsoft.com/office/drawing/2014/main" id="{84F3E02E-FE93-9052-F2E3-579B1B1E77C3}"/>
              </a:ext>
            </a:extLst>
          </p:cNvPr>
          <p:cNvSpPr/>
          <p:nvPr/>
        </p:nvSpPr>
        <p:spPr>
          <a:xfrm>
            <a:off x="5812630" y="2883901"/>
            <a:ext cx="1956122" cy="1099595"/>
          </a:xfrm>
          <a:prstGeom prst="wedgeRoundRectCallout">
            <a:avLst>
              <a:gd name="adj1" fmla="val -7224"/>
              <a:gd name="adj2" fmla="val 9407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Oh boy!  It’s a Word Search.</a:t>
            </a:r>
          </a:p>
        </p:txBody>
      </p:sp>
    </p:spTree>
    <p:extLst>
      <p:ext uri="{BB962C8B-B14F-4D97-AF65-F5344CB8AC3E}">
        <p14:creationId xmlns:p14="http://schemas.microsoft.com/office/powerpoint/2010/main" val="3401649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467FF-243D-A443-6030-2E87E31ACE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E9194A-DF9B-C3B7-61F3-D43994D4A133}"/>
              </a:ext>
            </a:extLst>
          </p:cNvPr>
          <p:cNvSpPr>
            <a:spLocks noGrp="1"/>
          </p:cNvSpPr>
          <p:nvPr>
            <p:ph type="ctrTitle"/>
          </p:nvPr>
        </p:nvSpPr>
        <p:spPr>
          <a:xfrm>
            <a:off x="1524000" y="1122363"/>
            <a:ext cx="9144000" cy="1655762"/>
          </a:xfrm>
        </p:spPr>
        <p:txBody>
          <a:bodyPr/>
          <a:lstStyle/>
          <a:p>
            <a:r>
              <a:rPr lang="en-US" dirty="0"/>
              <a:t>Maturing Faith</a:t>
            </a:r>
          </a:p>
        </p:txBody>
      </p:sp>
      <p:sp>
        <p:nvSpPr>
          <p:cNvPr id="3" name="Subtitle 2">
            <a:extLst>
              <a:ext uri="{FF2B5EF4-FFF2-40B4-BE49-F238E27FC236}">
                <a16:creationId xmlns:a16="http://schemas.microsoft.com/office/drawing/2014/main" id="{B87BC8A6-E0C8-E238-80E5-EE2E0C0AFF0E}"/>
              </a:ext>
            </a:extLst>
          </p:cNvPr>
          <p:cNvSpPr>
            <a:spLocks noGrp="1"/>
          </p:cNvSpPr>
          <p:nvPr>
            <p:ph type="subTitle" idx="1"/>
          </p:nvPr>
        </p:nvSpPr>
        <p:spPr/>
        <p:txBody>
          <a:bodyPr/>
          <a:lstStyle/>
          <a:p>
            <a:r>
              <a:rPr lang="en-US" dirty="0"/>
              <a:t>February 25</a:t>
            </a:r>
          </a:p>
        </p:txBody>
      </p:sp>
    </p:spTree>
    <p:extLst>
      <p:ext uri="{BB962C8B-B14F-4D97-AF65-F5344CB8AC3E}">
        <p14:creationId xmlns:p14="http://schemas.microsoft.com/office/powerpoint/2010/main" val="2649818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3D80B1-DFE3-DF83-D1CC-009F65836F11}"/>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3A451CAF-179D-933C-C128-58FA0309B774}"/>
              </a:ext>
            </a:extLst>
          </p:cNvPr>
          <p:cNvGrpSpPr/>
          <p:nvPr/>
        </p:nvGrpSpPr>
        <p:grpSpPr>
          <a:xfrm>
            <a:off x="2849598" y="1690688"/>
            <a:ext cx="6492803" cy="4161682"/>
            <a:chOff x="2849598" y="1690688"/>
            <a:chExt cx="6492803" cy="4161682"/>
          </a:xfrm>
        </p:grpSpPr>
        <p:pic>
          <p:nvPicPr>
            <p:cNvPr id="6" name="Picture 5">
              <a:extLst>
                <a:ext uri="{FF2B5EF4-FFF2-40B4-BE49-F238E27FC236}">
                  <a16:creationId xmlns:a16="http://schemas.microsoft.com/office/drawing/2014/main" id="{12F14A40-C064-C3D5-FF4F-57D9EC10F6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857" y="1938524"/>
              <a:ext cx="5714286" cy="2980952"/>
            </a:xfrm>
            <a:prstGeom prst="rect">
              <a:avLst/>
            </a:prstGeom>
            <a:ln>
              <a:noFill/>
            </a:ln>
            <a:effectLst>
              <a:outerShdw blurRad="292100" dist="139700" dir="2700000" algn="tl" rotWithShape="0">
                <a:srgbClr val="333333">
                  <a:alpha val="65000"/>
                </a:srgbClr>
              </a:outerShdw>
            </a:effectLst>
          </p:spPr>
        </p:pic>
        <p:pic>
          <p:nvPicPr>
            <p:cNvPr id="8" name="Picture 7">
              <a:hlinkClick r:id="rId3"/>
              <a:extLst>
                <a:ext uri="{FF2B5EF4-FFF2-40B4-BE49-F238E27FC236}">
                  <a16:creationId xmlns:a16="http://schemas.microsoft.com/office/drawing/2014/main" id="{C270DD1A-C98C-86AE-99EF-BA1ADC53DD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90688"/>
              <a:ext cx="6492803" cy="4161682"/>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DD01A68E-F225-EB29-9E3B-154034FDFB5F}"/>
              </a:ext>
            </a:extLst>
          </p:cNvPr>
          <p:cNvSpPr txBox="1"/>
          <p:nvPr/>
        </p:nvSpPr>
        <p:spPr>
          <a:xfrm>
            <a:off x="4073236" y="5973288"/>
            <a:ext cx="4298868" cy="461665"/>
          </a:xfrm>
          <a:prstGeom prst="rect">
            <a:avLst/>
          </a:prstGeom>
          <a:noFill/>
        </p:spPr>
        <p:txBody>
          <a:bodyPr wrap="square" rtlCol="0">
            <a:spAutoFit/>
          </a:bodyPr>
          <a:lstStyle/>
          <a:p>
            <a:pPr algn="ctr"/>
            <a:r>
              <a:rPr lang="en-US" sz="2400" dirty="0">
                <a:hlinkClick r:id="rId3"/>
              </a:rPr>
              <a:t>View Video</a:t>
            </a:r>
            <a:endParaRPr lang="en-US" sz="2400" dirty="0"/>
          </a:p>
        </p:txBody>
      </p:sp>
    </p:spTree>
    <p:extLst>
      <p:ext uri="{BB962C8B-B14F-4D97-AF65-F5344CB8AC3E}">
        <p14:creationId xmlns:p14="http://schemas.microsoft.com/office/powerpoint/2010/main" val="4058584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4A461D-7C54-8C06-FB43-369A250D04C3}"/>
              </a:ext>
            </a:extLst>
          </p:cNvPr>
          <p:cNvSpPr>
            <a:spLocks noGrp="1"/>
          </p:cNvSpPr>
          <p:nvPr>
            <p:ph type="title"/>
          </p:nvPr>
        </p:nvSpPr>
        <p:spPr/>
        <p:txBody>
          <a:bodyPr/>
          <a:lstStyle/>
          <a:p>
            <a:r>
              <a:rPr lang="en-US" dirty="0"/>
              <a:t>Remember the time …</a:t>
            </a:r>
          </a:p>
        </p:txBody>
      </p:sp>
      <p:sp>
        <p:nvSpPr>
          <p:cNvPr id="4" name="Content Placeholder 3">
            <a:extLst>
              <a:ext uri="{FF2B5EF4-FFF2-40B4-BE49-F238E27FC236}">
                <a16:creationId xmlns:a16="http://schemas.microsoft.com/office/drawing/2014/main" id="{09275F0E-13DC-A03F-F905-EC719EEB20EB}"/>
              </a:ext>
            </a:extLst>
          </p:cNvPr>
          <p:cNvSpPr>
            <a:spLocks noGrp="1"/>
          </p:cNvSpPr>
          <p:nvPr>
            <p:ph idx="1"/>
          </p:nvPr>
        </p:nvSpPr>
        <p:spPr/>
        <p:txBody>
          <a:bodyPr/>
          <a:lstStyle/>
          <a:p>
            <a:r>
              <a:rPr lang="en-US" dirty="0"/>
              <a:t>What event in your life made you feel like you had finally experienced “being an adult”?</a:t>
            </a:r>
          </a:p>
          <a:p>
            <a:endParaRPr lang="en-US" dirty="0"/>
          </a:p>
          <a:p>
            <a:r>
              <a:rPr lang="en-US" dirty="0">
                <a:solidFill>
                  <a:srgbClr val="C00000"/>
                </a:solidFill>
              </a:rPr>
              <a:t>Those are milestones in our maturing experiences.</a:t>
            </a:r>
          </a:p>
          <a:p>
            <a:pPr lvl="1"/>
            <a:r>
              <a:rPr lang="en-US" dirty="0">
                <a:solidFill>
                  <a:srgbClr val="C00000"/>
                </a:solidFill>
              </a:rPr>
              <a:t>Our faith is also a maturing experience.</a:t>
            </a:r>
          </a:p>
          <a:p>
            <a:pPr lvl="1"/>
            <a:r>
              <a:rPr lang="en-US" dirty="0">
                <a:solidFill>
                  <a:srgbClr val="C00000"/>
                </a:solidFill>
              </a:rPr>
              <a:t>Faith matures as you humbly obey God.</a:t>
            </a:r>
          </a:p>
          <a:p>
            <a:endParaRPr lang="en-US" dirty="0"/>
          </a:p>
        </p:txBody>
      </p:sp>
    </p:spTree>
    <p:extLst>
      <p:ext uri="{BB962C8B-B14F-4D97-AF65-F5344CB8AC3E}">
        <p14:creationId xmlns:p14="http://schemas.microsoft.com/office/powerpoint/2010/main" val="26256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24247-05F8-CDAC-DEF2-FE92A091E6E1}"/>
              </a:ext>
            </a:extLst>
          </p:cNvPr>
          <p:cNvSpPr>
            <a:spLocks noGrp="1"/>
          </p:cNvSpPr>
          <p:nvPr>
            <p:ph type="title"/>
          </p:nvPr>
        </p:nvSpPr>
        <p:spPr/>
        <p:txBody>
          <a:bodyPr/>
          <a:lstStyle/>
          <a:p>
            <a:pPr algn="l"/>
            <a:r>
              <a:rPr lang="en-US" dirty="0"/>
              <a:t>Listen for a warning.</a:t>
            </a:r>
          </a:p>
        </p:txBody>
      </p:sp>
      <p:sp>
        <p:nvSpPr>
          <p:cNvPr id="3" name="Content Placeholder 2">
            <a:extLst>
              <a:ext uri="{FF2B5EF4-FFF2-40B4-BE49-F238E27FC236}">
                <a16:creationId xmlns:a16="http://schemas.microsoft.com/office/drawing/2014/main" id="{EC363FC9-58B9-E731-0324-EC72FEC94159}"/>
              </a:ext>
            </a:extLst>
          </p:cNvPr>
          <p:cNvSpPr>
            <a:spLocks noGrp="1"/>
          </p:cNvSpPr>
          <p:nvPr>
            <p:ph idx="1"/>
          </p:nvPr>
        </p:nvSpPr>
        <p:spPr>
          <a:xfrm>
            <a:off x="1921396" y="1987671"/>
            <a:ext cx="8043441" cy="4351338"/>
          </a:xfrm>
        </p:spPr>
        <p:txBody>
          <a:bodyPr/>
          <a:lstStyle/>
          <a:p>
            <a:pPr marL="0" indent="0" algn="ctr">
              <a:buNone/>
            </a:pPr>
            <a:r>
              <a:rPr lang="en-US" dirty="0"/>
              <a:t>Luke 17:1-4 (NIV)  Jesus said to his disciples: "Things that cause people to sin are bound to come, but woe to that person through whom they come. 2  It would be better for him to be thrown into the sea with a millstone tied around his neck than </a:t>
            </a:r>
          </a:p>
        </p:txBody>
      </p:sp>
    </p:spTree>
    <p:extLst>
      <p:ext uri="{BB962C8B-B14F-4D97-AF65-F5344CB8AC3E}">
        <p14:creationId xmlns:p14="http://schemas.microsoft.com/office/powerpoint/2010/main" val="91424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37296-06E3-1707-F6D9-0A72BCE915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C5597A-12F7-EAB4-9533-91F12E7F7F7D}"/>
              </a:ext>
            </a:extLst>
          </p:cNvPr>
          <p:cNvSpPr>
            <a:spLocks noGrp="1"/>
          </p:cNvSpPr>
          <p:nvPr>
            <p:ph type="title"/>
          </p:nvPr>
        </p:nvSpPr>
        <p:spPr/>
        <p:txBody>
          <a:bodyPr/>
          <a:lstStyle/>
          <a:p>
            <a:pPr algn="l"/>
            <a:r>
              <a:rPr lang="en-US" dirty="0"/>
              <a:t>Listen for a warning.</a:t>
            </a:r>
          </a:p>
        </p:txBody>
      </p:sp>
      <p:sp>
        <p:nvSpPr>
          <p:cNvPr id="3" name="Content Placeholder 2">
            <a:extLst>
              <a:ext uri="{FF2B5EF4-FFF2-40B4-BE49-F238E27FC236}">
                <a16:creationId xmlns:a16="http://schemas.microsoft.com/office/drawing/2014/main" id="{1012202F-7479-FF7C-CE7B-9B6852972DB9}"/>
              </a:ext>
            </a:extLst>
          </p:cNvPr>
          <p:cNvSpPr>
            <a:spLocks noGrp="1"/>
          </p:cNvSpPr>
          <p:nvPr>
            <p:ph idx="1"/>
          </p:nvPr>
        </p:nvSpPr>
        <p:spPr>
          <a:xfrm>
            <a:off x="1898246" y="1848775"/>
            <a:ext cx="8043441" cy="4351338"/>
          </a:xfrm>
        </p:spPr>
        <p:txBody>
          <a:bodyPr/>
          <a:lstStyle/>
          <a:p>
            <a:pPr marL="0" indent="0" algn="ctr">
              <a:buNone/>
            </a:pPr>
            <a:r>
              <a:rPr lang="en-US" dirty="0"/>
              <a:t>for him to cause one of these little ones to sin. 3  So watch yourselves. "If your brother sins, rebuke him, and if he repents, forgive him. 4  If he sins against you seven times in a day, and seven times comes back to you and says, 'I repent,' forgive him."</a:t>
            </a:r>
          </a:p>
        </p:txBody>
      </p:sp>
      <p:pic>
        <p:nvPicPr>
          <p:cNvPr id="5" name="Picture 4">
            <a:extLst>
              <a:ext uri="{FF2B5EF4-FFF2-40B4-BE49-F238E27FC236}">
                <a16:creationId xmlns:a16="http://schemas.microsoft.com/office/drawing/2014/main" id="{8565B017-ED24-2BF0-5955-FC7A126900B7}"/>
              </a:ext>
            </a:extLst>
          </p:cNvPr>
          <p:cNvPicPr>
            <a:picLocks noChangeAspect="1"/>
          </p:cNvPicPr>
          <p:nvPr/>
        </p:nvPicPr>
        <p:blipFill>
          <a:blip r:embed="rId2"/>
          <a:stretch>
            <a:fillRect/>
          </a:stretch>
        </p:blipFill>
        <p:spPr>
          <a:xfrm>
            <a:off x="4658061" y="5690966"/>
            <a:ext cx="2523809" cy="3142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7497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61F4-DB17-7DA2-C546-C229C9DD04AA}"/>
              </a:ext>
            </a:extLst>
          </p:cNvPr>
          <p:cNvSpPr>
            <a:spLocks noGrp="1"/>
          </p:cNvSpPr>
          <p:nvPr>
            <p:ph type="title"/>
          </p:nvPr>
        </p:nvSpPr>
        <p:spPr/>
        <p:txBody>
          <a:bodyPr/>
          <a:lstStyle/>
          <a:p>
            <a:r>
              <a:rPr lang="en-US" dirty="0"/>
              <a:t>Mature Faith Forgives</a:t>
            </a:r>
          </a:p>
        </p:txBody>
      </p:sp>
      <p:sp>
        <p:nvSpPr>
          <p:cNvPr id="3" name="Content Placeholder 2">
            <a:extLst>
              <a:ext uri="{FF2B5EF4-FFF2-40B4-BE49-F238E27FC236}">
                <a16:creationId xmlns:a16="http://schemas.microsoft.com/office/drawing/2014/main" id="{2F691683-07F0-3136-50DB-CB91D9CA7C67}"/>
              </a:ext>
            </a:extLst>
          </p:cNvPr>
          <p:cNvSpPr>
            <a:spLocks noGrp="1"/>
          </p:cNvSpPr>
          <p:nvPr>
            <p:ph idx="1"/>
          </p:nvPr>
        </p:nvSpPr>
        <p:spPr>
          <a:xfrm>
            <a:off x="838200" y="1825625"/>
            <a:ext cx="10515600" cy="4667250"/>
          </a:xfrm>
        </p:spPr>
        <p:txBody>
          <a:bodyPr>
            <a:normAutofit lnSpcReduction="10000"/>
          </a:bodyPr>
          <a:lstStyle/>
          <a:p>
            <a:r>
              <a:rPr lang="en-US" dirty="0"/>
              <a:t>How did Jesus illustrate the severity of being the cause of someone being tempted to sin? </a:t>
            </a:r>
          </a:p>
          <a:p>
            <a:r>
              <a:rPr lang="en-US" dirty="0"/>
              <a:t>How can we guard against tempting others to sin? </a:t>
            </a:r>
          </a:p>
          <a:p>
            <a:r>
              <a:rPr lang="en-US" dirty="0"/>
              <a:t>What steps did Jesus offer for dealing with someone who offends us? </a:t>
            </a:r>
          </a:p>
          <a:p>
            <a:r>
              <a:rPr lang="en-US" dirty="0"/>
              <a:t>How are we to deal with the repeat offender?   What principle of forgiveness was Jesus promoting? </a:t>
            </a:r>
          </a:p>
        </p:txBody>
      </p:sp>
      <p:sp>
        <p:nvSpPr>
          <p:cNvPr id="4" name="TextBox 3">
            <a:extLst>
              <a:ext uri="{FF2B5EF4-FFF2-40B4-BE49-F238E27FC236}">
                <a16:creationId xmlns:a16="http://schemas.microsoft.com/office/drawing/2014/main" id="{35EDD543-ADDA-2C74-094B-4B70D796474E}"/>
              </a:ext>
            </a:extLst>
          </p:cNvPr>
          <p:cNvSpPr txBox="1"/>
          <p:nvPr/>
        </p:nvSpPr>
        <p:spPr>
          <a:xfrm>
            <a:off x="1437190" y="1690688"/>
            <a:ext cx="9317619" cy="2062103"/>
          </a:xfrm>
          <a:prstGeom prst="rect">
            <a:avLst/>
          </a:prstGeom>
          <a:solidFill>
            <a:srgbClr val="0033CC"/>
          </a:solidFill>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3200" dirty="0">
                <a:effectLst/>
                <a:ea typeface="Calibri" panose="020F0502020204030204" pitchFamily="34" charset="0"/>
                <a:cs typeface="Times New Roman" panose="02020603050405020304" pitchFamily="18" charset="0"/>
              </a:rPr>
              <a:t>So watch yourselves. "If your brother sins, rebuke him, and if he repents, forgive him.  If he sins against you seven times in a day, and seven times comes back to you and says, 'I repent,' forgive him."</a:t>
            </a:r>
          </a:p>
        </p:txBody>
      </p:sp>
    </p:spTree>
    <p:extLst>
      <p:ext uri="{BB962C8B-B14F-4D97-AF65-F5344CB8AC3E}">
        <p14:creationId xmlns:p14="http://schemas.microsoft.com/office/powerpoint/2010/main" val="223705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8C2D-1A52-7104-0B6D-0F9E80EF118B}"/>
              </a:ext>
            </a:extLst>
          </p:cNvPr>
          <p:cNvSpPr>
            <a:spLocks noGrp="1"/>
          </p:cNvSpPr>
          <p:nvPr>
            <p:ph type="title"/>
          </p:nvPr>
        </p:nvSpPr>
        <p:spPr/>
        <p:txBody>
          <a:bodyPr/>
          <a:lstStyle/>
          <a:p>
            <a:r>
              <a:rPr lang="en-US" dirty="0"/>
              <a:t>Mature Faith Forgives</a:t>
            </a:r>
          </a:p>
        </p:txBody>
      </p:sp>
      <p:sp>
        <p:nvSpPr>
          <p:cNvPr id="3" name="Content Placeholder 2">
            <a:extLst>
              <a:ext uri="{FF2B5EF4-FFF2-40B4-BE49-F238E27FC236}">
                <a16:creationId xmlns:a16="http://schemas.microsoft.com/office/drawing/2014/main" id="{5F02CD3C-A785-0C50-C482-9BE461DF4B53}"/>
              </a:ext>
            </a:extLst>
          </p:cNvPr>
          <p:cNvSpPr>
            <a:spLocks noGrp="1"/>
          </p:cNvSpPr>
          <p:nvPr>
            <p:ph idx="1"/>
          </p:nvPr>
        </p:nvSpPr>
        <p:spPr/>
        <p:txBody>
          <a:bodyPr/>
          <a:lstStyle/>
          <a:p>
            <a:r>
              <a:rPr lang="en-US" dirty="0"/>
              <a:t>What do you find most difficult about forgiving the same person repeatedly?</a:t>
            </a:r>
          </a:p>
          <a:p>
            <a:r>
              <a:rPr lang="en-US" dirty="0"/>
              <a:t>Though not explicit in these verses, why do you think being willing to forgive calls for a mature faith? </a:t>
            </a:r>
          </a:p>
        </p:txBody>
      </p:sp>
    </p:spTree>
    <p:extLst>
      <p:ext uri="{BB962C8B-B14F-4D97-AF65-F5344CB8AC3E}">
        <p14:creationId xmlns:p14="http://schemas.microsoft.com/office/powerpoint/2010/main" val="4232595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010B6-AE29-45A6-4196-8FDD69EEAC5B}"/>
              </a:ext>
            </a:extLst>
          </p:cNvPr>
          <p:cNvSpPr>
            <a:spLocks noGrp="1"/>
          </p:cNvSpPr>
          <p:nvPr>
            <p:ph type="title"/>
          </p:nvPr>
        </p:nvSpPr>
        <p:spPr/>
        <p:txBody>
          <a:bodyPr/>
          <a:lstStyle/>
          <a:p>
            <a:pPr algn="l"/>
            <a:r>
              <a:rPr lang="en-US" dirty="0"/>
              <a:t>Listen for faith in action.</a:t>
            </a:r>
          </a:p>
        </p:txBody>
      </p:sp>
      <p:sp>
        <p:nvSpPr>
          <p:cNvPr id="3" name="Content Placeholder 2">
            <a:extLst>
              <a:ext uri="{FF2B5EF4-FFF2-40B4-BE49-F238E27FC236}">
                <a16:creationId xmlns:a16="http://schemas.microsoft.com/office/drawing/2014/main" id="{289A095E-D107-C5B3-3975-3ACABC9B4FA0}"/>
              </a:ext>
            </a:extLst>
          </p:cNvPr>
          <p:cNvSpPr>
            <a:spLocks noGrp="1"/>
          </p:cNvSpPr>
          <p:nvPr>
            <p:ph idx="1"/>
          </p:nvPr>
        </p:nvSpPr>
        <p:spPr>
          <a:xfrm>
            <a:off x="1805649" y="2022395"/>
            <a:ext cx="8830519" cy="4351338"/>
          </a:xfrm>
        </p:spPr>
        <p:txBody>
          <a:bodyPr/>
          <a:lstStyle/>
          <a:p>
            <a:pPr marL="0" indent="0" algn="ctr">
              <a:buNone/>
            </a:pPr>
            <a:r>
              <a:rPr lang="en-US" dirty="0"/>
              <a:t>Luke 17:5-6 (NIV)   The apostles said to the Lord, "Increase our faith!" 6  He replied, "If you have faith as small as a mustard seed, you can say to this mulberry tree, 'Be uprooted and planted in the sea,' and it will obey you.</a:t>
            </a:r>
          </a:p>
        </p:txBody>
      </p:sp>
      <p:pic>
        <p:nvPicPr>
          <p:cNvPr id="4" name="Picture 3">
            <a:extLst>
              <a:ext uri="{FF2B5EF4-FFF2-40B4-BE49-F238E27FC236}">
                <a16:creationId xmlns:a16="http://schemas.microsoft.com/office/drawing/2014/main" id="{AFF2B7AE-F067-49A9-4B39-41297D7EFBF0}"/>
              </a:ext>
            </a:extLst>
          </p:cNvPr>
          <p:cNvPicPr>
            <a:picLocks noChangeAspect="1"/>
          </p:cNvPicPr>
          <p:nvPr/>
        </p:nvPicPr>
        <p:blipFill>
          <a:blip r:embed="rId2"/>
          <a:stretch>
            <a:fillRect/>
          </a:stretch>
        </p:blipFill>
        <p:spPr>
          <a:xfrm>
            <a:off x="4834095" y="5505771"/>
            <a:ext cx="2523809" cy="3142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26607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55</TotalTime>
  <Words>948</Words>
  <Application>Microsoft Office PowerPoint</Application>
  <PresentationFormat>Widescreen</PresentationFormat>
  <Paragraphs>74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Comic Sans MS</vt:lpstr>
      <vt:lpstr>Wingdings</vt:lpstr>
      <vt:lpstr>Office Theme</vt:lpstr>
      <vt:lpstr>Maturing Faith</vt:lpstr>
      <vt:lpstr>Maturing Faith</vt:lpstr>
      <vt:lpstr>Video Introduction</vt:lpstr>
      <vt:lpstr>Remember the time …</vt:lpstr>
      <vt:lpstr>Listen for a warning.</vt:lpstr>
      <vt:lpstr>Listen for a warning.</vt:lpstr>
      <vt:lpstr>Mature Faith Forgives</vt:lpstr>
      <vt:lpstr>Mature Faith Forgives</vt:lpstr>
      <vt:lpstr>Listen for faith in action.</vt:lpstr>
      <vt:lpstr>Mature Faith Goes into Action</vt:lpstr>
      <vt:lpstr>Mature Faith Goes into Action</vt:lpstr>
      <vt:lpstr>Mature Faith Goes into Action</vt:lpstr>
      <vt:lpstr>Listen for who is in charge.</vt:lpstr>
      <vt:lpstr>Listen for who is in charge.</vt:lpstr>
      <vt:lpstr>Mature Faith Does Not Seek Acclaim</vt:lpstr>
      <vt:lpstr>Mature Faith Does Not Seek Acclaim</vt:lpstr>
      <vt:lpstr>Application</vt:lpstr>
      <vt:lpstr>Application</vt:lpstr>
      <vt:lpstr>Application</vt:lpstr>
      <vt:lpstr>Family Activities</vt:lpstr>
      <vt:lpstr>Maturing Faith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Maturing Faith</dc:title>
  <dc:creator>Armstrong, Stephen (General Math and Science)</dc:creator>
  <cp:lastModifiedBy>Armstrong, Stephen (General Math and Science)</cp:lastModifiedBy>
  <cp:revision>4</cp:revision>
  <dcterms:created xsi:type="dcterms:W3CDTF">2024-02-08T17:08:18Z</dcterms:created>
  <dcterms:modified xsi:type="dcterms:W3CDTF">2024-02-08T18:03:46Z</dcterms:modified>
</cp:coreProperties>
</file>