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5/27/2026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5/27/2026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5/27/2026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5/27/2026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5/27/2026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5/27/2026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1000"/>
                </a:schemeClr>
              </a:gs>
              <a:gs pos="64000">
                <a:schemeClr val="accent1">
                  <a:lumMod val="45000"/>
                  <a:lumOff val="55000"/>
                  <a:alpha val="81000"/>
                </a:schemeClr>
              </a:gs>
              <a:gs pos="83000">
                <a:schemeClr val="accent1">
                  <a:lumMod val="45000"/>
                  <a:lumOff val="55000"/>
                  <a:alpha val="81000"/>
                </a:schemeClr>
              </a:gs>
              <a:gs pos="93000">
                <a:schemeClr val="accent1">
                  <a:lumMod val="30000"/>
                  <a:lumOff val="70000"/>
                  <a:alpha val="81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5/27/2026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k935c23r"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Making Others a Priority</a:t>
            </a:r>
          </a:p>
        </p:txBody>
      </p:sp>
      <p:sp>
        <p:nvSpPr>
          <p:cNvPr id="3" name="Subtitle 2"/>
          <p:cNvSpPr>
            <a:spLocks noGrp="1"/>
          </p:cNvSpPr>
          <p:nvPr>
            <p:ph type="subTitle" idx="1"/>
          </p:nvPr>
        </p:nvSpPr>
        <p:spPr>
          <a:xfrm>
            <a:off x="1524000" y="4025734"/>
            <a:ext cx="9144000" cy="1232065"/>
          </a:xfrm>
        </p:spPr>
        <p:txBody>
          <a:bodyPr/>
          <a:lstStyle/>
          <a:p>
            <a:r>
              <a:rPr lang="en-US" dirty="0"/>
              <a:t>June 14</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860A-E88F-4B6E-FD09-AF2D00FE1957}"/>
              </a:ext>
            </a:extLst>
          </p:cNvPr>
          <p:cNvSpPr>
            <a:spLocks noGrp="1"/>
          </p:cNvSpPr>
          <p:nvPr>
            <p:ph type="title"/>
          </p:nvPr>
        </p:nvSpPr>
        <p:spPr/>
        <p:txBody>
          <a:bodyPr/>
          <a:lstStyle/>
          <a:p>
            <a:pPr algn="l"/>
            <a:r>
              <a:rPr lang="en-US" dirty="0"/>
              <a:t>Listen for a contrast between two men.</a:t>
            </a:r>
          </a:p>
        </p:txBody>
      </p:sp>
      <p:sp>
        <p:nvSpPr>
          <p:cNvPr id="3" name="Content Placeholder 2">
            <a:extLst>
              <a:ext uri="{FF2B5EF4-FFF2-40B4-BE49-F238E27FC236}">
                <a16:creationId xmlns:a16="http://schemas.microsoft.com/office/drawing/2014/main" id="{9AE19524-1136-DA99-A401-490ADF027E8A}"/>
              </a:ext>
            </a:extLst>
          </p:cNvPr>
          <p:cNvSpPr>
            <a:spLocks noGrp="1"/>
          </p:cNvSpPr>
          <p:nvPr>
            <p:ph idx="1"/>
          </p:nvPr>
        </p:nvSpPr>
        <p:spPr>
          <a:xfrm>
            <a:off x="1898247" y="1848774"/>
            <a:ext cx="8830519" cy="4351338"/>
          </a:xfrm>
        </p:spPr>
        <p:txBody>
          <a:bodyPr/>
          <a:lstStyle/>
          <a:p>
            <a:pPr marL="0" indent="0" algn="ctr">
              <a:buNone/>
            </a:pPr>
            <a:r>
              <a:rPr lang="en-US" dirty="0"/>
              <a:t>Luke 7:40-43 (NIV)  Jesus answered him, "Simon, I have something to tell you." "Tell me, teacher," he said. 41  "Two men owed money to a certain moneylender. One owed him five hundred denarii, and the other fifty. 42  Neither </a:t>
            </a:r>
          </a:p>
        </p:txBody>
      </p:sp>
    </p:spTree>
    <p:extLst>
      <p:ext uri="{BB962C8B-B14F-4D97-AF65-F5344CB8AC3E}">
        <p14:creationId xmlns:p14="http://schemas.microsoft.com/office/powerpoint/2010/main" val="180942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033AA-4065-809D-AF6D-FDE3B25DAB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90E030-267A-9D46-5CFE-57AFCE77F5AA}"/>
              </a:ext>
            </a:extLst>
          </p:cNvPr>
          <p:cNvSpPr>
            <a:spLocks noGrp="1"/>
          </p:cNvSpPr>
          <p:nvPr>
            <p:ph type="title"/>
          </p:nvPr>
        </p:nvSpPr>
        <p:spPr/>
        <p:txBody>
          <a:bodyPr/>
          <a:lstStyle/>
          <a:p>
            <a:pPr algn="l"/>
            <a:r>
              <a:rPr lang="en-US" dirty="0"/>
              <a:t>Listen for a contrast between two men.</a:t>
            </a:r>
          </a:p>
        </p:txBody>
      </p:sp>
      <p:sp>
        <p:nvSpPr>
          <p:cNvPr id="3" name="Content Placeholder 2">
            <a:extLst>
              <a:ext uri="{FF2B5EF4-FFF2-40B4-BE49-F238E27FC236}">
                <a16:creationId xmlns:a16="http://schemas.microsoft.com/office/drawing/2014/main" id="{7F824A59-6774-B19D-97EE-DEE67EE320D9}"/>
              </a:ext>
            </a:extLst>
          </p:cNvPr>
          <p:cNvSpPr>
            <a:spLocks noGrp="1"/>
          </p:cNvSpPr>
          <p:nvPr>
            <p:ph idx="1"/>
          </p:nvPr>
        </p:nvSpPr>
        <p:spPr>
          <a:xfrm>
            <a:off x="1898247" y="1848774"/>
            <a:ext cx="8830519" cy="4351338"/>
          </a:xfrm>
        </p:spPr>
        <p:txBody>
          <a:bodyPr/>
          <a:lstStyle/>
          <a:p>
            <a:pPr marL="0" indent="0" algn="ctr">
              <a:buNone/>
            </a:pPr>
            <a:r>
              <a:rPr lang="en-US" dirty="0"/>
              <a:t>of them had the money to pay him back, so he canceled the debts of both. Now which of them will love him more?" 43  Simon replied, "I suppose the one who had the bigger debt canceled." "You have judged correctly," Jesus said. </a:t>
            </a:r>
          </a:p>
        </p:txBody>
      </p:sp>
      <p:pic>
        <p:nvPicPr>
          <p:cNvPr id="4" name="Picture 3">
            <a:extLst>
              <a:ext uri="{FF2B5EF4-FFF2-40B4-BE49-F238E27FC236}">
                <a16:creationId xmlns:a16="http://schemas.microsoft.com/office/drawing/2014/main" id="{4B929E37-24CA-B294-F230-9578839B5AA1}"/>
              </a:ext>
            </a:extLst>
          </p:cNvPr>
          <p:cNvPicPr>
            <a:picLocks noChangeAspect="1"/>
          </p:cNvPicPr>
          <p:nvPr/>
        </p:nvPicPr>
        <p:blipFill>
          <a:blip r:embed="rId2"/>
          <a:stretch>
            <a:fillRect/>
          </a:stretch>
        </p:blipFill>
        <p:spPr>
          <a:xfrm>
            <a:off x="4910215" y="5392736"/>
            <a:ext cx="2209524"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57603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5560B-9CFC-1137-2D90-024D34FF0F3F}"/>
              </a:ext>
            </a:extLst>
          </p:cNvPr>
          <p:cNvSpPr>
            <a:spLocks noGrp="1"/>
          </p:cNvSpPr>
          <p:nvPr>
            <p:ph type="title"/>
          </p:nvPr>
        </p:nvSpPr>
        <p:spPr/>
        <p:txBody>
          <a:bodyPr/>
          <a:lstStyle/>
          <a:p>
            <a:r>
              <a:rPr lang="en-US" dirty="0"/>
              <a:t>When You Cannot Pay</a:t>
            </a:r>
          </a:p>
        </p:txBody>
      </p:sp>
      <p:sp>
        <p:nvSpPr>
          <p:cNvPr id="3" name="Content Placeholder 2">
            <a:extLst>
              <a:ext uri="{FF2B5EF4-FFF2-40B4-BE49-F238E27FC236}">
                <a16:creationId xmlns:a16="http://schemas.microsoft.com/office/drawing/2014/main" id="{5E74B3E9-7F27-413A-9C04-9420F9E7BAB0}"/>
              </a:ext>
            </a:extLst>
          </p:cNvPr>
          <p:cNvSpPr>
            <a:spLocks noGrp="1"/>
          </p:cNvSpPr>
          <p:nvPr>
            <p:ph idx="1"/>
          </p:nvPr>
        </p:nvSpPr>
        <p:spPr/>
        <p:txBody>
          <a:bodyPr/>
          <a:lstStyle/>
          <a:p>
            <a:r>
              <a:rPr lang="en-US" dirty="0"/>
              <a:t>Compare/contrast the two people in Jesus story.</a:t>
            </a:r>
          </a:p>
          <a:p>
            <a:endParaRPr lang="en-US" dirty="0"/>
          </a:p>
        </p:txBody>
      </p:sp>
      <p:graphicFrame>
        <p:nvGraphicFramePr>
          <p:cNvPr id="4" name="Table 3">
            <a:extLst>
              <a:ext uri="{FF2B5EF4-FFF2-40B4-BE49-F238E27FC236}">
                <a16:creationId xmlns:a16="http://schemas.microsoft.com/office/drawing/2014/main" id="{E7209882-0942-D68C-333D-4C381AA32F13}"/>
              </a:ext>
            </a:extLst>
          </p:cNvPr>
          <p:cNvGraphicFramePr>
            <a:graphicFrameLocks noGrp="1"/>
          </p:cNvGraphicFramePr>
          <p:nvPr>
            <p:extLst>
              <p:ext uri="{D42A27DB-BD31-4B8C-83A1-F6EECF244321}">
                <p14:modId xmlns:p14="http://schemas.microsoft.com/office/powerpoint/2010/main" val="4014872709"/>
              </p:ext>
            </p:extLst>
          </p:nvPr>
        </p:nvGraphicFramePr>
        <p:xfrm>
          <a:off x="1023716" y="2907281"/>
          <a:ext cx="10144568" cy="1889760"/>
        </p:xfrm>
        <a:graphic>
          <a:graphicData uri="http://schemas.openxmlformats.org/drawingml/2006/table">
            <a:tbl>
              <a:tblPr firstRow="1" bandRow="1">
                <a:tableStyleId>{5C22544A-7EE6-4342-B048-85BDC9FD1C3A}</a:tableStyleId>
              </a:tblPr>
              <a:tblGrid>
                <a:gridCol w="5072284">
                  <a:extLst>
                    <a:ext uri="{9D8B030D-6E8A-4147-A177-3AD203B41FA5}">
                      <a16:colId xmlns:a16="http://schemas.microsoft.com/office/drawing/2014/main" val="372219379"/>
                    </a:ext>
                  </a:extLst>
                </a:gridCol>
                <a:gridCol w="5072284">
                  <a:extLst>
                    <a:ext uri="{9D8B030D-6E8A-4147-A177-3AD203B41FA5}">
                      <a16:colId xmlns:a16="http://schemas.microsoft.com/office/drawing/2014/main" val="3371259745"/>
                    </a:ext>
                  </a:extLst>
                </a:gridCol>
              </a:tblGrid>
              <a:tr h="370840">
                <a:tc>
                  <a:txBody>
                    <a:bodyPr/>
                    <a:lstStyle/>
                    <a:p>
                      <a:pPr algn="ctr"/>
                      <a:r>
                        <a:rPr lang="en-US" sz="2800" dirty="0"/>
                        <a:t>First 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Second 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9771402"/>
                  </a:ext>
                </a:extLst>
              </a:tr>
              <a:tr h="370840">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1347084"/>
                  </a:ext>
                </a:extLst>
              </a:tr>
            </a:tbl>
          </a:graphicData>
        </a:graphic>
      </p:graphicFrame>
    </p:spTree>
    <p:extLst>
      <p:ext uri="{BB962C8B-B14F-4D97-AF65-F5344CB8AC3E}">
        <p14:creationId xmlns:p14="http://schemas.microsoft.com/office/powerpoint/2010/main" val="2980184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B7004-24A4-C3AA-1608-674437A3DFF8}"/>
              </a:ext>
            </a:extLst>
          </p:cNvPr>
          <p:cNvSpPr>
            <a:spLocks noGrp="1"/>
          </p:cNvSpPr>
          <p:nvPr>
            <p:ph type="title"/>
          </p:nvPr>
        </p:nvSpPr>
        <p:spPr/>
        <p:txBody>
          <a:bodyPr/>
          <a:lstStyle/>
          <a:p>
            <a:r>
              <a:rPr lang="en-US" dirty="0"/>
              <a:t>When You Cannot Pay</a:t>
            </a:r>
          </a:p>
        </p:txBody>
      </p:sp>
      <p:sp>
        <p:nvSpPr>
          <p:cNvPr id="3" name="Content Placeholder 2">
            <a:extLst>
              <a:ext uri="{FF2B5EF4-FFF2-40B4-BE49-F238E27FC236}">
                <a16:creationId xmlns:a16="http://schemas.microsoft.com/office/drawing/2014/main" id="{FACC883E-5E84-F93F-F00F-6B5CFF5875B4}"/>
              </a:ext>
            </a:extLst>
          </p:cNvPr>
          <p:cNvSpPr>
            <a:spLocks noGrp="1"/>
          </p:cNvSpPr>
          <p:nvPr>
            <p:ph idx="1"/>
          </p:nvPr>
        </p:nvSpPr>
        <p:spPr/>
        <p:txBody>
          <a:bodyPr/>
          <a:lstStyle/>
          <a:p>
            <a:r>
              <a:rPr lang="en-US" dirty="0"/>
              <a:t>Jesus asked, “which one would be the most grateful, love the most?”  What makes you wonder about Simon’s answer? </a:t>
            </a:r>
          </a:p>
          <a:p>
            <a:endParaRPr lang="en-US" dirty="0"/>
          </a:p>
        </p:txBody>
      </p:sp>
      <p:sp>
        <p:nvSpPr>
          <p:cNvPr id="4" name="TextBox 3">
            <a:extLst>
              <a:ext uri="{FF2B5EF4-FFF2-40B4-BE49-F238E27FC236}">
                <a16:creationId xmlns:a16="http://schemas.microsoft.com/office/drawing/2014/main" id="{51A249D8-EAB2-E92C-BBCC-65AE20A615F6}"/>
              </a:ext>
            </a:extLst>
          </p:cNvPr>
          <p:cNvSpPr txBox="1"/>
          <p:nvPr/>
        </p:nvSpPr>
        <p:spPr>
          <a:xfrm>
            <a:off x="2056435" y="3700352"/>
            <a:ext cx="8079129" cy="2062103"/>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dirty="0"/>
              <a:t>Now which of them will love him more?" </a:t>
            </a:r>
          </a:p>
          <a:p>
            <a:pPr algn="ctr"/>
            <a:r>
              <a:rPr lang="en-US" sz="3200" dirty="0"/>
              <a:t> Simon replied, "</a:t>
            </a:r>
            <a:r>
              <a:rPr lang="en-US" sz="3200" dirty="0">
                <a:solidFill>
                  <a:srgbClr val="FFFF00"/>
                </a:solidFill>
              </a:rPr>
              <a:t>I suppose the one who had the bigger debt canceled</a:t>
            </a:r>
            <a:r>
              <a:rPr lang="en-US" sz="3200" dirty="0"/>
              <a:t>." "You have judged correctly," Jesus said. </a:t>
            </a:r>
          </a:p>
        </p:txBody>
      </p:sp>
    </p:spTree>
    <p:extLst>
      <p:ext uri="{BB962C8B-B14F-4D97-AF65-F5344CB8AC3E}">
        <p14:creationId xmlns:p14="http://schemas.microsoft.com/office/powerpoint/2010/main" val="1580952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D7F29-BCE0-8567-BEF9-CD267B42D0DA}"/>
              </a:ext>
            </a:extLst>
          </p:cNvPr>
          <p:cNvSpPr>
            <a:spLocks noGrp="1"/>
          </p:cNvSpPr>
          <p:nvPr>
            <p:ph type="title"/>
          </p:nvPr>
        </p:nvSpPr>
        <p:spPr/>
        <p:txBody>
          <a:bodyPr/>
          <a:lstStyle/>
          <a:p>
            <a:r>
              <a:rPr lang="en-US" dirty="0"/>
              <a:t>When You Cannot Pay</a:t>
            </a:r>
          </a:p>
        </p:txBody>
      </p:sp>
      <p:sp>
        <p:nvSpPr>
          <p:cNvPr id="3" name="Content Placeholder 2">
            <a:extLst>
              <a:ext uri="{FF2B5EF4-FFF2-40B4-BE49-F238E27FC236}">
                <a16:creationId xmlns:a16="http://schemas.microsoft.com/office/drawing/2014/main" id="{3C3C0629-6F98-2381-1A53-8882DCECD88F}"/>
              </a:ext>
            </a:extLst>
          </p:cNvPr>
          <p:cNvSpPr>
            <a:spLocks noGrp="1"/>
          </p:cNvSpPr>
          <p:nvPr>
            <p:ph idx="1"/>
          </p:nvPr>
        </p:nvSpPr>
        <p:spPr/>
        <p:txBody>
          <a:bodyPr/>
          <a:lstStyle/>
          <a:p>
            <a:r>
              <a:rPr lang="en-US" dirty="0"/>
              <a:t>Why do you think Simon struggled to appreciate Jesus the way the woman did?</a:t>
            </a:r>
          </a:p>
          <a:p>
            <a:r>
              <a:rPr lang="en-US" dirty="0"/>
              <a:t>So Simon was contrasting himself to the woman. What danger is there in contrasting ourselves to others spiritually?</a:t>
            </a:r>
          </a:p>
          <a:p>
            <a:r>
              <a:rPr lang="en-US" dirty="0"/>
              <a:t>In what ways do people minimize their own sin and highlight the sins of others?</a:t>
            </a:r>
          </a:p>
          <a:p>
            <a:endParaRPr lang="en-US" dirty="0"/>
          </a:p>
        </p:txBody>
      </p:sp>
    </p:spTree>
    <p:extLst>
      <p:ext uri="{BB962C8B-B14F-4D97-AF65-F5344CB8AC3E}">
        <p14:creationId xmlns:p14="http://schemas.microsoft.com/office/powerpoint/2010/main" val="338820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B699-D28E-9CB2-5353-19E190FBFC82}"/>
              </a:ext>
            </a:extLst>
          </p:cNvPr>
          <p:cNvSpPr>
            <a:spLocks noGrp="1"/>
          </p:cNvSpPr>
          <p:nvPr>
            <p:ph type="title"/>
          </p:nvPr>
        </p:nvSpPr>
        <p:spPr/>
        <p:txBody>
          <a:bodyPr/>
          <a:lstStyle/>
          <a:p>
            <a:pPr algn="l"/>
            <a:r>
              <a:rPr lang="en-US" dirty="0"/>
              <a:t>Listen for another contrast.</a:t>
            </a:r>
          </a:p>
        </p:txBody>
      </p:sp>
      <p:sp>
        <p:nvSpPr>
          <p:cNvPr id="3" name="Content Placeholder 2">
            <a:extLst>
              <a:ext uri="{FF2B5EF4-FFF2-40B4-BE49-F238E27FC236}">
                <a16:creationId xmlns:a16="http://schemas.microsoft.com/office/drawing/2014/main" id="{E42BE8EE-5941-5811-C5E8-61C06E6A2AD2}"/>
              </a:ext>
            </a:extLst>
          </p:cNvPr>
          <p:cNvSpPr>
            <a:spLocks noGrp="1"/>
          </p:cNvSpPr>
          <p:nvPr>
            <p:ph idx="1"/>
          </p:nvPr>
        </p:nvSpPr>
        <p:spPr>
          <a:xfrm>
            <a:off x="1362436" y="1871923"/>
            <a:ext cx="9467127" cy="4351338"/>
          </a:xfrm>
        </p:spPr>
        <p:txBody>
          <a:bodyPr/>
          <a:lstStyle/>
          <a:p>
            <a:pPr marL="0" indent="0" algn="ctr">
              <a:buNone/>
            </a:pPr>
            <a:r>
              <a:rPr lang="en-US" dirty="0"/>
              <a:t>Luke 7:44-48 (NIV)Then he turned toward the woman and said to Simon, "Do you see this woman? I came into your house. You did not give me any water for my feet, but she wet my feet with her tears and wiped them with her hair. 45  You did not give me a kiss, but this woman, from the time </a:t>
            </a:r>
          </a:p>
        </p:txBody>
      </p:sp>
    </p:spTree>
    <p:extLst>
      <p:ext uri="{BB962C8B-B14F-4D97-AF65-F5344CB8AC3E}">
        <p14:creationId xmlns:p14="http://schemas.microsoft.com/office/powerpoint/2010/main" val="165712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DA489-F9E7-02B8-1398-BA2752894E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B12F8B-A83F-0F41-3CE5-7EF136B64540}"/>
              </a:ext>
            </a:extLst>
          </p:cNvPr>
          <p:cNvSpPr>
            <a:spLocks noGrp="1"/>
          </p:cNvSpPr>
          <p:nvPr>
            <p:ph type="title"/>
          </p:nvPr>
        </p:nvSpPr>
        <p:spPr/>
        <p:txBody>
          <a:bodyPr/>
          <a:lstStyle/>
          <a:p>
            <a:pPr algn="l"/>
            <a:r>
              <a:rPr lang="en-US" dirty="0"/>
              <a:t>Listen for another contrast.</a:t>
            </a:r>
          </a:p>
        </p:txBody>
      </p:sp>
      <p:sp>
        <p:nvSpPr>
          <p:cNvPr id="3" name="Content Placeholder 2">
            <a:extLst>
              <a:ext uri="{FF2B5EF4-FFF2-40B4-BE49-F238E27FC236}">
                <a16:creationId xmlns:a16="http://schemas.microsoft.com/office/drawing/2014/main" id="{ADE46F30-A4FE-A929-E45B-302A1D765D64}"/>
              </a:ext>
            </a:extLst>
          </p:cNvPr>
          <p:cNvSpPr>
            <a:spLocks noGrp="1"/>
          </p:cNvSpPr>
          <p:nvPr>
            <p:ph idx="1"/>
          </p:nvPr>
        </p:nvSpPr>
        <p:spPr>
          <a:xfrm>
            <a:off x="1362436" y="1871923"/>
            <a:ext cx="9467127" cy="4351338"/>
          </a:xfrm>
        </p:spPr>
        <p:txBody>
          <a:bodyPr/>
          <a:lstStyle/>
          <a:p>
            <a:pPr marL="0" indent="0" algn="ctr">
              <a:buNone/>
            </a:pPr>
            <a:r>
              <a:rPr lang="en-US" dirty="0"/>
              <a:t>I entered, has not stopped kissing my feet. 46  You did not put oil on my head, but she has poured perfume on my feet. 47  Therefore, I tell you, her many sins have been forgiven--for she loved much. But he who has been forgiven little loves little." 48  Then Jesus said to her, "Your sins are forgiven."</a:t>
            </a:r>
          </a:p>
        </p:txBody>
      </p:sp>
      <p:pic>
        <p:nvPicPr>
          <p:cNvPr id="4" name="Picture 3">
            <a:extLst>
              <a:ext uri="{FF2B5EF4-FFF2-40B4-BE49-F238E27FC236}">
                <a16:creationId xmlns:a16="http://schemas.microsoft.com/office/drawing/2014/main" id="{70239EE1-31CF-F7D9-222F-8585C2257279}"/>
              </a:ext>
            </a:extLst>
          </p:cNvPr>
          <p:cNvPicPr>
            <a:picLocks noChangeAspect="1"/>
          </p:cNvPicPr>
          <p:nvPr/>
        </p:nvPicPr>
        <p:blipFill>
          <a:blip r:embed="rId2"/>
          <a:stretch>
            <a:fillRect/>
          </a:stretch>
        </p:blipFill>
        <p:spPr>
          <a:xfrm>
            <a:off x="4875491" y="5658954"/>
            <a:ext cx="2209524"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71654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44EB-80EA-B576-8D52-DBBC2C1D02D6}"/>
              </a:ext>
            </a:extLst>
          </p:cNvPr>
          <p:cNvSpPr>
            <a:spLocks noGrp="1"/>
          </p:cNvSpPr>
          <p:nvPr>
            <p:ph type="title"/>
          </p:nvPr>
        </p:nvSpPr>
        <p:spPr/>
        <p:txBody>
          <a:bodyPr/>
          <a:lstStyle/>
          <a:p>
            <a:r>
              <a:rPr lang="en-US" dirty="0"/>
              <a:t>Who Loved the Most?</a:t>
            </a:r>
          </a:p>
        </p:txBody>
      </p:sp>
      <p:sp>
        <p:nvSpPr>
          <p:cNvPr id="3" name="Content Placeholder 2">
            <a:extLst>
              <a:ext uri="{FF2B5EF4-FFF2-40B4-BE49-F238E27FC236}">
                <a16:creationId xmlns:a16="http://schemas.microsoft.com/office/drawing/2014/main" id="{51628314-C924-784D-F824-2DDDCA78D67C}"/>
              </a:ext>
            </a:extLst>
          </p:cNvPr>
          <p:cNvSpPr>
            <a:spLocks noGrp="1"/>
          </p:cNvSpPr>
          <p:nvPr>
            <p:ph idx="1"/>
          </p:nvPr>
        </p:nvSpPr>
        <p:spPr/>
        <p:txBody>
          <a:bodyPr/>
          <a:lstStyle/>
          <a:p>
            <a:r>
              <a:rPr lang="en-US" dirty="0"/>
              <a:t>Now list how Jesus contrasted the woman and Simon, the host.</a:t>
            </a:r>
          </a:p>
          <a:p>
            <a:endParaRPr lang="en-US" dirty="0"/>
          </a:p>
        </p:txBody>
      </p:sp>
      <p:graphicFrame>
        <p:nvGraphicFramePr>
          <p:cNvPr id="4" name="Table 3">
            <a:extLst>
              <a:ext uri="{FF2B5EF4-FFF2-40B4-BE49-F238E27FC236}">
                <a16:creationId xmlns:a16="http://schemas.microsoft.com/office/drawing/2014/main" id="{BBDAD684-5783-7761-B6CC-D9A28F035218}"/>
              </a:ext>
            </a:extLst>
          </p:cNvPr>
          <p:cNvGraphicFramePr>
            <a:graphicFrameLocks noGrp="1"/>
          </p:cNvGraphicFramePr>
          <p:nvPr>
            <p:extLst>
              <p:ext uri="{D42A27DB-BD31-4B8C-83A1-F6EECF244321}">
                <p14:modId xmlns:p14="http://schemas.microsoft.com/office/powerpoint/2010/main" val="1337821842"/>
              </p:ext>
            </p:extLst>
          </p:nvPr>
        </p:nvGraphicFramePr>
        <p:xfrm>
          <a:off x="1023716" y="3161924"/>
          <a:ext cx="10144568" cy="1889760"/>
        </p:xfrm>
        <a:graphic>
          <a:graphicData uri="http://schemas.openxmlformats.org/drawingml/2006/table">
            <a:tbl>
              <a:tblPr firstRow="1" bandRow="1">
                <a:tableStyleId>{5C22544A-7EE6-4342-B048-85BDC9FD1C3A}</a:tableStyleId>
              </a:tblPr>
              <a:tblGrid>
                <a:gridCol w="5072284">
                  <a:extLst>
                    <a:ext uri="{9D8B030D-6E8A-4147-A177-3AD203B41FA5}">
                      <a16:colId xmlns:a16="http://schemas.microsoft.com/office/drawing/2014/main" val="372219379"/>
                    </a:ext>
                  </a:extLst>
                </a:gridCol>
                <a:gridCol w="5072284">
                  <a:extLst>
                    <a:ext uri="{9D8B030D-6E8A-4147-A177-3AD203B41FA5}">
                      <a16:colId xmlns:a16="http://schemas.microsoft.com/office/drawing/2014/main" val="3371259745"/>
                    </a:ext>
                  </a:extLst>
                </a:gridCol>
              </a:tblGrid>
              <a:tr h="370840">
                <a:tc>
                  <a:txBody>
                    <a:bodyPr/>
                    <a:lstStyle/>
                    <a:p>
                      <a:pPr algn="ctr"/>
                      <a:r>
                        <a:rPr lang="en-US" sz="2800" dirty="0"/>
                        <a:t>Simon the Pharisee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Woman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9771402"/>
                  </a:ext>
                </a:extLst>
              </a:tr>
              <a:tr h="370840">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1347084"/>
                  </a:ext>
                </a:extLst>
              </a:tr>
            </a:tbl>
          </a:graphicData>
        </a:graphic>
      </p:graphicFrame>
    </p:spTree>
    <p:extLst>
      <p:ext uri="{BB962C8B-B14F-4D97-AF65-F5344CB8AC3E}">
        <p14:creationId xmlns:p14="http://schemas.microsoft.com/office/powerpoint/2010/main" val="235943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9C3D-0369-AACD-A58E-48B0A494361F}"/>
              </a:ext>
            </a:extLst>
          </p:cNvPr>
          <p:cNvSpPr>
            <a:spLocks noGrp="1"/>
          </p:cNvSpPr>
          <p:nvPr>
            <p:ph type="title"/>
          </p:nvPr>
        </p:nvSpPr>
        <p:spPr/>
        <p:txBody>
          <a:bodyPr/>
          <a:lstStyle/>
          <a:p>
            <a:r>
              <a:rPr lang="en-US" dirty="0"/>
              <a:t>Who Loved the Most?</a:t>
            </a:r>
          </a:p>
        </p:txBody>
      </p:sp>
      <p:sp>
        <p:nvSpPr>
          <p:cNvPr id="3" name="Content Placeholder 2">
            <a:extLst>
              <a:ext uri="{FF2B5EF4-FFF2-40B4-BE49-F238E27FC236}">
                <a16:creationId xmlns:a16="http://schemas.microsoft.com/office/drawing/2014/main" id="{8EED1C19-2168-0659-EBBD-C28725E2DDC7}"/>
              </a:ext>
            </a:extLst>
          </p:cNvPr>
          <p:cNvSpPr>
            <a:spLocks noGrp="1"/>
          </p:cNvSpPr>
          <p:nvPr>
            <p:ph idx="1"/>
          </p:nvPr>
        </p:nvSpPr>
        <p:spPr/>
        <p:txBody>
          <a:bodyPr/>
          <a:lstStyle/>
          <a:p>
            <a:r>
              <a:rPr lang="en-US" dirty="0"/>
              <a:t>Now … what was the purpose of Jesus story?</a:t>
            </a:r>
          </a:p>
          <a:p>
            <a:r>
              <a:rPr lang="en-US" dirty="0">
                <a:solidFill>
                  <a:srgbClr val="C00000"/>
                </a:solidFill>
              </a:rPr>
              <a:t>Consider how we are like Simon in this story?</a:t>
            </a:r>
          </a:p>
          <a:p>
            <a:pPr lvl="1"/>
            <a:r>
              <a:rPr lang="en-US" dirty="0">
                <a:solidFill>
                  <a:srgbClr val="C00000"/>
                </a:solidFill>
              </a:rPr>
              <a:t>We think of ourselves as “proper”</a:t>
            </a:r>
          </a:p>
          <a:p>
            <a:pPr lvl="1"/>
            <a:r>
              <a:rPr lang="en-US" dirty="0">
                <a:solidFill>
                  <a:srgbClr val="C00000"/>
                </a:solidFill>
              </a:rPr>
              <a:t>We are religious (he was a Pharisee)</a:t>
            </a:r>
          </a:p>
          <a:p>
            <a:pPr lvl="1"/>
            <a:r>
              <a:rPr lang="en-US" dirty="0">
                <a:solidFill>
                  <a:srgbClr val="C00000"/>
                </a:solidFill>
              </a:rPr>
              <a:t>Might be put off by excessive expressions of love for Jesus</a:t>
            </a:r>
          </a:p>
          <a:p>
            <a:pPr lvl="1"/>
            <a:r>
              <a:rPr lang="en-US" dirty="0">
                <a:solidFill>
                  <a:srgbClr val="C00000"/>
                </a:solidFill>
              </a:rPr>
              <a:t>We “invite” Jesus to our gatherings, maybe only as a formality</a:t>
            </a:r>
          </a:p>
          <a:p>
            <a:endParaRPr lang="en-US" dirty="0"/>
          </a:p>
        </p:txBody>
      </p:sp>
    </p:spTree>
    <p:extLst>
      <p:ext uri="{BB962C8B-B14F-4D97-AF65-F5344CB8AC3E}">
        <p14:creationId xmlns:p14="http://schemas.microsoft.com/office/powerpoint/2010/main" val="409355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E637E-07E5-2FA7-1D19-BC329FD2CC8F}"/>
              </a:ext>
            </a:extLst>
          </p:cNvPr>
          <p:cNvSpPr>
            <a:spLocks noGrp="1"/>
          </p:cNvSpPr>
          <p:nvPr>
            <p:ph type="title"/>
          </p:nvPr>
        </p:nvSpPr>
        <p:spPr/>
        <p:txBody>
          <a:bodyPr/>
          <a:lstStyle/>
          <a:p>
            <a:r>
              <a:rPr lang="en-US" dirty="0"/>
              <a:t>Who Loved the Most?</a:t>
            </a:r>
          </a:p>
        </p:txBody>
      </p:sp>
      <p:sp>
        <p:nvSpPr>
          <p:cNvPr id="3" name="Content Placeholder 2">
            <a:extLst>
              <a:ext uri="{FF2B5EF4-FFF2-40B4-BE49-F238E27FC236}">
                <a16:creationId xmlns:a16="http://schemas.microsoft.com/office/drawing/2014/main" id="{9E5CD379-3400-5181-B917-3FDD97B2E389}"/>
              </a:ext>
            </a:extLst>
          </p:cNvPr>
          <p:cNvSpPr>
            <a:spLocks noGrp="1"/>
          </p:cNvSpPr>
          <p:nvPr>
            <p:ph idx="1"/>
          </p:nvPr>
        </p:nvSpPr>
        <p:spPr/>
        <p:txBody>
          <a:bodyPr/>
          <a:lstStyle/>
          <a:p>
            <a:r>
              <a:rPr lang="en-US" dirty="0"/>
              <a:t>How might understanding how much God has forgiven us shape the way we view others?</a:t>
            </a:r>
          </a:p>
          <a:p>
            <a:r>
              <a:rPr lang="en-US" dirty="0"/>
              <a:t>How could we express more love to Jesus or express it more intensely?</a:t>
            </a:r>
          </a:p>
          <a:p>
            <a:endParaRPr lang="en-US" dirty="0"/>
          </a:p>
        </p:txBody>
      </p:sp>
    </p:spTree>
    <p:extLst>
      <p:ext uri="{BB962C8B-B14F-4D97-AF65-F5344CB8AC3E}">
        <p14:creationId xmlns:p14="http://schemas.microsoft.com/office/powerpoint/2010/main" val="419570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27A42-BB25-5BBC-6E6E-2D5BB3CBFBD7}"/>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337C4713-AD30-CBFC-8331-BC50DCAFAC5A}"/>
              </a:ext>
            </a:extLst>
          </p:cNvPr>
          <p:cNvGrpSpPr/>
          <p:nvPr/>
        </p:nvGrpSpPr>
        <p:grpSpPr>
          <a:xfrm>
            <a:off x="2849598" y="1603168"/>
            <a:ext cx="6492803" cy="4249201"/>
            <a:chOff x="2849598" y="1603168"/>
            <a:chExt cx="6492803" cy="4249201"/>
          </a:xfrm>
        </p:grpSpPr>
        <p:pic>
          <p:nvPicPr>
            <p:cNvPr id="4" name="Picture 3">
              <a:extLst>
                <a:ext uri="{FF2B5EF4-FFF2-40B4-BE49-F238E27FC236}">
                  <a16:creationId xmlns:a16="http://schemas.microsoft.com/office/drawing/2014/main" id="{2C526746-B517-23F8-C720-96C7C97C0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57571"/>
              <a:ext cx="5714286" cy="3142857"/>
            </a:xfrm>
            <a:prstGeom prst="rect">
              <a:avLst/>
            </a:prstGeom>
            <a:ln>
              <a:noFill/>
            </a:ln>
            <a:effectLst>
              <a:outerShdw blurRad="292100" dist="139700" dir="2700000" algn="tl" rotWithShape="0">
                <a:srgbClr val="333333">
                  <a:alpha val="65000"/>
                </a:srgbClr>
              </a:outerShdw>
            </a:effectLst>
          </p:spPr>
        </p:pic>
        <p:pic>
          <p:nvPicPr>
            <p:cNvPr id="6" name="Picture 5">
              <a:hlinkClick r:id="rId3"/>
              <a:extLst>
                <a:ext uri="{FF2B5EF4-FFF2-40B4-BE49-F238E27FC236}">
                  <a16:creationId xmlns:a16="http://schemas.microsoft.com/office/drawing/2014/main" id="{88541656-87C5-26BC-2E98-B9DC531383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03168"/>
              <a:ext cx="6492803" cy="4249201"/>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73C180B1-79EF-E3A9-D96A-98A27A3EB071}"/>
              </a:ext>
            </a:extLst>
          </p:cNvPr>
          <p:cNvSpPr txBox="1"/>
          <p:nvPr/>
        </p:nvSpPr>
        <p:spPr>
          <a:xfrm>
            <a:off x="4465122" y="5985164"/>
            <a:ext cx="3301340"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3876914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776D1-C1F6-C243-77B4-4521AD392C2A}"/>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8442E724-206E-19ED-3B18-5F45D57CA43C}"/>
              </a:ext>
            </a:extLst>
          </p:cNvPr>
          <p:cNvSpPr>
            <a:spLocks noGrp="1"/>
          </p:cNvSpPr>
          <p:nvPr>
            <p:ph idx="1"/>
          </p:nvPr>
        </p:nvSpPr>
        <p:spPr>
          <a:xfrm>
            <a:off x="838200" y="2002419"/>
            <a:ext cx="10515600" cy="4174543"/>
          </a:xfrm>
        </p:spPr>
        <p:txBody>
          <a:bodyPr/>
          <a:lstStyle/>
          <a:p>
            <a:r>
              <a:rPr lang="en-US" dirty="0"/>
              <a:t>Assess. </a:t>
            </a:r>
          </a:p>
          <a:p>
            <a:pPr lvl="1"/>
            <a:r>
              <a:rPr lang="en-US" sz="3600" dirty="0"/>
              <a:t>Identify those you tend to avoid because of their spiritual lostness. </a:t>
            </a:r>
          </a:p>
          <a:p>
            <a:pPr lvl="1"/>
            <a:r>
              <a:rPr lang="en-US" sz="3600" dirty="0"/>
              <a:t>Pray for God to show you how you can relate to them with grace and patience.</a:t>
            </a:r>
          </a:p>
          <a:p>
            <a:endParaRPr lang="en-US" dirty="0"/>
          </a:p>
        </p:txBody>
      </p:sp>
    </p:spTree>
    <p:extLst>
      <p:ext uri="{BB962C8B-B14F-4D97-AF65-F5344CB8AC3E}">
        <p14:creationId xmlns:p14="http://schemas.microsoft.com/office/powerpoint/2010/main" val="855068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1BA41-D6FE-11B4-F50B-DD323EBF35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3FD925-8F42-FE28-562D-A3CFCA8993D0}"/>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57978544-6B2D-4BFD-3492-C3FB6ACC346B}"/>
              </a:ext>
            </a:extLst>
          </p:cNvPr>
          <p:cNvSpPr>
            <a:spLocks noGrp="1"/>
          </p:cNvSpPr>
          <p:nvPr>
            <p:ph idx="1"/>
          </p:nvPr>
        </p:nvSpPr>
        <p:spPr/>
        <p:txBody>
          <a:bodyPr>
            <a:normAutofit/>
          </a:bodyPr>
          <a:lstStyle/>
          <a:p>
            <a:r>
              <a:rPr lang="en-US" dirty="0"/>
              <a:t>Confess. </a:t>
            </a:r>
          </a:p>
          <a:p>
            <a:pPr lvl="1"/>
            <a:r>
              <a:rPr lang="en-US" dirty="0"/>
              <a:t>Under the Holy Spirit’s guidance, pinpoint any attitudes toward others that might lead you to avoid them. </a:t>
            </a:r>
          </a:p>
          <a:p>
            <a:pPr lvl="1"/>
            <a:r>
              <a:rPr lang="en-US" dirty="0"/>
              <a:t>Look for attitudes like disapproval or legalism. Confess them to God in prayer. </a:t>
            </a:r>
          </a:p>
          <a:p>
            <a:pPr lvl="1"/>
            <a:r>
              <a:rPr lang="en-US" dirty="0"/>
              <a:t>Ask Him to replace these attitudes with patience, grace, and forgiveness.</a:t>
            </a:r>
          </a:p>
          <a:p>
            <a:endParaRPr lang="en-US" dirty="0"/>
          </a:p>
        </p:txBody>
      </p:sp>
    </p:spTree>
    <p:extLst>
      <p:ext uri="{BB962C8B-B14F-4D97-AF65-F5344CB8AC3E}">
        <p14:creationId xmlns:p14="http://schemas.microsoft.com/office/powerpoint/2010/main" val="4172880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9FAC6-A770-5A44-5590-3BCAFEB71F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80382-69EA-D0BB-FDA3-455CAB1D2D6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9A81632-5F1D-E6EA-222B-E15FD9545C4D}"/>
              </a:ext>
            </a:extLst>
          </p:cNvPr>
          <p:cNvSpPr>
            <a:spLocks noGrp="1"/>
          </p:cNvSpPr>
          <p:nvPr>
            <p:ph idx="1"/>
          </p:nvPr>
        </p:nvSpPr>
        <p:spPr>
          <a:xfrm>
            <a:off x="838200" y="2106591"/>
            <a:ext cx="10515600" cy="4070371"/>
          </a:xfrm>
        </p:spPr>
        <p:txBody>
          <a:bodyPr/>
          <a:lstStyle/>
          <a:p>
            <a:r>
              <a:rPr lang="en-US" dirty="0"/>
              <a:t>Express. </a:t>
            </a:r>
          </a:p>
          <a:p>
            <a:pPr lvl="1"/>
            <a:r>
              <a:rPr lang="en-US" sz="3600" dirty="0"/>
              <a:t>Invite an unbeliever to join you for a meal. </a:t>
            </a:r>
          </a:p>
          <a:p>
            <a:pPr lvl="1"/>
            <a:r>
              <a:rPr lang="en-US" sz="3600" dirty="0"/>
              <a:t>Build the relationship by showing genuine interest, and share your faith when appropriate. </a:t>
            </a:r>
          </a:p>
          <a:p>
            <a:endParaRPr lang="en-US" dirty="0"/>
          </a:p>
        </p:txBody>
      </p:sp>
    </p:spTree>
    <p:extLst>
      <p:ext uri="{BB962C8B-B14F-4D97-AF65-F5344CB8AC3E}">
        <p14:creationId xmlns:p14="http://schemas.microsoft.com/office/powerpoint/2010/main" val="1712069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0347-E8D5-093A-8E6D-7F01C210A10A}"/>
              </a:ext>
            </a:extLst>
          </p:cNvPr>
          <p:cNvSpPr>
            <a:spLocks noGrp="1"/>
          </p:cNvSpPr>
          <p:nvPr>
            <p:ph type="title"/>
          </p:nvPr>
        </p:nvSpPr>
        <p:spPr/>
        <p:txBody>
          <a:bodyPr/>
          <a:lstStyle/>
          <a:p>
            <a:r>
              <a:rPr lang="en-US" dirty="0"/>
              <a:t>Family Activities</a:t>
            </a:r>
          </a:p>
        </p:txBody>
      </p:sp>
      <p:pic>
        <p:nvPicPr>
          <p:cNvPr id="4" name="Picture 3">
            <a:extLst>
              <a:ext uri="{FF2B5EF4-FFF2-40B4-BE49-F238E27FC236}">
                <a16:creationId xmlns:a16="http://schemas.microsoft.com/office/drawing/2014/main" id="{D70AE534-A827-C511-8271-F507B2E86E32}"/>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864965"/>
            <a:ext cx="5292847" cy="4203143"/>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5" name="Picture 4">
            <a:extLst>
              <a:ext uri="{FF2B5EF4-FFF2-40B4-BE49-F238E27FC236}">
                <a16:creationId xmlns:a16="http://schemas.microsoft.com/office/drawing/2014/main" id="{8334B4C9-FF15-9486-3764-6AE8C72C96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6262"/>
          <a:stretch>
            <a:fillRect/>
          </a:stretch>
        </p:blipFill>
        <p:spPr bwMode="auto">
          <a:xfrm>
            <a:off x="9628208" y="2210528"/>
            <a:ext cx="1687048" cy="403171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Speech Bubble: Rectangle with Corners Rounded 5">
            <a:extLst>
              <a:ext uri="{FF2B5EF4-FFF2-40B4-BE49-F238E27FC236}">
                <a16:creationId xmlns:a16="http://schemas.microsoft.com/office/drawing/2014/main" id="{5C364AEA-6B8B-558A-5399-3A6AAC8ED992}"/>
              </a:ext>
            </a:extLst>
          </p:cNvPr>
          <p:cNvSpPr/>
          <p:nvPr/>
        </p:nvSpPr>
        <p:spPr>
          <a:xfrm>
            <a:off x="4937245" y="2105441"/>
            <a:ext cx="4247909" cy="2647118"/>
          </a:xfrm>
          <a:prstGeom prst="wedgeRoundRectCallout">
            <a:avLst>
              <a:gd name="adj1" fmla="val 67692"/>
              <a:gd name="adj2" fmla="val -2688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“It appears Her Highness</a:t>
            </a:r>
            <a:r>
              <a:rPr lang="en-US" b="1" dirty="0">
                <a:latin typeface="Comic Sans MS" panose="030F0702030302020204" pitchFamily="66" charset="0"/>
              </a:rPr>
              <a:t>, Lady Wordsearch</a:t>
            </a:r>
            <a:r>
              <a:rPr lang="en-US" dirty="0">
                <a:latin typeface="Comic Sans MS" panose="030F0702030302020204" pitchFamily="66" charset="0"/>
              </a:rPr>
              <a:t>, has temporarily abandoned her post in pursuit of higher literary matters at a grand Librarian Conference. Before departing, she insisted that you not neglect your book report assignments. </a:t>
            </a:r>
          </a:p>
        </p:txBody>
      </p:sp>
    </p:spTree>
    <p:extLst>
      <p:ext uri="{BB962C8B-B14F-4D97-AF65-F5344CB8AC3E}">
        <p14:creationId xmlns:p14="http://schemas.microsoft.com/office/powerpoint/2010/main" val="56450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BE097-A6E5-CC06-582B-2333493373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559076-A475-203B-528B-56313E1BE45E}"/>
              </a:ext>
            </a:extLst>
          </p:cNvPr>
          <p:cNvSpPr>
            <a:spLocks noGrp="1"/>
          </p:cNvSpPr>
          <p:nvPr>
            <p:ph type="ctrTitle"/>
          </p:nvPr>
        </p:nvSpPr>
        <p:spPr/>
        <p:txBody>
          <a:bodyPr/>
          <a:lstStyle/>
          <a:p>
            <a:r>
              <a:rPr lang="en-US" dirty="0"/>
              <a:t>Making Others a Priority</a:t>
            </a:r>
          </a:p>
        </p:txBody>
      </p:sp>
      <p:sp>
        <p:nvSpPr>
          <p:cNvPr id="3" name="Subtitle 2">
            <a:extLst>
              <a:ext uri="{FF2B5EF4-FFF2-40B4-BE49-F238E27FC236}">
                <a16:creationId xmlns:a16="http://schemas.microsoft.com/office/drawing/2014/main" id="{50136D96-25DF-C714-DAB2-466BBC4CE443}"/>
              </a:ext>
            </a:extLst>
          </p:cNvPr>
          <p:cNvSpPr>
            <a:spLocks noGrp="1"/>
          </p:cNvSpPr>
          <p:nvPr>
            <p:ph type="subTitle" idx="1"/>
          </p:nvPr>
        </p:nvSpPr>
        <p:spPr>
          <a:xfrm>
            <a:off x="1524000" y="4025734"/>
            <a:ext cx="9144000" cy="1232065"/>
          </a:xfrm>
        </p:spPr>
        <p:txBody>
          <a:bodyPr/>
          <a:lstStyle/>
          <a:p>
            <a:r>
              <a:rPr lang="en-US" dirty="0"/>
              <a:t>June 14</a:t>
            </a:r>
          </a:p>
        </p:txBody>
      </p:sp>
    </p:spTree>
    <p:extLst>
      <p:ext uri="{BB962C8B-B14F-4D97-AF65-F5344CB8AC3E}">
        <p14:creationId xmlns:p14="http://schemas.microsoft.com/office/powerpoint/2010/main" val="418303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DAF09-23EF-1660-58D1-8942203883E8}"/>
              </a:ext>
            </a:extLst>
          </p:cNvPr>
          <p:cNvSpPr>
            <a:spLocks noGrp="1"/>
          </p:cNvSpPr>
          <p:nvPr>
            <p:ph type="title"/>
          </p:nvPr>
        </p:nvSpPr>
        <p:spPr/>
        <p:txBody>
          <a:bodyPr/>
          <a:lstStyle/>
          <a:p>
            <a:r>
              <a:rPr lang="en-US" dirty="0"/>
              <a:t>We were lost …</a:t>
            </a:r>
          </a:p>
        </p:txBody>
      </p:sp>
      <p:sp>
        <p:nvSpPr>
          <p:cNvPr id="3" name="Content Placeholder 2">
            <a:extLst>
              <a:ext uri="{FF2B5EF4-FFF2-40B4-BE49-F238E27FC236}">
                <a16:creationId xmlns:a16="http://schemas.microsoft.com/office/drawing/2014/main" id="{8459FE0F-BFE7-C1B3-B2BE-3EA5E5ED985F}"/>
              </a:ext>
            </a:extLst>
          </p:cNvPr>
          <p:cNvSpPr>
            <a:spLocks noGrp="1"/>
          </p:cNvSpPr>
          <p:nvPr>
            <p:ph idx="1"/>
          </p:nvPr>
        </p:nvSpPr>
        <p:spPr/>
        <p:txBody>
          <a:bodyPr>
            <a:normAutofit/>
          </a:bodyPr>
          <a:lstStyle/>
          <a:p>
            <a:r>
              <a:rPr lang="en-US" dirty="0"/>
              <a:t>When has a situation caused you to be </a:t>
            </a:r>
            <a:r>
              <a:rPr lang="en-US" b="1" dirty="0"/>
              <a:t>separated</a:t>
            </a:r>
            <a:r>
              <a:rPr lang="en-US" dirty="0"/>
              <a:t> from others?</a:t>
            </a:r>
          </a:p>
          <a:p>
            <a:r>
              <a:rPr lang="en-US" dirty="0">
                <a:solidFill>
                  <a:srgbClr val="C00000"/>
                </a:solidFill>
              </a:rPr>
              <a:t>Today we look at someone who people classified as “</a:t>
            </a:r>
            <a:r>
              <a:rPr lang="en-US" b="1" dirty="0">
                <a:solidFill>
                  <a:srgbClr val="C00000"/>
                </a:solidFill>
              </a:rPr>
              <a:t>separate</a:t>
            </a:r>
            <a:r>
              <a:rPr lang="en-US" dirty="0">
                <a:solidFill>
                  <a:srgbClr val="C00000"/>
                </a:solidFill>
              </a:rPr>
              <a:t>”, a sinner.</a:t>
            </a:r>
          </a:p>
          <a:p>
            <a:pPr lvl="1"/>
            <a:r>
              <a:rPr lang="en-US" dirty="0">
                <a:solidFill>
                  <a:srgbClr val="C00000"/>
                </a:solidFill>
              </a:rPr>
              <a:t>Jesus paid attention to her, did not reject her.</a:t>
            </a:r>
          </a:p>
          <a:p>
            <a:pPr lvl="1"/>
            <a:r>
              <a:rPr lang="en-US" dirty="0">
                <a:solidFill>
                  <a:srgbClr val="C00000"/>
                </a:solidFill>
              </a:rPr>
              <a:t>We are called not to separate people or reject them.</a:t>
            </a:r>
          </a:p>
          <a:p>
            <a:pPr lvl="1"/>
            <a:r>
              <a:rPr lang="en-US" dirty="0">
                <a:solidFill>
                  <a:srgbClr val="C00000"/>
                </a:solidFill>
              </a:rPr>
              <a:t>Instead make it a priority to show God’s love to each person.</a:t>
            </a:r>
          </a:p>
          <a:p>
            <a:endParaRPr lang="en-US" dirty="0"/>
          </a:p>
        </p:txBody>
      </p:sp>
      <p:grpSp>
        <p:nvGrpSpPr>
          <p:cNvPr id="7" name="Group 6">
            <a:extLst>
              <a:ext uri="{FF2B5EF4-FFF2-40B4-BE49-F238E27FC236}">
                <a16:creationId xmlns:a16="http://schemas.microsoft.com/office/drawing/2014/main" id="{2F66E7E6-88F7-B548-5B7C-0493D3C3F36B}"/>
              </a:ext>
            </a:extLst>
          </p:cNvPr>
          <p:cNvGrpSpPr/>
          <p:nvPr/>
        </p:nvGrpSpPr>
        <p:grpSpPr>
          <a:xfrm>
            <a:off x="2512360" y="2980706"/>
            <a:ext cx="8207160" cy="2817422"/>
            <a:chOff x="2512360" y="2980706"/>
            <a:chExt cx="8207160" cy="2817422"/>
          </a:xfrm>
        </p:grpSpPr>
        <p:pic>
          <p:nvPicPr>
            <p:cNvPr id="4" name="Picture 3" descr="Fork">
              <a:extLst>
                <a:ext uri="{FF2B5EF4-FFF2-40B4-BE49-F238E27FC236}">
                  <a16:creationId xmlns:a16="http://schemas.microsoft.com/office/drawing/2014/main" id="{01236097-5EBF-65AD-5A29-FAAFB1C78B13}"/>
                </a:ext>
              </a:extLst>
            </p:cNvPr>
            <p:cNvPicPr>
              <a:picLocks noChangeAspect="1"/>
            </p:cNvPicPr>
            <p:nvPr/>
          </p:nvPicPr>
          <p:blipFill>
            <a:blip r:embed="rId2"/>
            <a:stretch>
              <a:fillRect/>
            </a:stretch>
          </p:blipFill>
          <p:spPr>
            <a:xfrm>
              <a:off x="5117769" y="3535878"/>
              <a:ext cx="1956461" cy="1956461"/>
            </a:xfrm>
            <a:prstGeom prst="rect">
              <a:avLst/>
            </a:prstGeom>
          </p:spPr>
        </p:pic>
        <p:pic>
          <p:nvPicPr>
            <p:cNvPr id="5" name="Picture 4" descr="Confusion">
              <a:extLst>
                <a:ext uri="{FF2B5EF4-FFF2-40B4-BE49-F238E27FC236}">
                  <a16:creationId xmlns:a16="http://schemas.microsoft.com/office/drawing/2014/main" id="{EF005655-3CC3-4596-E638-3622F46EB9D4}"/>
                </a:ext>
              </a:extLst>
            </p:cNvPr>
            <p:cNvPicPr>
              <a:picLocks noChangeAspect="1"/>
            </p:cNvPicPr>
            <p:nvPr/>
          </p:nvPicPr>
          <p:blipFill>
            <a:blip r:embed="rId3"/>
            <a:stretch>
              <a:fillRect/>
            </a:stretch>
          </p:blipFill>
          <p:spPr>
            <a:xfrm>
              <a:off x="7822428" y="2980706"/>
              <a:ext cx="2897092" cy="2817422"/>
            </a:xfrm>
            <a:prstGeom prst="rect">
              <a:avLst/>
            </a:prstGeom>
          </p:spPr>
        </p:pic>
        <p:pic>
          <p:nvPicPr>
            <p:cNvPr id="6" name="Picture 5" descr="Old Man is Lost">
              <a:extLst>
                <a:ext uri="{FF2B5EF4-FFF2-40B4-BE49-F238E27FC236}">
                  <a16:creationId xmlns:a16="http://schemas.microsoft.com/office/drawing/2014/main" id="{E2BFC9DE-C355-08FD-72EF-6A8AF3C9258B}"/>
                </a:ext>
              </a:extLst>
            </p:cNvPr>
            <p:cNvPicPr>
              <a:picLocks noChangeAspect="1"/>
            </p:cNvPicPr>
            <p:nvPr/>
          </p:nvPicPr>
          <p:blipFill>
            <a:blip r:embed="rId4"/>
            <a:stretch>
              <a:fillRect/>
            </a:stretch>
          </p:blipFill>
          <p:spPr>
            <a:xfrm flipH="1">
              <a:off x="2512360" y="3289464"/>
              <a:ext cx="1221582" cy="2449287"/>
            </a:xfrm>
            <a:prstGeom prst="rect">
              <a:avLst/>
            </a:prstGeom>
          </p:spPr>
        </p:pic>
      </p:grpSp>
    </p:spTree>
    <p:extLst>
      <p:ext uri="{BB962C8B-B14F-4D97-AF65-F5344CB8AC3E}">
        <p14:creationId xmlns:p14="http://schemas.microsoft.com/office/powerpoint/2010/main" val="159238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46FF-E846-3BEA-7940-C46907EB8384}"/>
              </a:ext>
            </a:extLst>
          </p:cNvPr>
          <p:cNvSpPr>
            <a:spLocks noGrp="1"/>
          </p:cNvSpPr>
          <p:nvPr>
            <p:ph type="title"/>
          </p:nvPr>
        </p:nvSpPr>
        <p:spPr/>
        <p:txBody>
          <a:bodyPr/>
          <a:lstStyle/>
          <a:p>
            <a:pPr algn="l"/>
            <a:r>
              <a:rPr lang="en-US" dirty="0"/>
              <a:t>Listen for who gave attention to Jesus.</a:t>
            </a:r>
          </a:p>
        </p:txBody>
      </p:sp>
      <p:sp>
        <p:nvSpPr>
          <p:cNvPr id="3" name="Content Placeholder 2">
            <a:extLst>
              <a:ext uri="{FF2B5EF4-FFF2-40B4-BE49-F238E27FC236}">
                <a16:creationId xmlns:a16="http://schemas.microsoft.com/office/drawing/2014/main" id="{941F8D6B-B838-2ECF-717C-A3823EAD1FFA}"/>
              </a:ext>
            </a:extLst>
          </p:cNvPr>
          <p:cNvSpPr>
            <a:spLocks noGrp="1"/>
          </p:cNvSpPr>
          <p:nvPr>
            <p:ph idx="1"/>
          </p:nvPr>
        </p:nvSpPr>
        <p:spPr/>
        <p:txBody>
          <a:bodyPr/>
          <a:lstStyle/>
          <a:p>
            <a:pPr marL="0" indent="0" algn="ctr">
              <a:buNone/>
            </a:pPr>
            <a:r>
              <a:rPr lang="en-US" dirty="0"/>
              <a:t>Luke 7:36-39 (NIV)   Now one of the Pharisees invited Jesus to have dinner with him, so he went to the Pharisee's house and reclined at the table. 37  When a woman who had lived a sinful life in that town learned that Jesus was eating at the Pharisee's house, she brought an alabaster jar of perfume, 38  and as she stood behind </a:t>
            </a:r>
          </a:p>
        </p:txBody>
      </p:sp>
    </p:spTree>
    <p:extLst>
      <p:ext uri="{BB962C8B-B14F-4D97-AF65-F5344CB8AC3E}">
        <p14:creationId xmlns:p14="http://schemas.microsoft.com/office/powerpoint/2010/main" val="39054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B0220-4E5D-9DE5-0BD1-3D2DFB764C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D2D779-A98C-D1D2-F6CC-3EF76E4CA2B9}"/>
              </a:ext>
            </a:extLst>
          </p:cNvPr>
          <p:cNvSpPr>
            <a:spLocks noGrp="1"/>
          </p:cNvSpPr>
          <p:nvPr>
            <p:ph type="title"/>
          </p:nvPr>
        </p:nvSpPr>
        <p:spPr/>
        <p:txBody>
          <a:bodyPr/>
          <a:lstStyle/>
          <a:p>
            <a:pPr algn="l"/>
            <a:r>
              <a:rPr lang="en-US" dirty="0"/>
              <a:t>Listen for who gave attention to Jesus.</a:t>
            </a:r>
          </a:p>
        </p:txBody>
      </p:sp>
      <p:sp>
        <p:nvSpPr>
          <p:cNvPr id="3" name="Content Placeholder 2">
            <a:extLst>
              <a:ext uri="{FF2B5EF4-FFF2-40B4-BE49-F238E27FC236}">
                <a16:creationId xmlns:a16="http://schemas.microsoft.com/office/drawing/2014/main" id="{2CDEFD4A-D79F-0E2B-B203-66E6166ED4B0}"/>
              </a:ext>
            </a:extLst>
          </p:cNvPr>
          <p:cNvSpPr>
            <a:spLocks noGrp="1"/>
          </p:cNvSpPr>
          <p:nvPr>
            <p:ph idx="1"/>
          </p:nvPr>
        </p:nvSpPr>
        <p:spPr/>
        <p:txBody>
          <a:bodyPr/>
          <a:lstStyle/>
          <a:p>
            <a:pPr marL="0" indent="0" algn="ctr">
              <a:buNone/>
            </a:pPr>
            <a:r>
              <a:rPr lang="en-US" dirty="0"/>
              <a:t>him at his feet weeping, she began to wet his feet with her tears. Then she wiped them with her hair, kissed them and poured perfume on them. 39  When the Pharisee who had invited him saw this, he said to himself, "If this man were a prophet, he would know who is touching him and what kind of woman she is--that she is a sinner."</a:t>
            </a:r>
          </a:p>
          <a:p>
            <a:pPr marL="0" indent="0" algn="ctr">
              <a:buNone/>
            </a:pPr>
            <a:endParaRPr lang="en-US" dirty="0"/>
          </a:p>
        </p:txBody>
      </p:sp>
      <p:pic>
        <p:nvPicPr>
          <p:cNvPr id="6" name="Picture 5">
            <a:extLst>
              <a:ext uri="{FF2B5EF4-FFF2-40B4-BE49-F238E27FC236}">
                <a16:creationId xmlns:a16="http://schemas.microsoft.com/office/drawing/2014/main" id="{1204096B-C913-DD03-D475-5843EE945039}"/>
              </a:ext>
            </a:extLst>
          </p:cNvPr>
          <p:cNvPicPr>
            <a:picLocks noChangeAspect="1"/>
          </p:cNvPicPr>
          <p:nvPr/>
        </p:nvPicPr>
        <p:blipFill>
          <a:blip r:embed="rId2"/>
          <a:stretch>
            <a:fillRect/>
          </a:stretch>
        </p:blipFill>
        <p:spPr>
          <a:xfrm>
            <a:off x="4852342" y="5763126"/>
            <a:ext cx="2209524"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4541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3A153-AA85-3FDC-D810-C4D9BC32F869}"/>
              </a:ext>
            </a:extLst>
          </p:cNvPr>
          <p:cNvSpPr>
            <a:spLocks noGrp="1"/>
          </p:cNvSpPr>
          <p:nvPr>
            <p:ph type="title"/>
          </p:nvPr>
        </p:nvSpPr>
        <p:spPr/>
        <p:txBody>
          <a:bodyPr/>
          <a:lstStyle/>
          <a:p>
            <a:r>
              <a:rPr lang="en-US" dirty="0"/>
              <a:t>Who Came to Dinner?</a:t>
            </a:r>
          </a:p>
        </p:txBody>
      </p:sp>
      <p:sp>
        <p:nvSpPr>
          <p:cNvPr id="3" name="Content Placeholder 2">
            <a:extLst>
              <a:ext uri="{FF2B5EF4-FFF2-40B4-BE49-F238E27FC236}">
                <a16:creationId xmlns:a16="http://schemas.microsoft.com/office/drawing/2014/main" id="{52F15C9D-31A3-F4CA-9459-2F411D72C9E0}"/>
              </a:ext>
            </a:extLst>
          </p:cNvPr>
          <p:cNvSpPr>
            <a:spLocks noGrp="1"/>
          </p:cNvSpPr>
          <p:nvPr>
            <p:ph idx="1"/>
          </p:nvPr>
        </p:nvSpPr>
        <p:spPr/>
        <p:txBody>
          <a:bodyPr/>
          <a:lstStyle/>
          <a:p>
            <a:r>
              <a:rPr lang="en-US" dirty="0"/>
              <a:t>Why is it a bit ironic that Jesus was invited to dinner by a Pharisee?</a:t>
            </a:r>
          </a:p>
          <a:p>
            <a:r>
              <a:rPr lang="en-US" dirty="0"/>
              <a:t>What was the sequence of events as the woman came to the dinner?</a:t>
            </a:r>
          </a:p>
          <a:p>
            <a:endParaRPr lang="en-US" dirty="0"/>
          </a:p>
        </p:txBody>
      </p:sp>
    </p:spTree>
    <p:extLst>
      <p:ext uri="{BB962C8B-B14F-4D97-AF65-F5344CB8AC3E}">
        <p14:creationId xmlns:p14="http://schemas.microsoft.com/office/powerpoint/2010/main" val="227234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F33F4-DFA4-5676-6F76-B26AE6919F80}"/>
              </a:ext>
            </a:extLst>
          </p:cNvPr>
          <p:cNvSpPr>
            <a:spLocks noGrp="1"/>
          </p:cNvSpPr>
          <p:nvPr>
            <p:ph type="title"/>
          </p:nvPr>
        </p:nvSpPr>
        <p:spPr/>
        <p:txBody>
          <a:bodyPr/>
          <a:lstStyle/>
          <a:p>
            <a:r>
              <a:rPr lang="en-US" dirty="0"/>
              <a:t>Who Came to Dinner?</a:t>
            </a:r>
          </a:p>
        </p:txBody>
      </p:sp>
      <p:sp>
        <p:nvSpPr>
          <p:cNvPr id="3" name="Content Placeholder 2">
            <a:extLst>
              <a:ext uri="{FF2B5EF4-FFF2-40B4-BE49-F238E27FC236}">
                <a16:creationId xmlns:a16="http://schemas.microsoft.com/office/drawing/2014/main" id="{9FEA4C75-9424-B095-7F50-CDB686114BA7}"/>
              </a:ext>
            </a:extLst>
          </p:cNvPr>
          <p:cNvSpPr>
            <a:spLocks noGrp="1"/>
          </p:cNvSpPr>
          <p:nvPr>
            <p:ph idx="1"/>
          </p:nvPr>
        </p:nvSpPr>
        <p:spPr/>
        <p:txBody>
          <a:bodyPr/>
          <a:lstStyle/>
          <a:p>
            <a:r>
              <a:rPr lang="en-US" dirty="0"/>
              <a:t>Although the woman’s actions seem strange to our culture, which of these actions do you find most compelling?</a:t>
            </a:r>
          </a:p>
          <a:p>
            <a:pPr lvl="1"/>
            <a:r>
              <a:rPr lang="en-US" sz="3600" dirty="0"/>
              <a:t>The tears?</a:t>
            </a:r>
          </a:p>
          <a:p>
            <a:pPr lvl="1"/>
            <a:r>
              <a:rPr lang="en-US" sz="3600" dirty="0"/>
              <a:t>The kissing of the feet?             Why?</a:t>
            </a:r>
          </a:p>
          <a:p>
            <a:pPr lvl="1"/>
            <a:r>
              <a:rPr lang="en-US" sz="3600" dirty="0"/>
              <a:t>The perfume</a:t>
            </a:r>
            <a:r>
              <a:rPr lang="en-US" dirty="0"/>
              <a:t>?</a:t>
            </a:r>
          </a:p>
          <a:p>
            <a:endParaRPr lang="en-US" dirty="0"/>
          </a:p>
        </p:txBody>
      </p:sp>
      <p:sp>
        <p:nvSpPr>
          <p:cNvPr id="7" name="Right Brace 6">
            <a:extLst>
              <a:ext uri="{FF2B5EF4-FFF2-40B4-BE49-F238E27FC236}">
                <a16:creationId xmlns:a16="http://schemas.microsoft.com/office/drawing/2014/main" id="{7094A0EB-1F58-3963-88E2-6250103ED750}"/>
              </a:ext>
            </a:extLst>
          </p:cNvPr>
          <p:cNvSpPr/>
          <p:nvPr/>
        </p:nvSpPr>
        <p:spPr>
          <a:xfrm>
            <a:off x="6845968" y="3513221"/>
            <a:ext cx="529390" cy="1540042"/>
          </a:xfrm>
          <a:prstGeom prst="rightBrace">
            <a:avLst>
              <a:gd name="adj1" fmla="val 46969"/>
              <a:gd name="adj2" fmla="val 50000"/>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7020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CD92-6DE0-33E0-8E45-5D8A1108C6C5}"/>
              </a:ext>
            </a:extLst>
          </p:cNvPr>
          <p:cNvSpPr>
            <a:spLocks noGrp="1"/>
          </p:cNvSpPr>
          <p:nvPr>
            <p:ph type="title"/>
          </p:nvPr>
        </p:nvSpPr>
        <p:spPr/>
        <p:txBody>
          <a:bodyPr/>
          <a:lstStyle/>
          <a:p>
            <a:r>
              <a:rPr lang="en-US" dirty="0"/>
              <a:t>Who Came to Dinner?</a:t>
            </a:r>
          </a:p>
        </p:txBody>
      </p:sp>
      <p:sp>
        <p:nvSpPr>
          <p:cNvPr id="3" name="Content Placeholder 2">
            <a:extLst>
              <a:ext uri="{FF2B5EF4-FFF2-40B4-BE49-F238E27FC236}">
                <a16:creationId xmlns:a16="http://schemas.microsoft.com/office/drawing/2014/main" id="{9BB11FD8-5680-6024-C45C-BFCDC7CBF2FA}"/>
              </a:ext>
            </a:extLst>
          </p:cNvPr>
          <p:cNvSpPr>
            <a:spLocks noGrp="1"/>
          </p:cNvSpPr>
          <p:nvPr>
            <p:ph idx="1"/>
          </p:nvPr>
        </p:nvSpPr>
        <p:spPr/>
        <p:txBody>
          <a:bodyPr/>
          <a:lstStyle/>
          <a:p>
            <a:r>
              <a:rPr lang="en-US" dirty="0"/>
              <a:t>She risked misunderstanding, and maybe even being thrown out of the dinner.  Why do you think she took these risks?</a:t>
            </a:r>
          </a:p>
          <a:p>
            <a:r>
              <a:rPr lang="en-US" dirty="0"/>
              <a:t>What thoughts did the Pharisee host have about the woman and about Jesus? </a:t>
            </a:r>
          </a:p>
          <a:p>
            <a:r>
              <a:rPr lang="en-US" dirty="0"/>
              <a:t>When have you ever felt like Simon or the other guests when confronted with a person of questionable morals? </a:t>
            </a:r>
          </a:p>
          <a:p>
            <a:endParaRPr lang="en-US" dirty="0"/>
          </a:p>
        </p:txBody>
      </p:sp>
    </p:spTree>
    <p:extLst>
      <p:ext uri="{BB962C8B-B14F-4D97-AF65-F5344CB8AC3E}">
        <p14:creationId xmlns:p14="http://schemas.microsoft.com/office/powerpoint/2010/main" val="375497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F121-F9B8-0538-0EF7-323E133EEBA6}"/>
              </a:ext>
            </a:extLst>
          </p:cNvPr>
          <p:cNvSpPr>
            <a:spLocks noGrp="1"/>
          </p:cNvSpPr>
          <p:nvPr>
            <p:ph type="title"/>
          </p:nvPr>
        </p:nvSpPr>
        <p:spPr/>
        <p:txBody>
          <a:bodyPr/>
          <a:lstStyle/>
          <a:p>
            <a:r>
              <a:rPr lang="en-US" dirty="0"/>
              <a:t>Who Came to Dinner?</a:t>
            </a:r>
          </a:p>
        </p:txBody>
      </p:sp>
      <p:sp>
        <p:nvSpPr>
          <p:cNvPr id="3" name="Content Placeholder 2">
            <a:extLst>
              <a:ext uri="{FF2B5EF4-FFF2-40B4-BE49-F238E27FC236}">
                <a16:creationId xmlns:a16="http://schemas.microsoft.com/office/drawing/2014/main" id="{36954D59-CCEF-93E9-67B0-5FEEC038C8B3}"/>
              </a:ext>
            </a:extLst>
          </p:cNvPr>
          <p:cNvSpPr>
            <a:spLocks noGrp="1"/>
          </p:cNvSpPr>
          <p:nvPr>
            <p:ph idx="1"/>
          </p:nvPr>
        </p:nvSpPr>
        <p:spPr/>
        <p:txBody>
          <a:bodyPr/>
          <a:lstStyle/>
          <a:p>
            <a:r>
              <a:rPr lang="en-US" dirty="0"/>
              <a:t>How can believers guard against judgmental attitudes toward others?</a:t>
            </a:r>
          </a:p>
          <a:p>
            <a:r>
              <a:rPr lang="en-US" dirty="0"/>
              <a:t>How can we maintain a heart that is open to all people?</a:t>
            </a:r>
          </a:p>
          <a:p>
            <a:endParaRPr lang="en-US" dirty="0"/>
          </a:p>
        </p:txBody>
      </p:sp>
    </p:spTree>
    <p:extLst>
      <p:ext uri="{BB962C8B-B14F-4D97-AF65-F5344CB8AC3E}">
        <p14:creationId xmlns:p14="http://schemas.microsoft.com/office/powerpoint/2010/main" val="337485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42</TotalTime>
  <Words>1092</Words>
  <Application>Microsoft Office PowerPoint</Application>
  <PresentationFormat>Widescreen</PresentationFormat>
  <Paragraphs>82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Office Theme</vt:lpstr>
      <vt:lpstr>Making Others a Priority</vt:lpstr>
      <vt:lpstr>Video Introduction</vt:lpstr>
      <vt:lpstr>We were lost …</vt:lpstr>
      <vt:lpstr>Listen for who gave attention to Jesus.</vt:lpstr>
      <vt:lpstr>Listen for who gave attention to Jesus.</vt:lpstr>
      <vt:lpstr>Who Came to Dinner?</vt:lpstr>
      <vt:lpstr>Who Came to Dinner?</vt:lpstr>
      <vt:lpstr>Who Came to Dinner?</vt:lpstr>
      <vt:lpstr>Who Came to Dinner?</vt:lpstr>
      <vt:lpstr>Listen for a contrast between two men.</vt:lpstr>
      <vt:lpstr>Listen for a contrast between two men.</vt:lpstr>
      <vt:lpstr>When You Cannot Pay</vt:lpstr>
      <vt:lpstr>When You Cannot Pay</vt:lpstr>
      <vt:lpstr>When You Cannot Pay</vt:lpstr>
      <vt:lpstr>Listen for another contrast.</vt:lpstr>
      <vt:lpstr>Listen for another contrast.</vt:lpstr>
      <vt:lpstr>Who Loved the Most?</vt:lpstr>
      <vt:lpstr>Who Loved the Most?</vt:lpstr>
      <vt:lpstr>Who Loved the Most?</vt:lpstr>
      <vt:lpstr>Application</vt:lpstr>
      <vt:lpstr>Application</vt:lpstr>
      <vt:lpstr>Application</vt:lpstr>
      <vt:lpstr>Family Activities</vt:lpstr>
      <vt:lpstr>Making Others a Priority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1</cp:revision>
  <dcterms:created xsi:type="dcterms:W3CDTF">2026-05-27T10:48:24Z</dcterms:created>
  <dcterms:modified xsi:type="dcterms:W3CDTF">2026-05-27T11:30:25Z</dcterms:modified>
</cp:coreProperties>
</file>