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1_gqpcwi2z"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Maintaining Focus on God</a:t>
            </a:r>
          </a:p>
        </p:txBody>
      </p:sp>
      <p:sp>
        <p:nvSpPr>
          <p:cNvPr id="3" name="Subtitle 2"/>
          <p:cNvSpPr>
            <a:spLocks noGrp="1"/>
          </p:cNvSpPr>
          <p:nvPr>
            <p:ph type="subTitle" idx="1"/>
          </p:nvPr>
        </p:nvSpPr>
        <p:spPr>
          <a:xfrm>
            <a:off x="1524000" y="3990108"/>
            <a:ext cx="9144000" cy="1267691"/>
          </a:xfrm>
        </p:spPr>
        <p:txBody>
          <a:bodyPr/>
          <a:lstStyle/>
          <a:p>
            <a:r>
              <a:rPr lang="en-US" dirty="0"/>
              <a:t>February 14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3DC5-D693-4688-8D7F-42064E5B1930}"/>
              </a:ext>
            </a:extLst>
          </p:cNvPr>
          <p:cNvSpPr>
            <a:spLocks noGrp="1"/>
          </p:cNvSpPr>
          <p:nvPr>
            <p:ph type="title"/>
          </p:nvPr>
        </p:nvSpPr>
        <p:spPr/>
        <p:txBody>
          <a:bodyPr/>
          <a:lstStyle/>
          <a:p>
            <a:pPr algn="l"/>
            <a:r>
              <a:rPr lang="en-US" dirty="0"/>
              <a:t>Listen for the need of confession.</a:t>
            </a:r>
          </a:p>
        </p:txBody>
      </p:sp>
      <p:sp>
        <p:nvSpPr>
          <p:cNvPr id="3" name="Content Placeholder 2">
            <a:extLst>
              <a:ext uri="{FF2B5EF4-FFF2-40B4-BE49-F238E27FC236}">
                <a16:creationId xmlns:a16="http://schemas.microsoft.com/office/drawing/2014/main" id="{035C998B-90B8-4B4C-AFFB-18482D7098E3}"/>
              </a:ext>
            </a:extLst>
          </p:cNvPr>
          <p:cNvSpPr>
            <a:spLocks noGrp="1"/>
          </p:cNvSpPr>
          <p:nvPr>
            <p:ph idx="1"/>
          </p:nvPr>
        </p:nvSpPr>
        <p:spPr>
          <a:xfrm>
            <a:off x="1646912" y="1850677"/>
            <a:ext cx="8898176" cy="4351338"/>
          </a:xfrm>
        </p:spPr>
        <p:txBody>
          <a:bodyPr/>
          <a:lstStyle/>
          <a:p>
            <a:pPr marL="0" indent="0" algn="ctr">
              <a:buNone/>
            </a:pPr>
            <a:r>
              <a:rPr lang="en-US" dirty="0"/>
              <a:t>"Lord, you are righteous, but this day we are covered with shame--the men of Judah and people of Jerusalem and all Israel, both near and far, in all the countries where you have scattered us because of our unfaithfulness to you. </a:t>
            </a:r>
          </a:p>
        </p:txBody>
      </p:sp>
      <p:pic>
        <p:nvPicPr>
          <p:cNvPr id="4" name="Picture 3">
            <a:extLst>
              <a:ext uri="{FF2B5EF4-FFF2-40B4-BE49-F238E27FC236}">
                <a16:creationId xmlns:a16="http://schemas.microsoft.com/office/drawing/2014/main" id="{CB1727DC-0513-4113-B596-B1F5D533BDA2}"/>
              </a:ext>
            </a:extLst>
          </p:cNvPr>
          <p:cNvPicPr>
            <a:picLocks noChangeAspect="1"/>
          </p:cNvPicPr>
          <p:nvPr/>
        </p:nvPicPr>
        <p:blipFill>
          <a:blip r:embed="rId2"/>
          <a:stretch>
            <a:fillRect/>
          </a:stretch>
        </p:blipFill>
        <p:spPr>
          <a:xfrm>
            <a:off x="4805832" y="5376230"/>
            <a:ext cx="2304762"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331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FF4E-E359-488C-AAE5-1BBF98E4B0E0}"/>
              </a:ext>
            </a:extLst>
          </p:cNvPr>
          <p:cNvSpPr>
            <a:spLocks noGrp="1"/>
          </p:cNvSpPr>
          <p:nvPr>
            <p:ph type="title"/>
          </p:nvPr>
        </p:nvSpPr>
        <p:spPr/>
        <p:txBody>
          <a:bodyPr/>
          <a:lstStyle/>
          <a:p>
            <a:r>
              <a:rPr lang="en-US" dirty="0"/>
              <a:t>Focus on God’s Forgiveness</a:t>
            </a:r>
          </a:p>
        </p:txBody>
      </p:sp>
      <p:sp>
        <p:nvSpPr>
          <p:cNvPr id="3" name="Content Placeholder 2">
            <a:extLst>
              <a:ext uri="{FF2B5EF4-FFF2-40B4-BE49-F238E27FC236}">
                <a16:creationId xmlns:a16="http://schemas.microsoft.com/office/drawing/2014/main" id="{EA8657F6-D593-4B2B-9FA6-C756B3758838}"/>
              </a:ext>
            </a:extLst>
          </p:cNvPr>
          <p:cNvSpPr>
            <a:spLocks noGrp="1"/>
          </p:cNvSpPr>
          <p:nvPr>
            <p:ph idx="1"/>
          </p:nvPr>
        </p:nvSpPr>
        <p:spPr/>
        <p:txBody>
          <a:bodyPr/>
          <a:lstStyle/>
          <a:p>
            <a:r>
              <a:rPr lang="en-US" dirty="0"/>
              <a:t>What words did Daniel use to describe the state of the people before God?</a:t>
            </a:r>
          </a:p>
          <a:p>
            <a:r>
              <a:rPr lang="en-US" dirty="0"/>
              <a:t>How did Daniel contrast the Lord and the people? </a:t>
            </a:r>
          </a:p>
          <a:p>
            <a:r>
              <a:rPr lang="en-US" dirty="0"/>
              <a:t>How does our sin become magnified in the presence of a righteous, holy (unique, distinctly different) God?</a:t>
            </a:r>
          </a:p>
        </p:txBody>
      </p:sp>
    </p:spTree>
    <p:extLst>
      <p:ext uri="{BB962C8B-B14F-4D97-AF65-F5344CB8AC3E}">
        <p14:creationId xmlns:p14="http://schemas.microsoft.com/office/powerpoint/2010/main" val="185875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3576-9C82-40F6-B588-438DC98A8CD9}"/>
              </a:ext>
            </a:extLst>
          </p:cNvPr>
          <p:cNvSpPr>
            <a:spLocks noGrp="1"/>
          </p:cNvSpPr>
          <p:nvPr>
            <p:ph type="title"/>
          </p:nvPr>
        </p:nvSpPr>
        <p:spPr/>
        <p:txBody>
          <a:bodyPr/>
          <a:lstStyle/>
          <a:p>
            <a:r>
              <a:rPr lang="en-US" dirty="0"/>
              <a:t>Focus on God’s Forgiveness</a:t>
            </a:r>
          </a:p>
        </p:txBody>
      </p:sp>
      <p:sp>
        <p:nvSpPr>
          <p:cNvPr id="3" name="Content Placeholder 2">
            <a:extLst>
              <a:ext uri="{FF2B5EF4-FFF2-40B4-BE49-F238E27FC236}">
                <a16:creationId xmlns:a16="http://schemas.microsoft.com/office/drawing/2014/main" id="{BA3FDB63-4EF3-4139-BA47-F5B59CAEAD35}"/>
              </a:ext>
            </a:extLst>
          </p:cNvPr>
          <p:cNvSpPr>
            <a:spLocks noGrp="1"/>
          </p:cNvSpPr>
          <p:nvPr>
            <p:ph idx="1"/>
          </p:nvPr>
        </p:nvSpPr>
        <p:spPr/>
        <p:txBody>
          <a:bodyPr/>
          <a:lstStyle/>
          <a:p>
            <a:r>
              <a:rPr lang="en-US" dirty="0"/>
              <a:t>What can we learn about genuine confession from Daniel’s prayer? </a:t>
            </a:r>
          </a:p>
          <a:p>
            <a:r>
              <a:rPr lang="en-US" dirty="0"/>
              <a:t>Why should confession be an important part of our spiritual lives?</a:t>
            </a:r>
          </a:p>
        </p:txBody>
      </p:sp>
    </p:spTree>
    <p:extLst>
      <p:ext uri="{BB962C8B-B14F-4D97-AF65-F5344CB8AC3E}">
        <p14:creationId xmlns:p14="http://schemas.microsoft.com/office/powerpoint/2010/main" val="418728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D9A6-008A-4B03-859F-52970E404F58}"/>
              </a:ext>
            </a:extLst>
          </p:cNvPr>
          <p:cNvSpPr>
            <a:spLocks noGrp="1"/>
          </p:cNvSpPr>
          <p:nvPr>
            <p:ph type="title"/>
          </p:nvPr>
        </p:nvSpPr>
        <p:spPr/>
        <p:txBody>
          <a:bodyPr/>
          <a:lstStyle/>
          <a:p>
            <a:pPr algn="l"/>
            <a:r>
              <a:rPr lang="en-US" dirty="0"/>
              <a:t>Listen for Daniel’s appeal for God to hear his prayer.</a:t>
            </a:r>
          </a:p>
        </p:txBody>
      </p:sp>
      <p:sp>
        <p:nvSpPr>
          <p:cNvPr id="3" name="Content Placeholder 2">
            <a:extLst>
              <a:ext uri="{FF2B5EF4-FFF2-40B4-BE49-F238E27FC236}">
                <a16:creationId xmlns:a16="http://schemas.microsoft.com/office/drawing/2014/main" id="{5465CABD-01A3-47C3-BD27-3B325AEEF297}"/>
              </a:ext>
            </a:extLst>
          </p:cNvPr>
          <p:cNvSpPr>
            <a:spLocks noGrp="1"/>
          </p:cNvSpPr>
          <p:nvPr>
            <p:ph idx="1"/>
          </p:nvPr>
        </p:nvSpPr>
        <p:spPr>
          <a:xfrm>
            <a:off x="1158135" y="2167003"/>
            <a:ext cx="9875729" cy="4022486"/>
          </a:xfrm>
        </p:spPr>
        <p:txBody>
          <a:bodyPr/>
          <a:lstStyle/>
          <a:p>
            <a:pPr marL="0" indent="0" algn="ctr">
              <a:buNone/>
            </a:pPr>
            <a:r>
              <a:rPr lang="en-US" dirty="0"/>
              <a:t>Daniel 9:17-19 (NIV)  "Now, our God, hear the prayers and petitions of your servant. For your sake, O Lord, look with favor on your desolate sanctuary.  18  Give ear, O God, and hear; open your eyes and see the desolation of the city that bears your Name. </a:t>
            </a:r>
          </a:p>
        </p:txBody>
      </p:sp>
    </p:spTree>
    <p:extLst>
      <p:ext uri="{BB962C8B-B14F-4D97-AF65-F5344CB8AC3E}">
        <p14:creationId xmlns:p14="http://schemas.microsoft.com/office/powerpoint/2010/main" val="155986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D9A6-008A-4B03-859F-52970E404F58}"/>
              </a:ext>
            </a:extLst>
          </p:cNvPr>
          <p:cNvSpPr>
            <a:spLocks noGrp="1"/>
          </p:cNvSpPr>
          <p:nvPr>
            <p:ph type="title"/>
          </p:nvPr>
        </p:nvSpPr>
        <p:spPr/>
        <p:txBody>
          <a:bodyPr/>
          <a:lstStyle/>
          <a:p>
            <a:pPr algn="l"/>
            <a:r>
              <a:rPr lang="en-US" dirty="0"/>
              <a:t>Listen for Daniel’s appeal for God to hear his prayer.</a:t>
            </a:r>
          </a:p>
        </p:txBody>
      </p:sp>
      <p:sp>
        <p:nvSpPr>
          <p:cNvPr id="3" name="Content Placeholder 2">
            <a:extLst>
              <a:ext uri="{FF2B5EF4-FFF2-40B4-BE49-F238E27FC236}">
                <a16:creationId xmlns:a16="http://schemas.microsoft.com/office/drawing/2014/main" id="{5465CABD-01A3-47C3-BD27-3B325AEEF297}"/>
              </a:ext>
            </a:extLst>
          </p:cNvPr>
          <p:cNvSpPr>
            <a:spLocks noGrp="1"/>
          </p:cNvSpPr>
          <p:nvPr>
            <p:ph idx="1"/>
          </p:nvPr>
        </p:nvSpPr>
        <p:spPr>
          <a:xfrm>
            <a:off x="1437101" y="2091847"/>
            <a:ext cx="9317798" cy="4022486"/>
          </a:xfrm>
        </p:spPr>
        <p:txBody>
          <a:bodyPr/>
          <a:lstStyle/>
          <a:p>
            <a:pPr marL="0" indent="0" algn="ctr">
              <a:buNone/>
            </a:pPr>
            <a:r>
              <a:rPr lang="en-US" dirty="0"/>
              <a:t>We do not make requests of you because we are righteous, but because of your great mercy.  19  O Lord, listen! O Lord, forgive! O Lord, hear and act! For your sake, O my God, do not delay, because your city and your people bear your Name."</a:t>
            </a:r>
          </a:p>
        </p:txBody>
      </p:sp>
      <p:pic>
        <p:nvPicPr>
          <p:cNvPr id="4" name="Picture 3">
            <a:extLst>
              <a:ext uri="{FF2B5EF4-FFF2-40B4-BE49-F238E27FC236}">
                <a16:creationId xmlns:a16="http://schemas.microsoft.com/office/drawing/2014/main" id="{8A4260AC-A0F0-4602-B2AF-C9BA0AEE53BD}"/>
              </a:ext>
            </a:extLst>
          </p:cNvPr>
          <p:cNvPicPr>
            <a:picLocks noChangeAspect="1"/>
          </p:cNvPicPr>
          <p:nvPr/>
        </p:nvPicPr>
        <p:blipFill>
          <a:blip r:embed="rId2"/>
          <a:stretch>
            <a:fillRect/>
          </a:stretch>
        </p:blipFill>
        <p:spPr>
          <a:xfrm>
            <a:off x="4805832" y="5376230"/>
            <a:ext cx="2304762"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703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0808-7037-488F-8D71-EFF7E3A48386}"/>
              </a:ext>
            </a:extLst>
          </p:cNvPr>
          <p:cNvSpPr>
            <a:spLocks noGrp="1"/>
          </p:cNvSpPr>
          <p:nvPr>
            <p:ph type="title"/>
          </p:nvPr>
        </p:nvSpPr>
        <p:spPr/>
        <p:txBody>
          <a:bodyPr/>
          <a:lstStyle/>
          <a:p>
            <a:r>
              <a:rPr lang="en-US" dirty="0"/>
              <a:t>Focus on the God Who Answers</a:t>
            </a:r>
          </a:p>
        </p:txBody>
      </p:sp>
      <p:sp>
        <p:nvSpPr>
          <p:cNvPr id="3" name="Content Placeholder 2">
            <a:extLst>
              <a:ext uri="{FF2B5EF4-FFF2-40B4-BE49-F238E27FC236}">
                <a16:creationId xmlns:a16="http://schemas.microsoft.com/office/drawing/2014/main" id="{FD260E7B-7A1B-469D-9545-06059AF3D574}"/>
              </a:ext>
            </a:extLst>
          </p:cNvPr>
          <p:cNvSpPr>
            <a:spLocks noGrp="1"/>
          </p:cNvSpPr>
          <p:nvPr>
            <p:ph idx="1"/>
          </p:nvPr>
        </p:nvSpPr>
        <p:spPr/>
        <p:txBody>
          <a:bodyPr/>
          <a:lstStyle/>
          <a:p>
            <a:r>
              <a:rPr lang="en-US" dirty="0"/>
              <a:t>As Daniel closed his prayer, what various appeals did he make to the Lord? </a:t>
            </a:r>
          </a:p>
          <a:p>
            <a:r>
              <a:rPr lang="en-US" dirty="0"/>
              <a:t>What is NOT seen in the reasons why God should hear Daniel’s prayer</a:t>
            </a:r>
          </a:p>
          <a:p>
            <a:r>
              <a:rPr lang="en-US" dirty="0"/>
              <a:t>What ARE the reasons why God should hear and answer Daniel’s prayer?  For whose sake was he raising this prayer? </a:t>
            </a:r>
          </a:p>
        </p:txBody>
      </p:sp>
    </p:spTree>
    <p:extLst>
      <p:ext uri="{BB962C8B-B14F-4D97-AF65-F5344CB8AC3E}">
        <p14:creationId xmlns:p14="http://schemas.microsoft.com/office/powerpoint/2010/main" val="23969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ADD5-D30F-4148-9B7B-BA8C63D7AFDA}"/>
              </a:ext>
            </a:extLst>
          </p:cNvPr>
          <p:cNvSpPr>
            <a:spLocks noGrp="1"/>
          </p:cNvSpPr>
          <p:nvPr>
            <p:ph type="title"/>
          </p:nvPr>
        </p:nvSpPr>
        <p:spPr/>
        <p:txBody>
          <a:bodyPr/>
          <a:lstStyle/>
          <a:p>
            <a:r>
              <a:rPr lang="en-US" dirty="0"/>
              <a:t>Focus on the God Who Answers</a:t>
            </a:r>
          </a:p>
        </p:txBody>
      </p:sp>
      <p:sp>
        <p:nvSpPr>
          <p:cNvPr id="3" name="Content Placeholder 2">
            <a:extLst>
              <a:ext uri="{FF2B5EF4-FFF2-40B4-BE49-F238E27FC236}">
                <a16:creationId xmlns:a16="http://schemas.microsoft.com/office/drawing/2014/main" id="{016D3F85-1E40-4F01-887D-D6BAAF2CE12B}"/>
              </a:ext>
            </a:extLst>
          </p:cNvPr>
          <p:cNvSpPr>
            <a:spLocks noGrp="1"/>
          </p:cNvSpPr>
          <p:nvPr>
            <p:ph idx="1"/>
          </p:nvPr>
        </p:nvSpPr>
        <p:spPr/>
        <p:txBody>
          <a:bodyPr>
            <a:normAutofit/>
          </a:bodyPr>
          <a:lstStyle/>
          <a:p>
            <a:r>
              <a:rPr lang="en-US" dirty="0"/>
              <a:t>On what basis do we often make requests of the Lord?</a:t>
            </a:r>
          </a:p>
          <a:p>
            <a:r>
              <a:rPr lang="en-US" dirty="0">
                <a:solidFill>
                  <a:srgbClr val="C00000"/>
                </a:solidFill>
              </a:rPr>
              <a:t>“Mercy” means that someone does not receive what they do deserve.</a:t>
            </a:r>
          </a:p>
          <a:p>
            <a:pPr lvl="1"/>
            <a:r>
              <a:rPr lang="en-US" dirty="0">
                <a:solidFill>
                  <a:srgbClr val="C00000"/>
                </a:solidFill>
              </a:rPr>
              <a:t>It is God's mercy that we are not punished for our sins</a:t>
            </a:r>
          </a:p>
          <a:p>
            <a:pPr lvl="1"/>
            <a:r>
              <a:rPr lang="en-US" dirty="0">
                <a:solidFill>
                  <a:srgbClr val="C00000"/>
                </a:solidFill>
              </a:rPr>
              <a:t>We deserve destruction for our sinfulness, but God withholds it</a:t>
            </a:r>
          </a:p>
          <a:p>
            <a:endParaRPr lang="en-US" dirty="0"/>
          </a:p>
        </p:txBody>
      </p:sp>
    </p:spTree>
    <p:extLst>
      <p:ext uri="{BB962C8B-B14F-4D97-AF65-F5344CB8AC3E}">
        <p14:creationId xmlns:p14="http://schemas.microsoft.com/office/powerpoint/2010/main" val="40742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C650-C6C7-45F9-96B3-3D977ECD5668}"/>
              </a:ext>
            </a:extLst>
          </p:cNvPr>
          <p:cNvSpPr>
            <a:spLocks noGrp="1"/>
          </p:cNvSpPr>
          <p:nvPr>
            <p:ph type="title"/>
          </p:nvPr>
        </p:nvSpPr>
        <p:spPr/>
        <p:txBody>
          <a:bodyPr/>
          <a:lstStyle/>
          <a:p>
            <a:r>
              <a:rPr lang="en-US" dirty="0"/>
              <a:t>Focus on the God Who Answers</a:t>
            </a:r>
          </a:p>
        </p:txBody>
      </p:sp>
      <p:sp>
        <p:nvSpPr>
          <p:cNvPr id="3" name="Content Placeholder 2">
            <a:extLst>
              <a:ext uri="{FF2B5EF4-FFF2-40B4-BE49-F238E27FC236}">
                <a16:creationId xmlns:a16="http://schemas.microsoft.com/office/drawing/2014/main" id="{71539E83-4731-478C-BF22-FBCA3D787CB4}"/>
              </a:ext>
            </a:extLst>
          </p:cNvPr>
          <p:cNvSpPr>
            <a:spLocks noGrp="1"/>
          </p:cNvSpPr>
          <p:nvPr>
            <p:ph idx="1"/>
          </p:nvPr>
        </p:nvSpPr>
        <p:spPr/>
        <p:txBody>
          <a:bodyPr/>
          <a:lstStyle/>
          <a:p>
            <a:r>
              <a:rPr lang="en-US" dirty="0"/>
              <a:t>How does this definition of “mercy” help us to pray for ourselves, our families, our nation?</a:t>
            </a:r>
          </a:p>
          <a:p>
            <a:endParaRPr lang="en-US" dirty="0"/>
          </a:p>
          <a:p>
            <a:pPr marL="0" indent="0">
              <a:buNone/>
            </a:pPr>
            <a:r>
              <a:rPr lang="en-US" sz="4800" dirty="0">
                <a:solidFill>
                  <a:srgbClr val="C00000"/>
                </a:solidFill>
                <a:sym typeface="Wingdings" panose="05000000000000000000" pitchFamily="2" charset="2"/>
              </a:rPr>
              <a:t></a:t>
            </a:r>
            <a:r>
              <a:rPr lang="en-US" dirty="0">
                <a:solidFill>
                  <a:srgbClr val="C00000"/>
                </a:solidFill>
              </a:rPr>
              <a:t>Thus, we have every reason to believe that God wants to hear and answer our prayers.</a:t>
            </a:r>
          </a:p>
        </p:txBody>
      </p:sp>
    </p:spTree>
    <p:extLst>
      <p:ext uri="{BB962C8B-B14F-4D97-AF65-F5344CB8AC3E}">
        <p14:creationId xmlns:p14="http://schemas.microsoft.com/office/powerpoint/2010/main" val="361050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6314-618C-45AE-B920-AAE033E4F35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A9028F4-90CD-46CD-BA5C-D0A7B8A187CA}"/>
              </a:ext>
            </a:extLst>
          </p:cNvPr>
          <p:cNvSpPr>
            <a:spLocks noGrp="1"/>
          </p:cNvSpPr>
          <p:nvPr>
            <p:ph idx="1"/>
          </p:nvPr>
        </p:nvSpPr>
        <p:spPr/>
        <p:txBody>
          <a:bodyPr/>
          <a:lstStyle/>
          <a:p>
            <a:r>
              <a:rPr lang="en-US" dirty="0"/>
              <a:t>Confess. </a:t>
            </a:r>
          </a:p>
          <a:p>
            <a:pPr lvl="1"/>
            <a:r>
              <a:rPr lang="en-US" dirty="0"/>
              <a:t>Spend time confessing any sin you have not previously brought to God. </a:t>
            </a:r>
          </a:p>
          <a:p>
            <a:pPr lvl="1"/>
            <a:r>
              <a:rPr lang="en-US" dirty="0"/>
              <a:t>Confession is “agreeing with God” that your actions were sinful. </a:t>
            </a:r>
          </a:p>
          <a:p>
            <a:pPr lvl="1"/>
            <a:r>
              <a:rPr lang="en-US" dirty="0"/>
              <a:t>Don’t make excuses. </a:t>
            </a:r>
          </a:p>
          <a:p>
            <a:pPr lvl="1"/>
            <a:r>
              <a:rPr lang="en-US" dirty="0"/>
              <a:t>Confess—and thank Him for His forgiveness.</a:t>
            </a:r>
          </a:p>
          <a:p>
            <a:endParaRPr lang="en-US" dirty="0"/>
          </a:p>
        </p:txBody>
      </p:sp>
    </p:spTree>
    <p:extLst>
      <p:ext uri="{BB962C8B-B14F-4D97-AF65-F5344CB8AC3E}">
        <p14:creationId xmlns:p14="http://schemas.microsoft.com/office/powerpoint/2010/main" val="125807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6314-618C-45AE-B920-AAE033E4F35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A9028F4-90CD-46CD-BA5C-D0A7B8A187CA}"/>
              </a:ext>
            </a:extLst>
          </p:cNvPr>
          <p:cNvSpPr>
            <a:spLocks noGrp="1"/>
          </p:cNvSpPr>
          <p:nvPr>
            <p:ph idx="1"/>
          </p:nvPr>
        </p:nvSpPr>
        <p:spPr>
          <a:xfrm>
            <a:off x="838200" y="2004163"/>
            <a:ext cx="10515600" cy="4172799"/>
          </a:xfrm>
        </p:spPr>
        <p:txBody>
          <a:bodyPr>
            <a:normAutofit/>
          </a:bodyPr>
          <a:lstStyle/>
          <a:p>
            <a:r>
              <a:rPr lang="en-US" dirty="0"/>
              <a:t>Fast from technology. </a:t>
            </a:r>
          </a:p>
          <a:p>
            <a:pPr lvl="1"/>
            <a:r>
              <a:rPr lang="en-US" dirty="0"/>
              <a:t>Choose something that you do daily, such as watching television or connecting on social media.</a:t>
            </a:r>
          </a:p>
          <a:p>
            <a:pPr lvl="1"/>
            <a:r>
              <a:rPr lang="en-US" dirty="0"/>
              <a:t>Commit to a fast from that activity for the next week. </a:t>
            </a:r>
          </a:p>
          <a:p>
            <a:pPr lvl="1"/>
            <a:r>
              <a:rPr lang="en-US" dirty="0"/>
              <a:t>Use that time for uninterrupted prayer and focus on Christ.</a:t>
            </a:r>
          </a:p>
          <a:p>
            <a:endParaRPr lang="en-US" dirty="0"/>
          </a:p>
        </p:txBody>
      </p:sp>
    </p:spTree>
    <p:extLst>
      <p:ext uri="{BB962C8B-B14F-4D97-AF65-F5344CB8AC3E}">
        <p14:creationId xmlns:p14="http://schemas.microsoft.com/office/powerpoint/2010/main" val="221385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7600-8BAD-4E71-B5C4-8511FDA30E83}"/>
              </a:ext>
            </a:extLst>
          </p:cNvPr>
          <p:cNvSpPr>
            <a:spLocks noGrp="1"/>
          </p:cNvSpPr>
          <p:nvPr>
            <p:ph type="title"/>
          </p:nvPr>
        </p:nvSpPr>
        <p:spPr/>
        <p:txBody>
          <a:bodyPr/>
          <a:lstStyle/>
          <a:p>
            <a:r>
              <a:rPr lang="en-US" dirty="0"/>
              <a:t>Introduction Video</a:t>
            </a:r>
          </a:p>
        </p:txBody>
      </p:sp>
      <p:grpSp>
        <p:nvGrpSpPr>
          <p:cNvPr id="9" name="Group 8">
            <a:extLst>
              <a:ext uri="{FF2B5EF4-FFF2-40B4-BE49-F238E27FC236}">
                <a16:creationId xmlns:a16="http://schemas.microsoft.com/office/drawing/2014/main" id="{679440A1-776C-4ABE-92C9-FD533A57D16F}"/>
              </a:ext>
            </a:extLst>
          </p:cNvPr>
          <p:cNvGrpSpPr/>
          <p:nvPr/>
        </p:nvGrpSpPr>
        <p:grpSpPr>
          <a:xfrm>
            <a:off x="2849598" y="1690688"/>
            <a:ext cx="6492803" cy="4161682"/>
            <a:chOff x="2849598" y="1690688"/>
            <a:chExt cx="6492803" cy="4161682"/>
          </a:xfrm>
        </p:grpSpPr>
        <p:pic>
          <p:nvPicPr>
            <p:cNvPr id="6" name="Picture 5" descr="A picture containing text, table, indoor&#10;&#10;Description automatically generated">
              <a:extLst>
                <a:ext uri="{FF2B5EF4-FFF2-40B4-BE49-F238E27FC236}">
                  <a16:creationId xmlns:a16="http://schemas.microsoft.com/office/drawing/2014/main" id="{556A7598-D31A-46CD-AA26-6992D95F9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19287"/>
              <a:ext cx="5715000" cy="301942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9ABD0990-0B1F-450D-A4A4-D68AADF20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12BEB5D3-1A06-4643-9909-0452872C35E8}"/>
              </a:ext>
            </a:extLst>
          </p:cNvPr>
          <p:cNvSpPr txBox="1"/>
          <p:nvPr/>
        </p:nvSpPr>
        <p:spPr>
          <a:xfrm>
            <a:off x="4168239" y="5852370"/>
            <a:ext cx="4168239"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959893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6314-618C-45AE-B920-AAE033E4F35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A9028F4-90CD-46CD-BA5C-D0A7B8A187CA}"/>
              </a:ext>
            </a:extLst>
          </p:cNvPr>
          <p:cNvSpPr>
            <a:spLocks noGrp="1"/>
          </p:cNvSpPr>
          <p:nvPr>
            <p:ph idx="1"/>
          </p:nvPr>
        </p:nvSpPr>
        <p:spPr>
          <a:xfrm>
            <a:off x="838200" y="2317315"/>
            <a:ext cx="10515600" cy="3859648"/>
          </a:xfrm>
        </p:spPr>
        <p:txBody>
          <a:bodyPr/>
          <a:lstStyle/>
          <a:p>
            <a:r>
              <a:rPr lang="en-US" dirty="0"/>
              <a:t>Fast from food. </a:t>
            </a:r>
          </a:p>
          <a:p>
            <a:pPr lvl="1"/>
            <a:r>
              <a:rPr lang="en-US" dirty="0"/>
              <a:t>If your health allows, spend next weekend in an extended fast. </a:t>
            </a:r>
          </a:p>
          <a:p>
            <a:pPr lvl="1"/>
            <a:r>
              <a:rPr lang="en-US" dirty="0"/>
              <a:t>Join others who are doing this Bible study in praying for a spiritual awakening in our nation.</a:t>
            </a:r>
          </a:p>
          <a:p>
            <a:endParaRPr lang="en-US" dirty="0"/>
          </a:p>
        </p:txBody>
      </p:sp>
    </p:spTree>
    <p:extLst>
      <p:ext uri="{BB962C8B-B14F-4D97-AF65-F5344CB8AC3E}">
        <p14:creationId xmlns:p14="http://schemas.microsoft.com/office/powerpoint/2010/main" val="24805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87EA9E42-DBA4-4ADF-9C81-AAA9ADD83A4D}"/>
              </a:ext>
            </a:extLst>
          </p:cNvPr>
          <p:cNvSpPr/>
          <p:nvPr/>
        </p:nvSpPr>
        <p:spPr>
          <a:xfrm>
            <a:off x="4064174" y="4629791"/>
            <a:ext cx="4003730" cy="1325563"/>
          </a:xfrm>
          <a:prstGeom prst="ellipse">
            <a:avLst/>
          </a:prstGeom>
          <a:solidFill>
            <a:schemeClr val="bg1">
              <a:lumMod val="8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28C9185-5215-4A36-AFC4-214C29878CF8}"/>
              </a:ext>
            </a:extLst>
          </p:cNvPr>
          <p:cNvSpPr>
            <a:spLocks noGrp="1"/>
          </p:cNvSpPr>
          <p:nvPr>
            <p:ph type="title"/>
          </p:nvPr>
        </p:nvSpPr>
        <p:spPr>
          <a:xfrm>
            <a:off x="838200" y="365125"/>
            <a:ext cx="6451948" cy="1325563"/>
          </a:xfrm>
        </p:spPr>
        <p:txBody>
          <a:bodyPr/>
          <a:lstStyle/>
          <a:p>
            <a:r>
              <a:rPr lang="en-US" dirty="0"/>
              <a:t>Family Activities</a:t>
            </a:r>
          </a:p>
        </p:txBody>
      </p:sp>
      <p:pic>
        <p:nvPicPr>
          <p:cNvPr id="6" name="Picture 5" descr="A picture containing diagram&#10;&#10;Description automatically generated">
            <a:extLst>
              <a:ext uri="{FF2B5EF4-FFF2-40B4-BE49-F238E27FC236}">
                <a16:creationId xmlns:a16="http://schemas.microsoft.com/office/drawing/2014/main" id="{8CA6A3F6-DFAC-4A99-9C61-3DA7FFE16EE2}"/>
              </a:ext>
            </a:extLst>
          </p:cNvPr>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38200" y="2746331"/>
            <a:ext cx="3118770" cy="3194137"/>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3074" name="Picture 2" descr="Private Investigator is Searching clipart">
            <a:extLst>
              <a:ext uri="{FF2B5EF4-FFF2-40B4-BE49-F238E27FC236}">
                <a16:creationId xmlns:a16="http://schemas.microsoft.com/office/drawing/2014/main" id="{554FE1CE-03A6-4834-BF6D-0B62F460C2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043" y="2996691"/>
            <a:ext cx="1859558" cy="22958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Speech Bubble: Rectangle with Corners Rounded 12">
            <a:extLst>
              <a:ext uri="{FF2B5EF4-FFF2-40B4-BE49-F238E27FC236}">
                <a16:creationId xmlns:a16="http://schemas.microsoft.com/office/drawing/2014/main" id="{75DC364C-AC35-4A32-8D85-C0319178207E}"/>
              </a:ext>
            </a:extLst>
          </p:cNvPr>
          <p:cNvSpPr/>
          <p:nvPr/>
        </p:nvSpPr>
        <p:spPr>
          <a:xfrm>
            <a:off x="7302674" y="612128"/>
            <a:ext cx="3704845" cy="3817470"/>
          </a:xfrm>
          <a:prstGeom prst="wedgeRoundRectCallout">
            <a:avLst>
              <a:gd name="adj1" fmla="val -76211"/>
              <a:gd name="adj2" fmla="val 243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I can see some patterns there, but we need your help.  It’s a message that needs decoding.  The Word Search Lady thinks it has something to do with “fasting”.  We’ll see. If you need help use the QR code (your phone’s camera can do it).  There are other intriguing activities there pertaining to our Bible Study.</a:t>
            </a:r>
          </a:p>
        </p:txBody>
      </p:sp>
      <p:pic>
        <p:nvPicPr>
          <p:cNvPr id="3075" name="Picture 1">
            <a:extLst>
              <a:ext uri="{FF2B5EF4-FFF2-40B4-BE49-F238E27FC236}">
                <a16:creationId xmlns:a16="http://schemas.microsoft.com/office/drawing/2014/main" id="{84FA3AAF-F82E-4C77-9668-EEBB2328C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7826" y="4737034"/>
            <a:ext cx="1598569" cy="15685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18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Maintaining Focus on God</a:t>
            </a:r>
          </a:p>
        </p:txBody>
      </p:sp>
      <p:sp>
        <p:nvSpPr>
          <p:cNvPr id="3" name="Subtitle 2"/>
          <p:cNvSpPr>
            <a:spLocks noGrp="1"/>
          </p:cNvSpPr>
          <p:nvPr>
            <p:ph type="subTitle" idx="1"/>
          </p:nvPr>
        </p:nvSpPr>
        <p:spPr>
          <a:xfrm>
            <a:off x="1524000" y="3990108"/>
            <a:ext cx="9144000" cy="1267691"/>
          </a:xfrm>
        </p:spPr>
        <p:txBody>
          <a:bodyPr/>
          <a:lstStyle/>
          <a:p>
            <a:r>
              <a:rPr lang="en-US" dirty="0"/>
              <a:t>February 14</a:t>
            </a:r>
          </a:p>
        </p:txBody>
      </p:sp>
    </p:spTree>
    <p:extLst>
      <p:ext uri="{BB962C8B-B14F-4D97-AF65-F5344CB8AC3E}">
        <p14:creationId xmlns:p14="http://schemas.microsoft.com/office/powerpoint/2010/main" val="120796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290357-5B77-4A00-B473-FD30A8F831B2}"/>
              </a:ext>
            </a:extLst>
          </p:cNvPr>
          <p:cNvSpPr>
            <a:spLocks noGrp="1"/>
          </p:cNvSpPr>
          <p:nvPr>
            <p:ph type="title"/>
          </p:nvPr>
        </p:nvSpPr>
        <p:spPr/>
        <p:txBody>
          <a:bodyPr/>
          <a:lstStyle/>
          <a:p>
            <a:r>
              <a:rPr lang="en-US" dirty="0"/>
              <a:t>We need your ideas …</a:t>
            </a:r>
          </a:p>
        </p:txBody>
      </p:sp>
      <p:sp>
        <p:nvSpPr>
          <p:cNvPr id="4" name="Content Placeholder 3">
            <a:extLst>
              <a:ext uri="{FF2B5EF4-FFF2-40B4-BE49-F238E27FC236}">
                <a16:creationId xmlns:a16="http://schemas.microsoft.com/office/drawing/2014/main" id="{C8A9B5EB-FEDC-493F-9422-34F8675FEFF3}"/>
              </a:ext>
            </a:extLst>
          </p:cNvPr>
          <p:cNvSpPr>
            <a:spLocks noGrp="1"/>
          </p:cNvSpPr>
          <p:nvPr>
            <p:ph idx="1"/>
          </p:nvPr>
        </p:nvSpPr>
        <p:spPr/>
        <p:txBody>
          <a:bodyPr/>
          <a:lstStyle/>
          <a:p>
            <a:r>
              <a:rPr lang="en-US" dirty="0"/>
              <a:t>How do you tune out distractions when you really need to focus?</a:t>
            </a:r>
          </a:p>
          <a:p>
            <a:r>
              <a:rPr lang="en-US" dirty="0">
                <a:solidFill>
                  <a:srgbClr val="C00000"/>
                </a:solidFill>
              </a:rPr>
              <a:t>In today’s world, we have many distractions.</a:t>
            </a:r>
          </a:p>
          <a:p>
            <a:pPr lvl="1"/>
            <a:r>
              <a:rPr lang="en-US" dirty="0">
                <a:solidFill>
                  <a:srgbClr val="C00000"/>
                </a:solidFill>
              </a:rPr>
              <a:t>We need times when we focus on spiritual things.</a:t>
            </a:r>
          </a:p>
          <a:p>
            <a:pPr lvl="1"/>
            <a:r>
              <a:rPr lang="en-US" dirty="0">
                <a:solidFill>
                  <a:srgbClr val="C00000"/>
                </a:solidFill>
              </a:rPr>
              <a:t>We can stay rightly focused on Christ by the practices of fasting and confession.</a:t>
            </a:r>
          </a:p>
          <a:p>
            <a:endParaRPr lang="en-US" dirty="0"/>
          </a:p>
        </p:txBody>
      </p:sp>
      <p:grpSp>
        <p:nvGrpSpPr>
          <p:cNvPr id="9" name="Group 8">
            <a:extLst>
              <a:ext uri="{FF2B5EF4-FFF2-40B4-BE49-F238E27FC236}">
                <a16:creationId xmlns:a16="http://schemas.microsoft.com/office/drawing/2014/main" id="{F2427E11-C836-4639-8888-43B785C48A01}"/>
              </a:ext>
            </a:extLst>
          </p:cNvPr>
          <p:cNvGrpSpPr/>
          <p:nvPr/>
        </p:nvGrpSpPr>
        <p:grpSpPr>
          <a:xfrm>
            <a:off x="4905375" y="2521024"/>
            <a:ext cx="5543517" cy="2998119"/>
            <a:chOff x="4854620" y="2722865"/>
            <a:chExt cx="5543517" cy="2998119"/>
          </a:xfrm>
        </p:grpSpPr>
        <p:pic>
          <p:nvPicPr>
            <p:cNvPr id="6" name="Picture 5" descr="A picture containing graphical user interface&#10;&#10;Description automatically generated">
              <a:extLst>
                <a:ext uri="{FF2B5EF4-FFF2-40B4-BE49-F238E27FC236}">
                  <a16:creationId xmlns:a16="http://schemas.microsoft.com/office/drawing/2014/main" id="{4DBCF0FC-9C3C-4A68-B574-331C3E3AF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2756" y="2722865"/>
              <a:ext cx="2615381" cy="2487881"/>
            </a:xfrm>
            <a:prstGeom prst="rect">
              <a:avLst/>
            </a:prstGeom>
            <a:ln>
              <a:noFill/>
            </a:ln>
            <a:effectLst>
              <a:outerShdw blurRad="292100" dist="139700" dir="2700000" algn="tl" rotWithShape="0">
                <a:srgbClr val="333333">
                  <a:alpha val="65000"/>
                </a:srgbClr>
              </a:outerShdw>
            </a:effectLst>
          </p:spPr>
        </p:pic>
        <p:pic>
          <p:nvPicPr>
            <p:cNvPr id="8" name="Picture 7" descr="Icon&#10;&#10;Description automatically generated">
              <a:extLst>
                <a:ext uri="{FF2B5EF4-FFF2-40B4-BE49-F238E27FC236}">
                  <a16:creationId xmlns:a16="http://schemas.microsoft.com/office/drawing/2014/main" id="{0EDBF2BD-43E6-427A-A7BB-422E0501F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620" y="3339734"/>
              <a:ext cx="2381250" cy="2381250"/>
            </a:xfrm>
            <a:prstGeom prst="rect">
              <a:avLst/>
            </a:prstGeom>
            <a:ln>
              <a:noFill/>
            </a:ln>
            <a:effectLst>
              <a:outerShdw blurRad="292100" dist="139700" dir="2700000" algn="tl" rotWithShape="0">
                <a:srgbClr val="333333">
                  <a:alpha val="65000"/>
                </a:srgbClr>
              </a:outerShdw>
            </a:effectLst>
          </p:spPr>
        </p:pic>
      </p:grpSp>
      <p:pic>
        <p:nvPicPr>
          <p:cNvPr id="11" name="Picture 10" descr="A picture containing grass, tree, outdoor, hydrant&#10;&#10;Description automatically generated">
            <a:extLst>
              <a:ext uri="{FF2B5EF4-FFF2-40B4-BE49-F238E27FC236}">
                <a16:creationId xmlns:a16="http://schemas.microsoft.com/office/drawing/2014/main" id="{C0D9D67F-AF41-4BC9-8A41-5BA12B01EE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697" t="19585" r="27625" b="8617"/>
          <a:stretch/>
        </p:blipFill>
        <p:spPr>
          <a:xfrm>
            <a:off x="1077239" y="3448950"/>
            <a:ext cx="3073326" cy="2496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338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7FCF-5155-4C43-965F-A657F41E3590}"/>
              </a:ext>
            </a:extLst>
          </p:cNvPr>
          <p:cNvSpPr>
            <a:spLocks noGrp="1"/>
          </p:cNvSpPr>
          <p:nvPr>
            <p:ph type="title"/>
          </p:nvPr>
        </p:nvSpPr>
        <p:spPr/>
        <p:txBody>
          <a:bodyPr/>
          <a:lstStyle/>
          <a:p>
            <a:pPr algn="l"/>
            <a:r>
              <a:rPr lang="en-US" dirty="0"/>
              <a:t>Listen for how Daniel approaches God.</a:t>
            </a:r>
          </a:p>
        </p:txBody>
      </p:sp>
      <p:sp>
        <p:nvSpPr>
          <p:cNvPr id="3" name="Content Placeholder 2">
            <a:extLst>
              <a:ext uri="{FF2B5EF4-FFF2-40B4-BE49-F238E27FC236}">
                <a16:creationId xmlns:a16="http://schemas.microsoft.com/office/drawing/2014/main" id="{48F00F0C-74C6-44F9-98E4-6D6C6495BB79}"/>
              </a:ext>
            </a:extLst>
          </p:cNvPr>
          <p:cNvSpPr>
            <a:spLocks noGrp="1"/>
          </p:cNvSpPr>
          <p:nvPr>
            <p:ph idx="1"/>
          </p:nvPr>
        </p:nvSpPr>
        <p:spPr>
          <a:xfrm>
            <a:off x="1057927" y="1800573"/>
            <a:ext cx="10076145" cy="4351338"/>
          </a:xfrm>
        </p:spPr>
        <p:txBody>
          <a:bodyPr/>
          <a:lstStyle/>
          <a:p>
            <a:pPr marL="0" indent="0" algn="ctr">
              <a:buNone/>
            </a:pPr>
            <a:r>
              <a:rPr lang="en-US" dirty="0"/>
              <a:t>Daniel 9:1-4 (NIV)  In the first year of Darius son of Xerxes (a Mede by descent), who was made ruler over the Babylonian kingdom--  2  in the first year of his reign, I, Daniel, understood from the Scriptures, according to the word of the LORD given to Jeremiah the prophet, that the desolation of Jerusalem </a:t>
            </a:r>
          </a:p>
        </p:txBody>
      </p:sp>
    </p:spTree>
    <p:extLst>
      <p:ext uri="{BB962C8B-B14F-4D97-AF65-F5344CB8AC3E}">
        <p14:creationId xmlns:p14="http://schemas.microsoft.com/office/powerpoint/2010/main" val="307888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7FCF-5155-4C43-965F-A657F41E3590}"/>
              </a:ext>
            </a:extLst>
          </p:cNvPr>
          <p:cNvSpPr>
            <a:spLocks noGrp="1"/>
          </p:cNvSpPr>
          <p:nvPr>
            <p:ph type="title"/>
          </p:nvPr>
        </p:nvSpPr>
        <p:spPr/>
        <p:txBody>
          <a:bodyPr/>
          <a:lstStyle/>
          <a:p>
            <a:pPr algn="l"/>
            <a:r>
              <a:rPr lang="en-US" dirty="0"/>
              <a:t>Listen for how Daniel approaches God.</a:t>
            </a:r>
          </a:p>
        </p:txBody>
      </p:sp>
      <p:sp>
        <p:nvSpPr>
          <p:cNvPr id="3" name="Content Placeholder 2">
            <a:extLst>
              <a:ext uri="{FF2B5EF4-FFF2-40B4-BE49-F238E27FC236}">
                <a16:creationId xmlns:a16="http://schemas.microsoft.com/office/drawing/2014/main" id="{48F00F0C-74C6-44F9-98E4-6D6C6495BB79}"/>
              </a:ext>
            </a:extLst>
          </p:cNvPr>
          <p:cNvSpPr>
            <a:spLocks noGrp="1"/>
          </p:cNvSpPr>
          <p:nvPr>
            <p:ph idx="1"/>
          </p:nvPr>
        </p:nvSpPr>
        <p:spPr>
          <a:xfrm>
            <a:off x="1057927" y="1800573"/>
            <a:ext cx="10076145" cy="4351338"/>
          </a:xfrm>
        </p:spPr>
        <p:txBody>
          <a:bodyPr/>
          <a:lstStyle/>
          <a:p>
            <a:pPr marL="0" indent="0" algn="ctr">
              <a:buNone/>
            </a:pPr>
            <a:r>
              <a:rPr lang="en-US" dirty="0"/>
              <a:t>would last seventy years.  3  So I turned to the Lord God and pleaded with him in prayer and petition, in fasting, and in sackcloth and ashes.  4  I prayed to the LORD my God and confessed: "O Lord, the great and awesome God, who keeps his covenant of love with all who love him and obey his commands.</a:t>
            </a:r>
          </a:p>
        </p:txBody>
      </p:sp>
      <p:pic>
        <p:nvPicPr>
          <p:cNvPr id="5" name="Picture 4">
            <a:extLst>
              <a:ext uri="{FF2B5EF4-FFF2-40B4-BE49-F238E27FC236}">
                <a16:creationId xmlns:a16="http://schemas.microsoft.com/office/drawing/2014/main" id="{1056FAA6-277F-4FC2-9CFD-1F36FB6E4D45}"/>
              </a:ext>
            </a:extLst>
          </p:cNvPr>
          <p:cNvPicPr>
            <a:picLocks noChangeAspect="1"/>
          </p:cNvPicPr>
          <p:nvPr/>
        </p:nvPicPr>
        <p:blipFill>
          <a:blip r:embed="rId2"/>
          <a:stretch>
            <a:fillRect/>
          </a:stretch>
        </p:blipFill>
        <p:spPr>
          <a:xfrm>
            <a:off x="4943618" y="5664329"/>
            <a:ext cx="2304762"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504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E6E3-69E6-4332-8F96-4EFE013D4D5C}"/>
              </a:ext>
            </a:extLst>
          </p:cNvPr>
          <p:cNvSpPr>
            <a:spLocks noGrp="1"/>
          </p:cNvSpPr>
          <p:nvPr>
            <p:ph type="title"/>
          </p:nvPr>
        </p:nvSpPr>
        <p:spPr/>
        <p:txBody>
          <a:bodyPr/>
          <a:lstStyle/>
          <a:p>
            <a:r>
              <a:rPr lang="en-US" dirty="0"/>
              <a:t>Focus on More than Physical Needs</a:t>
            </a:r>
          </a:p>
        </p:txBody>
      </p:sp>
      <p:sp>
        <p:nvSpPr>
          <p:cNvPr id="3" name="Content Placeholder 2">
            <a:extLst>
              <a:ext uri="{FF2B5EF4-FFF2-40B4-BE49-F238E27FC236}">
                <a16:creationId xmlns:a16="http://schemas.microsoft.com/office/drawing/2014/main" id="{A273CFC1-833B-4542-B59F-8AF85439D515}"/>
              </a:ext>
            </a:extLst>
          </p:cNvPr>
          <p:cNvSpPr>
            <a:spLocks noGrp="1"/>
          </p:cNvSpPr>
          <p:nvPr>
            <p:ph idx="1"/>
          </p:nvPr>
        </p:nvSpPr>
        <p:spPr/>
        <p:txBody>
          <a:bodyPr/>
          <a:lstStyle/>
          <a:p>
            <a:r>
              <a:rPr lang="en-US" dirty="0"/>
              <a:t>What events motivated this prayer of Daniel?</a:t>
            </a:r>
          </a:p>
          <a:p>
            <a:r>
              <a:rPr lang="en-US" dirty="0"/>
              <a:t> How did he approach his time of communicating with God?</a:t>
            </a:r>
          </a:p>
          <a:p>
            <a:r>
              <a:rPr lang="en-US" dirty="0"/>
              <a:t>Identify the various words and phrases that speak of the character of God.</a:t>
            </a:r>
          </a:p>
          <a:p>
            <a:r>
              <a:rPr lang="en-US" dirty="0"/>
              <a:t>What is the significance of fasting, sackcloth, and ashes? </a:t>
            </a:r>
          </a:p>
        </p:txBody>
      </p:sp>
    </p:spTree>
    <p:extLst>
      <p:ext uri="{BB962C8B-B14F-4D97-AF65-F5344CB8AC3E}">
        <p14:creationId xmlns:p14="http://schemas.microsoft.com/office/powerpoint/2010/main" val="342366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CCEA-99B4-4699-AB26-B3BA1FC1C793}"/>
              </a:ext>
            </a:extLst>
          </p:cNvPr>
          <p:cNvSpPr>
            <a:spLocks noGrp="1"/>
          </p:cNvSpPr>
          <p:nvPr>
            <p:ph type="title"/>
          </p:nvPr>
        </p:nvSpPr>
        <p:spPr/>
        <p:txBody>
          <a:bodyPr/>
          <a:lstStyle/>
          <a:p>
            <a:r>
              <a:rPr lang="en-US" dirty="0"/>
              <a:t>Focus on More than Physical Needs</a:t>
            </a:r>
          </a:p>
        </p:txBody>
      </p:sp>
      <p:sp>
        <p:nvSpPr>
          <p:cNvPr id="3" name="Content Placeholder 2">
            <a:extLst>
              <a:ext uri="{FF2B5EF4-FFF2-40B4-BE49-F238E27FC236}">
                <a16:creationId xmlns:a16="http://schemas.microsoft.com/office/drawing/2014/main" id="{264C3CBD-BE07-4909-AD84-A0C5451C2943}"/>
              </a:ext>
            </a:extLst>
          </p:cNvPr>
          <p:cNvSpPr>
            <a:spLocks noGrp="1"/>
          </p:cNvSpPr>
          <p:nvPr>
            <p:ph idx="1"/>
          </p:nvPr>
        </p:nvSpPr>
        <p:spPr/>
        <p:txBody>
          <a:bodyPr/>
          <a:lstStyle/>
          <a:p>
            <a:r>
              <a:rPr lang="en-US" dirty="0"/>
              <a:t>What are some reasons for fasting?</a:t>
            </a:r>
          </a:p>
          <a:p>
            <a:r>
              <a:rPr lang="en-US" dirty="0"/>
              <a:t>What are some other activities besides eating that we could set aside or fast from in order to spend time with God?</a:t>
            </a:r>
          </a:p>
        </p:txBody>
      </p:sp>
      <p:grpSp>
        <p:nvGrpSpPr>
          <p:cNvPr id="8" name="Group 7">
            <a:extLst>
              <a:ext uri="{FF2B5EF4-FFF2-40B4-BE49-F238E27FC236}">
                <a16:creationId xmlns:a16="http://schemas.microsoft.com/office/drawing/2014/main" id="{60597825-2785-401E-A27B-28E89A463008}"/>
              </a:ext>
            </a:extLst>
          </p:cNvPr>
          <p:cNvGrpSpPr/>
          <p:nvPr/>
        </p:nvGrpSpPr>
        <p:grpSpPr>
          <a:xfrm>
            <a:off x="1387765" y="3559188"/>
            <a:ext cx="8991692" cy="2752712"/>
            <a:chOff x="1425343" y="3696280"/>
            <a:chExt cx="8991692" cy="2752712"/>
          </a:xfrm>
        </p:grpSpPr>
        <p:pic>
          <p:nvPicPr>
            <p:cNvPr id="7" name="Picture 6">
              <a:extLst>
                <a:ext uri="{FF2B5EF4-FFF2-40B4-BE49-F238E27FC236}">
                  <a16:creationId xmlns:a16="http://schemas.microsoft.com/office/drawing/2014/main" id="{3784A4B6-2D60-4A0D-993F-09E9F7E78920}"/>
                </a:ext>
              </a:extLst>
            </p:cNvPr>
            <p:cNvPicPr>
              <a:picLocks noChangeAspect="1"/>
            </p:cNvPicPr>
            <p:nvPr/>
          </p:nvPicPr>
          <p:blipFill>
            <a:blip r:embed="rId2"/>
            <a:stretch>
              <a:fillRect/>
            </a:stretch>
          </p:blipFill>
          <p:spPr>
            <a:xfrm>
              <a:off x="4443322" y="4131833"/>
              <a:ext cx="2203303" cy="2208288"/>
            </a:xfrm>
            <a:prstGeom prst="rect">
              <a:avLst/>
            </a:prstGeom>
            <a:ln>
              <a:noFill/>
            </a:ln>
            <a:effectLst>
              <a:outerShdw blurRad="292100" dist="139700" dir="2700000" algn="tl" rotWithShape="0">
                <a:srgbClr val="333333">
                  <a:alpha val="65000"/>
                </a:srgbClr>
              </a:outerShdw>
            </a:effectLst>
          </p:spPr>
        </p:pic>
        <p:pic>
          <p:nvPicPr>
            <p:cNvPr id="2050" name="Picture 2" descr="Playstation Console clipart">
              <a:extLst>
                <a:ext uri="{FF2B5EF4-FFF2-40B4-BE49-F238E27FC236}">
                  <a16:creationId xmlns:a16="http://schemas.microsoft.com/office/drawing/2014/main" id="{5CA95226-5C8F-41E7-ACBE-23A45C5C96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5343" y="4240703"/>
              <a:ext cx="2208289" cy="22082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Men watching sports on tv clipart">
              <a:extLst>
                <a:ext uri="{FF2B5EF4-FFF2-40B4-BE49-F238E27FC236}">
                  <a16:creationId xmlns:a16="http://schemas.microsoft.com/office/drawing/2014/main" id="{29AC8FFD-BFE5-4225-9CF2-FE6D461B64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1176" y="3696280"/>
              <a:ext cx="3215859" cy="2685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92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CCEA-99B4-4699-AB26-B3BA1FC1C793}"/>
              </a:ext>
            </a:extLst>
          </p:cNvPr>
          <p:cNvSpPr>
            <a:spLocks noGrp="1"/>
          </p:cNvSpPr>
          <p:nvPr>
            <p:ph type="title"/>
          </p:nvPr>
        </p:nvSpPr>
        <p:spPr/>
        <p:txBody>
          <a:bodyPr/>
          <a:lstStyle/>
          <a:p>
            <a:r>
              <a:rPr lang="en-US" dirty="0"/>
              <a:t>Focus on More than Physical Needs</a:t>
            </a:r>
          </a:p>
        </p:txBody>
      </p:sp>
      <p:sp>
        <p:nvSpPr>
          <p:cNvPr id="3" name="Content Placeholder 2">
            <a:extLst>
              <a:ext uri="{FF2B5EF4-FFF2-40B4-BE49-F238E27FC236}">
                <a16:creationId xmlns:a16="http://schemas.microsoft.com/office/drawing/2014/main" id="{264C3CBD-BE07-4909-AD84-A0C5451C2943}"/>
              </a:ext>
            </a:extLst>
          </p:cNvPr>
          <p:cNvSpPr>
            <a:spLocks noGrp="1"/>
          </p:cNvSpPr>
          <p:nvPr>
            <p:ph idx="1"/>
          </p:nvPr>
        </p:nvSpPr>
        <p:spPr/>
        <p:txBody>
          <a:bodyPr/>
          <a:lstStyle/>
          <a:p>
            <a:r>
              <a:rPr lang="en-US" dirty="0"/>
              <a:t>In addition to prayer, what other spiritual disciplines can you engage in during a time set aside for a fast?</a:t>
            </a:r>
          </a:p>
          <a:p>
            <a:r>
              <a:rPr lang="en-US" dirty="0"/>
              <a:t>What life events might cause us to seek the Lord through prayer and fasting?</a:t>
            </a:r>
          </a:p>
        </p:txBody>
      </p:sp>
    </p:spTree>
    <p:extLst>
      <p:ext uri="{BB962C8B-B14F-4D97-AF65-F5344CB8AC3E}">
        <p14:creationId xmlns:p14="http://schemas.microsoft.com/office/powerpoint/2010/main" val="195377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3DC5-D693-4688-8D7F-42064E5B1930}"/>
              </a:ext>
            </a:extLst>
          </p:cNvPr>
          <p:cNvSpPr>
            <a:spLocks noGrp="1"/>
          </p:cNvSpPr>
          <p:nvPr>
            <p:ph type="title"/>
          </p:nvPr>
        </p:nvSpPr>
        <p:spPr/>
        <p:txBody>
          <a:bodyPr/>
          <a:lstStyle/>
          <a:p>
            <a:pPr algn="l"/>
            <a:r>
              <a:rPr lang="en-US" dirty="0"/>
              <a:t>Listen for the need of confession.</a:t>
            </a:r>
          </a:p>
        </p:txBody>
      </p:sp>
      <p:sp>
        <p:nvSpPr>
          <p:cNvPr id="3" name="Content Placeholder 2">
            <a:extLst>
              <a:ext uri="{FF2B5EF4-FFF2-40B4-BE49-F238E27FC236}">
                <a16:creationId xmlns:a16="http://schemas.microsoft.com/office/drawing/2014/main" id="{035C998B-90B8-4B4C-AFFB-18482D7098E3}"/>
              </a:ext>
            </a:extLst>
          </p:cNvPr>
          <p:cNvSpPr>
            <a:spLocks noGrp="1"/>
          </p:cNvSpPr>
          <p:nvPr>
            <p:ph idx="1"/>
          </p:nvPr>
        </p:nvSpPr>
        <p:spPr>
          <a:xfrm>
            <a:off x="1114294" y="1800573"/>
            <a:ext cx="9963411" cy="4351338"/>
          </a:xfrm>
        </p:spPr>
        <p:txBody>
          <a:bodyPr/>
          <a:lstStyle/>
          <a:p>
            <a:pPr marL="0" indent="0" algn="ctr">
              <a:buNone/>
            </a:pPr>
            <a:r>
              <a:rPr lang="en-US" dirty="0"/>
              <a:t>Daniel 9:5-7 (NIV)  we have sinned and done wrong. We have been wicked and have rebelled; we have turned away from your commands and laws.  6  We have not listened to your servants the prophets, who spoke in your name to our kings, our princes and our fathers, and to all the people of the land. </a:t>
            </a:r>
          </a:p>
        </p:txBody>
      </p:sp>
    </p:spTree>
    <p:extLst>
      <p:ext uri="{BB962C8B-B14F-4D97-AF65-F5344CB8AC3E}">
        <p14:creationId xmlns:p14="http://schemas.microsoft.com/office/powerpoint/2010/main" val="67556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126</TotalTime>
  <Words>1043</Words>
  <Application>Microsoft Office PowerPoint</Application>
  <PresentationFormat>Widescreen</PresentationFormat>
  <Paragraphs>71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Maintaining Focus on God</vt:lpstr>
      <vt:lpstr>Introduction Video</vt:lpstr>
      <vt:lpstr>We need your ideas …</vt:lpstr>
      <vt:lpstr>Listen for how Daniel approaches God.</vt:lpstr>
      <vt:lpstr>Listen for how Daniel approaches God.</vt:lpstr>
      <vt:lpstr>Focus on More than Physical Needs</vt:lpstr>
      <vt:lpstr>Focus on More than Physical Needs</vt:lpstr>
      <vt:lpstr>Focus on More than Physical Needs</vt:lpstr>
      <vt:lpstr>Listen for the need of confession.</vt:lpstr>
      <vt:lpstr>Listen for the need of confession.</vt:lpstr>
      <vt:lpstr>Focus on God’s Forgiveness</vt:lpstr>
      <vt:lpstr>Focus on God’s Forgiveness</vt:lpstr>
      <vt:lpstr>Listen for Daniel’s appeal for God to hear his prayer.</vt:lpstr>
      <vt:lpstr>Listen for Daniel’s appeal for God to hear his prayer.</vt:lpstr>
      <vt:lpstr>Focus on the God Who Answers</vt:lpstr>
      <vt:lpstr>Focus on the God Who Answers</vt:lpstr>
      <vt:lpstr>Focus on the God Who Answers</vt:lpstr>
      <vt:lpstr>Application</vt:lpstr>
      <vt:lpstr>Application</vt:lpstr>
      <vt:lpstr>Application</vt:lpstr>
      <vt:lpstr>Family Activities</vt:lpstr>
      <vt:lpstr>Maintaining Focus on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Focus on God</dc:title>
  <dc:creator>Armstrong, Stephen (General Math and Science)</dc:creator>
  <cp:lastModifiedBy>Armstrong, Stephen (General Math and Science)</cp:lastModifiedBy>
  <cp:revision>8</cp:revision>
  <dcterms:created xsi:type="dcterms:W3CDTF">2021-01-29T13:49:57Z</dcterms:created>
  <dcterms:modified xsi:type="dcterms:W3CDTF">2021-01-29T15:56:14Z</dcterms:modified>
</cp:coreProperties>
</file>