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9" d="100"/>
          <a:sy n="59" d="100"/>
        </p:scale>
        <p:origin x="7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3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0_ylgfykb7"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Love</a:t>
            </a:r>
          </a:p>
        </p:txBody>
      </p:sp>
      <p:sp>
        <p:nvSpPr>
          <p:cNvPr id="3" name="Subtitle 2"/>
          <p:cNvSpPr>
            <a:spLocks noGrp="1"/>
          </p:cNvSpPr>
          <p:nvPr>
            <p:ph type="subTitle" idx="1"/>
          </p:nvPr>
        </p:nvSpPr>
        <p:spPr/>
        <p:txBody>
          <a:bodyPr/>
          <a:lstStyle/>
          <a:p>
            <a:r>
              <a:rPr lang="en-US" dirty="0"/>
              <a:t>April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7B11-168E-4E4C-A125-C4E28EFE3823}"/>
              </a:ext>
            </a:extLst>
          </p:cNvPr>
          <p:cNvSpPr>
            <a:spLocks noGrp="1"/>
          </p:cNvSpPr>
          <p:nvPr>
            <p:ph type="title"/>
          </p:nvPr>
        </p:nvSpPr>
        <p:spPr/>
        <p:txBody>
          <a:bodyPr/>
          <a:lstStyle/>
          <a:p>
            <a:r>
              <a:rPr lang="en-US" dirty="0"/>
              <a:t>Imitate Jesus’ Love For Us</a:t>
            </a:r>
          </a:p>
        </p:txBody>
      </p:sp>
      <p:sp>
        <p:nvSpPr>
          <p:cNvPr id="3" name="Content Placeholder 2">
            <a:extLst>
              <a:ext uri="{FF2B5EF4-FFF2-40B4-BE49-F238E27FC236}">
                <a16:creationId xmlns:a16="http://schemas.microsoft.com/office/drawing/2014/main" id="{20B61F3A-1402-4E06-8183-BAFF0ACD10C3}"/>
              </a:ext>
            </a:extLst>
          </p:cNvPr>
          <p:cNvSpPr>
            <a:spLocks noGrp="1"/>
          </p:cNvSpPr>
          <p:nvPr>
            <p:ph idx="1"/>
          </p:nvPr>
        </p:nvSpPr>
        <p:spPr/>
        <p:txBody>
          <a:bodyPr/>
          <a:lstStyle/>
          <a:p>
            <a:r>
              <a:rPr lang="en-US" dirty="0"/>
              <a:t>When do you struggle with loving others the way Jesus has loved you?</a:t>
            </a:r>
          </a:p>
          <a:p>
            <a:r>
              <a:rPr lang="en-US" dirty="0"/>
              <a:t>According to verse 11, if we truly love and obey then God’s joy is within us, it is a completed joy.  In what ways does this happen?  </a:t>
            </a:r>
            <a:r>
              <a:rPr lang="en-US" i="1" dirty="0"/>
              <a:t>How</a:t>
            </a:r>
            <a:r>
              <a:rPr lang="en-US" dirty="0"/>
              <a:t> is God’s joy manifested in you?  </a:t>
            </a:r>
            <a:r>
              <a:rPr lang="en-US" i="1" dirty="0"/>
              <a:t>How</a:t>
            </a:r>
            <a:r>
              <a:rPr lang="en-US" dirty="0"/>
              <a:t> is it made complete?</a:t>
            </a:r>
          </a:p>
          <a:p>
            <a:endParaRPr lang="en-US" dirty="0"/>
          </a:p>
        </p:txBody>
      </p:sp>
    </p:spTree>
    <p:extLst>
      <p:ext uri="{BB962C8B-B14F-4D97-AF65-F5344CB8AC3E}">
        <p14:creationId xmlns:p14="http://schemas.microsoft.com/office/powerpoint/2010/main" val="9055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D4D9-3833-4A20-8009-589E35B7DC71}"/>
              </a:ext>
            </a:extLst>
          </p:cNvPr>
          <p:cNvSpPr>
            <a:spLocks noGrp="1"/>
          </p:cNvSpPr>
          <p:nvPr>
            <p:ph type="title"/>
          </p:nvPr>
        </p:nvSpPr>
        <p:spPr/>
        <p:txBody>
          <a:bodyPr/>
          <a:lstStyle/>
          <a:p>
            <a:pPr algn="l"/>
            <a:r>
              <a:rPr lang="en-US" dirty="0"/>
              <a:t>Listen for sacrifice.</a:t>
            </a:r>
          </a:p>
        </p:txBody>
      </p:sp>
      <p:sp>
        <p:nvSpPr>
          <p:cNvPr id="3" name="Content Placeholder 2">
            <a:extLst>
              <a:ext uri="{FF2B5EF4-FFF2-40B4-BE49-F238E27FC236}">
                <a16:creationId xmlns:a16="http://schemas.microsoft.com/office/drawing/2014/main" id="{3DD7D9D6-3E6A-4080-A97A-B3476865E951}"/>
              </a:ext>
            </a:extLst>
          </p:cNvPr>
          <p:cNvSpPr>
            <a:spLocks noGrp="1"/>
          </p:cNvSpPr>
          <p:nvPr>
            <p:ph idx="1"/>
          </p:nvPr>
        </p:nvSpPr>
        <p:spPr>
          <a:xfrm>
            <a:off x="1929008" y="1900781"/>
            <a:ext cx="8385132" cy="4351338"/>
          </a:xfrm>
        </p:spPr>
        <p:txBody>
          <a:bodyPr/>
          <a:lstStyle/>
          <a:p>
            <a:pPr marL="0" indent="0" algn="ctr">
              <a:buNone/>
            </a:pPr>
            <a:r>
              <a:rPr lang="en-US" dirty="0"/>
              <a:t>John 15:13-14 (NIV)  Greater love has no one than this, that he lay down his life for his friends. 14  You are my friends if you do what I command.</a:t>
            </a:r>
          </a:p>
          <a:p>
            <a:pPr marL="0" indent="0" algn="ctr">
              <a:buNone/>
            </a:pPr>
            <a:endParaRPr lang="en-US" dirty="0"/>
          </a:p>
        </p:txBody>
      </p:sp>
      <p:pic>
        <p:nvPicPr>
          <p:cNvPr id="4" name="Picture 3">
            <a:extLst>
              <a:ext uri="{FF2B5EF4-FFF2-40B4-BE49-F238E27FC236}">
                <a16:creationId xmlns:a16="http://schemas.microsoft.com/office/drawing/2014/main" id="{160E20F1-3454-4FFD-A97C-40A48991C183}"/>
              </a:ext>
            </a:extLst>
          </p:cNvPr>
          <p:cNvPicPr>
            <a:picLocks noChangeAspect="1"/>
          </p:cNvPicPr>
          <p:nvPr/>
        </p:nvPicPr>
        <p:blipFill>
          <a:blip r:embed="rId2"/>
          <a:stretch>
            <a:fillRect/>
          </a:stretch>
        </p:blipFill>
        <p:spPr>
          <a:xfrm>
            <a:off x="4857589" y="4807797"/>
            <a:ext cx="2119408"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63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99F6-5627-4545-9F35-24BEA7FC2451}"/>
              </a:ext>
            </a:extLst>
          </p:cNvPr>
          <p:cNvSpPr>
            <a:spLocks noGrp="1"/>
          </p:cNvSpPr>
          <p:nvPr>
            <p:ph type="title"/>
          </p:nvPr>
        </p:nvSpPr>
        <p:spPr/>
        <p:txBody>
          <a:bodyPr/>
          <a:lstStyle/>
          <a:p>
            <a:r>
              <a:rPr lang="en-US" dirty="0"/>
              <a:t>Love for Others Means Sacrifice</a:t>
            </a:r>
          </a:p>
        </p:txBody>
      </p:sp>
      <p:sp>
        <p:nvSpPr>
          <p:cNvPr id="3" name="Content Placeholder 2">
            <a:extLst>
              <a:ext uri="{FF2B5EF4-FFF2-40B4-BE49-F238E27FC236}">
                <a16:creationId xmlns:a16="http://schemas.microsoft.com/office/drawing/2014/main" id="{65B15884-7E21-487A-B5B3-F9DC7D8A85B3}"/>
              </a:ext>
            </a:extLst>
          </p:cNvPr>
          <p:cNvSpPr>
            <a:spLocks noGrp="1"/>
          </p:cNvSpPr>
          <p:nvPr>
            <p:ph idx="1"/>
          </p:nvPr>
        </p:nvSpPr>
        <p:spPr/>
        <p:txBody>
          <a:bodyPr/>
          <a:lstStyle/>
          <a:p>
            <a:r>
              <a:rPr lang="en-US" dirty="0"/>
              <a:t>According to Jesus, what was the greatest act of love?</a:t>
            </a:r>
          </a:p>
          <a:p>
            <a:r>
              <a:rPr lang="en-US" dirty="0"/>
              <a:t>What does it mean for a person to lay down his life? </a:t>
            </a:r>
          </a:p>
          <a:p>
            <a:r>
              <a:rPr lang="en-US" dirty="0"/>
              <a:t>What does it mean to be friends with Jesus? How do we show we are His friends?</a:t>
            </a:r>
          </a:p>
          <a:p>
            <a:endParaRPr lang="en-US" dirty="0"/>
          </a:p>
        </p:txBody>
      </p:sp>
    </p:spTree>
    <p:extLst>
      <p:ext uri="{BB962C8B-B14F-4D97-AF65-F5344CB8AC3E}">
        <p14:creationId xmlns:p14="http://schemas.microsoft.com/office/powerpoint/2010/main" val="8204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A305-5BEE-457A-9780-D810D506AAB5}"/>
              </a:ext>
            </a:extLst>
          </p:cNvPr>
          <p:cNvSpPr>
            <a:spLocks noGrp="1"/>
          </p:cNvSpPr>
          <p:nvPr>
            <p:ph type="title"/>
          </p:nvPr>
        </p:nvSpPr>
        <p:spPr/>
        <p:txBody>
          <a:bodyPr/>
          <a:lstStyle/>
          <a:p>
            <a:r>
              <a:rPr lang="en-US" dirty="0"/>
              <a:t>Love for Others Means Sacrifice</a:t>
            </a:r>
          </a:p>
        </p:txBody>
      </p:sp>
      <p:sp>
        <p:nvSpPr>
          <p:cNvPr id="3" name="Content Placeholder 2">
            <a:extLst>
              <a:ext uri="{FF2B5EF4-FFF2-40B4-BE49-F238E27FC236}">
                <a16:creationId xmlns:a16="http://schemas.microsoft.com/office/drawing/2014/main" id="{C6E3E27C-A2F2-42B3-8673-FF077BD678CB}"/>
              </a:ext>
            </a:extLst>
          </p:cNvPr>
          <p:cNvSpPr>
            <a:spLocks noGrp="1"/>
          </p:cNvSpPr>
          <p:nvPr>
            <p:ph idx="1"/>
          </p:nvPr>
        </p:nvSpPr>
        <p:spPr/>
        <p:txBody>
          <a:bodyPr/>
          <a:lstStyle/>
          <a:p>
            <a:r>
              <a:rPr lang="en-US" dirty="0"/>
              <a:t>When have you experienced the power of </a:t>
            </a:r>
            <a:r>
              <a:rPr lang="en-US" i="1" dirty="0"/>
              <a:t>sacrificial</a:t>
            </a:r>
            <a:r>
              <a:rPr lang="en-US" dirty="0"/>
              <a:t> love?</a:t>
            </a:r>
          </a:p>
          <a:p>
            <a:r>
              <a:rPr lang="en-US" dirty="0"/>
              <a:t>What opportunities do you have to “lay down your life” for others? What does it look like to love others the way Jesus loves us?</a:t>
            </a:r>
          </a:p>
          <a:p>
            <a:endParaRPr lang="en-US" dirty="0"/>
          </a:p>
        </p:txBody>
      </p:sp>
    </p:spTree>
    <p:extLst>
      <p:ext uri="{BB962C8B-B14F-4D97-AF65-F5344CB8AC3E}">
        <p14:creationId xmlns:p14="http://schemas.microsoft.com/office/powerpoint/2010/main" val="22378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6DD7-9012-42FB-9F70-57A8C6ECB6F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B9A0200-EB65-4051-AB14-D2BFE627DE69}"/>
              </a:ext>
            </a:extLst>
          </p:cNvPr>
          <p:cNvSpPr>
            <a:spLocks noGrp="1"/>
          </p:cNvSpPr>
          <p:nvPr>
            <p:ph idx="1"/>
          </p:nvPr>
        </p:nvSpPr>
        <p:spPr>
          <a:xfrm>
            <a:off x="838200" y="2204581"/>
            <a:ext cx="10515600" cy="3972382"/>
          </a:xfrm>
        </p:spPr>
        <p:txBody>
          <a:bodyPr/>
          <a:lstStyle/>
          <a:p>
            <a:r>
              <a:rPr lang="en-US" dirty="0"/>
              <a:t>Give a small gift. </a:t>
            </a:r>
          </a:p>
          <a:p>
            <a:pPr lvl="1"/>
            <a:r>
              <a:rPr lang="en-US" dirty="0"/>
              <a:t>Give an unexpected gift to someone who needs it. </a:t>
            </a:r>
          </a:p>
          <a:p>
            <a:pPr lvl="1"/>
            <a:r>
              <a:rPr lang="en-US" dirty="0"/>
              <a:t>Attach this simple note: Thank you for playing an important role in my life.”</a:t>
            </a:r>
          </a:p>
          <a:p>
            <a:endParaRPr lang="en-US" dirty="0"/>
          </a:p>
        </p:txBody>
      </p:sp>
    </p:spTree>
    <p:extLst>
      <p:ext uri="{BB962C8B-B14F-4D97-AF65-F5344CB8AC3E}">
        <p14:creationId xmlns:p14="http://schemas.microsoft.com/office/powerpoint/2010/main" val="251460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6DD7-9012-42FB-9F70-57A8C6ECB6F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B9A0200-EB65-4051-AB14-D2BFE627DE69}"/>
              </a:ext>
            </a:extLst>
          </p:cNvPr>
          <p:cNvSpPr>
            <a:spLocks noGrp="1"/>
          </p:cNvSpPr>
          <p:nvPr>
            <p:ph idx="1"/>
          </p:nvPr>
        </p:nvSpPr>
        <p:spPr>
          <a:xfrm>
            <a:off x="1152393" y="2226458"/>
            <a:ext cx="9913307" cy="4351338"/>
          </a:xfrm>
        </p:spPr>
        <p:txBody>
          <a:bodyPr/>
          <a:lstStyle/>
          <a:p>
            <a:r>
              <a:rPr lang="en-US" dirty="0"/>
              <a:t>Reach out. </a:t>
            </a:r>
          </a:p>
          <a:p>
            <a:pPr lvl="1"/>
            <a:r>
              <a:rPr lang="en-US" dirty="0"/>
              <a:t>Think of a relationship that has become stale, or even hostile. </a:t>
            </a:r>
          </a:p>
          <a:p>
            <a:pPr lvl="1"/>
            <a:r>
              <a:rPr lang="en-US" dirty="0"/>
              <a:t>Make a phone call to see if you can revive or refresh that connection.</a:t>
            </a:r>
          </a:p>
          <a:p>
            <a:endParaRPr lang="en-US" dirty="0"/>
          </a:p>
        </p:txBody>
      </p:sp>
    </p:spTree>
    <p:extLst>
      <p:ext uri="{BB962C8B-B14F-4D97-AF65-F5344CB8AC3E}">
        <p14:creationId xmlns:p14="http://schemas.microsoft.com/office/powerpoint/2010/main" val="101054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6DD7-9012-42FB-9F70-57A8C6ECB6F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B9A0200-EB65-4051-AB14-D2BFE627DE69}"/>
              </a:ext>
            </a:extLst>
          </p:cNvPr>
          <p:cNvSpPr>
            <a:spLocks noGrp="1"/>
          </p:cNvSpPr>
          <p:nvPr>
            <p:ph idx="1"/>
          </p:nvPr>
        </p:nvSpPr>
        <p:spPr>
          <a:xfrm>
            <a:off x="1215024" y="2188880"/>
            <a:ext cx="10076145" cy="4351338"/>
          </a:xfrm>
        </p:spPr>
        <p:txBody>
          <a:bodyPr/>
          <a:lstStyle/>
          <a:p>
            <a:r>
              <a:rPr lang="en-US" dirty="0"/>
              <a:t>Make a major sacrifice. </a:t>
            </a:r>
          </a:p>
          <a:p>
            <a:pPr lvl="1"/>
            <a:r>
              <a:rPr lang="en-US" dirty="0"/>
              <a:t>Think of something that hinders your closest relationships—golf clubs, salon appointments, cable TV, a car payment, and so on.</a:t>
            </a:r>
          </a:p>
          <a:p>
            <a:pPr lvl="1"/>
            <a:r>
              <a:rPr lang="en-US" dirty="0"/>
              <a:t>Then get rid of it!</a:t>
            </a:r>
          </a:p>
        </p:txBody>
      </p:sp>
    </p:spTree>
    <p:extLst>
      <p:ext uri="{BB962C8B-B14F-4D97-AF65-F5344CB8AC3E}">
        <p14:creationId xmlns:p14="http://schemas.microsoft.com/office/powerpoint/2010/main" val="61617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B59B-3235-4A22-8C22-FD0431029F12}"/>
              </a:ext>
            </a:extLst>
          </p:cNvPr>
          <p:cNvSpPr>
            <a:spLocks noGrp="1"/>
          </p:cNvSpPr>
          <p:nvPr>
            <p:ph type="title"/>
          </p:nvPr>
        </p:nvSpPr>
        <p:spPr/>
        <p:txBody>
          <a:bodyPr/>
          <a:lstStyle/>
          <a:p>
            <a:r>
              <a:rPr lang="en-US" dirty="0"/>
              <a:t>Family Activities</a:t>
            </a:r>
          </a:p>
        </p:txBody>
      </p:sp>
      <p:pic>
        <p:nvPicPr>
          <p:cNvPr id="3074" name="Picture 1">
            <a:extLst>
              <a:ext uri="{FF2B5EF4-FFF2-40B4-BE49-F238E27FC236}">
                <a16:creationId xmlns:a16="http://schemas.microsoft.com/office/drawing/2014/main" id="{75F9A45B-8638-441C-8C36-FE456CD84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0897">
            <a:off x="8660248" y="2622703"/>
            <a:ext cx="2325078" cy="2718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DA520D1C-C7D5-4DED-BFFB-E88F658F5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189" y="3883067"/>
            <a:ext cx="3061570" cy="2624203"/>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drawing&#10;&#10;Description automatically generated">
            <a:extLst>
              <a:ext uri="{FF2B5EF4-FFF2-40B4-BE49-F238E27FC236}">
                <a16:creationId xmlns:a16="http://schemas.microsoft.com/office/drawing/2014/main" id="{A59B414F-47E4-4046-9DF3-A06BBCC1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6434">
            <a:off x="1426235" y="3717879"/>
            <a:ext cx="1342018" cy="2315177"/>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2A090F9F-DFF6-48A9-8841-13A6DE292FDC}"/>
              </a:ext>
            </a:extLst>
          </p:cNvPr>
          <p:cNvSpPr/>
          <p:nvPr/>
        </p:nvSpPr>
        <p:spPr>
          <a:xfrm>
            <a:off x="2304789" y="1503123"/>
            <a:ext cx="5736920" cy="1753644"/>
          </a:xfrm>
          <a:prstGeom prst="wedgeRoundRectCallout">
            <a:avLst>
              <a:gd name="adj1" fmla="val -3802"/>
              <a:gd name="adj2" fmla="val 96122"/>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hope you’re happy … Humph!  Your “favorite”, the crossword puzzle is here this week.  But with all this time at home, “sheltering in place”, you should have time to finish that book report you owe me!</a:t>
            </a:r>
          </a:p>
        </p:txBody>
      </p:sp>
      <p:pic>
        <p:nvPicPr>
          <p:cNvPr id="3075" name="Picture 1">
            <a:extLst>
              <a:ext uri="{FF2B5EF4-FFF2-40B4-BE49-F238E27FC236}">
                <a16:creationId xmlns:a16="http://schemas.microsoft.com/office/drawing/2014/main" id="{57D0F701-8408-4EF3-8C27-10EAA1ADC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1295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08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Love</a:t>
            </a:r>
          </a:p>
        </p:txBody>
      </p:sp>
      <p:sp>
        <p:nvSpPr>
          <p:cNvPr id="3" name="Subtitle 2"/>
          <p:cNvSpPr>
            <a:spLocks noGrp="1"/>
          </p:cNvSpPr>
          <p:nvPr>
            <p:ph type="subTitle" idx="1"/>
          </p:nvPr>
        </p:nvSpPr>
        <p:spPr/>
        <p:txBody>
          <a:bodyPr/>
          <a:lstStyle/>
          <a:p>
            <a:r>
              <a:rPr lang="en-US" dirty="0"/>
              <a:t>April 26</a:t>
            </a:r>
          </a:p>
        </p:txBody>
      </p:sp>
    </p:spTree>
    <p:extLst>
      <p:ext uri="{BB962C8B-B14F-4D97-AF65-F5344CB8AC3E}">
        <p14:creationId xmlns:p14="http://schemas.microsoft.com/office/powerpoint/2010/main" val="147071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F49FEF-ACC3-4819-9E5B-9797E7A76489}"/>
              </a:ext>
            </a:extLst>
          </p:cNvPr>
          <p:cNvSpPr>
            <a:spLocks noGrp="1"/>
          </p:cNvSpPr>
          <p:nvPr>
            <p:ph type="title"/>
          </p:nvPr>
        </p:nvSpPr>
        <p:spPr/>
        <p:txBody>
          <a:bodyPr/>
          <a:lstStyle/>
          <a:p>
            <a:r>
              <a:rPr lang="en-US" dirty="0"/>
              <a:t>Introduction Video</a:t>
            </a:r>
          </a:p>
        </p:txBody>
      </p:sp>
      <p:grpSp>
        <p:nvGrpSpPr>
          <p:cNvPr id="8" name="Group 7">
            <a:extLst>
              <a:ext uri="{FF2B5EF4-FFF2-40B4-BE49-F238E27FC236}">
                <a16:creationId xmlns:a16="http://schemas.microsoft.com/office/drawing/2014/main" id="{4AE1FBAB-F720-4620-B857-D54E5A4350E3}"/>
              </a:ext>
            </a:extLst>
          </p:cNvPr>
          <p:cNvGrpSpPr/>
          <p:nvPr/>
        </p:nvGrpSpPr>
        <p:grpSpPr>
          <a:xfrm>
            <a:off x="2802096" y="1563772"/>
            <a:ext cx="6492803" cy="4243264"/>
            <a:chOff x="2813972" y="1777527"/>
            <a:chExt cx="6492803" cy="4243264"/>
          </a:xfrm>
        </p:grpSpPr>
        <p:pic>
          <p:nvPicPr>
            <p:cNvPr id="5" name="Picture 4">
              <a:extLst>
                <a:ext uri="{FF2B5EF4-FFF2-40B4-BE49-F238E27FC236}">
                  <a16:creationId xmlns:a16="http://schemas.microsoft.com/office/drawing/2014/main" id="{FDAAC3D5-9E2C-4F39-8C5B-E32C6CFB8D3B}"/>
                </a:ext>
              </a:extLst>
            </p:cNvPr>
            <p:cNvPicPr>
              <a:picLocks noChangeAspect="1"/>
            </p:cNvPicPr>
            <p:nvPr/>
          </p:nvPicPr>
          <p:blipFill>
            <a:blip r:embed="rId2"/>
            <a:stretch>
              <a:fillRect/>
            </a:stretch>
          </p:blipFill>
          <p:spPr>
            <a:xfrm>
              <a:off x="3226982" y="2109539"/>
              <a:ext cx="5714286" cy="2971429"/>
            </a:xfrm>
            <a:prstGeom prst="rect">
              <a:avLst/>
            </a:prstGeom>
            <a:ln>
              <a:noFill/>
            </a:ln>
            <a:effectLst>
              <a:outerShdw blurRad="292100" dist="139700" dir="2700000" algn="tl" rotWithShape="0">
                <a:srgbClr val="333333">
                  <a:alpha val="65000"/>
                </a:srgbClr>
              </a:outerShdw>
            </a:effectLst>
          </p:spPr>
        </p:pic>
        <p:pic>
          <p:nvPicPr>
            <p:cNvPr id="7" name="Picture 6" descr="A close up of a logo&#10;&#10;Description automatically generated">
              <a:hlinkClick r:id="rId3"/>
              <a:extLst>
                <a:ext uri="{FF2B5EF4-FFF2-40B4-BE49-F238E27FC236}">
                  <a16:creationId xmlns:a16="http://schemas.microsoft.com/office/drawing/2014/main" id="{2E053E8E-A1B1-484E-A4FA-8EA845AE0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72" y="1777527"/>
              <a:ext cx="6492803" cy="4243264"/>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A22EAB14-7D90-4DB0-9FA0-17D9A92909B7}"/>
              </a:ext>
            </a:extLst>
          </p:cNvPr>
          <p:cNvSpPr txBox="1"/>
          <p:nvPr/>
        </p:nvSpPr>
        <p:spPr>
          <a:xfrm>
            <a:off x="4132614" y="5890161"/>
            <a:ext cx="4025735"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78411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0F4AE-A632-485C-B7DB-0641013AB52A}"/>
              </a:ext>
            </a:extLst>
          </p:cNvPr>
          <p:cNvSpPr>
            <a:spLocks noGrp="1"/>
          </p:cNvSpPr>
          <p:nvPr>
            <p:ph type="title"/>
          </p:nvPr>
        </p:nvSpPr>
        <p:spPr/>
        <p:txBody>
          <a:bodyPr/>
          <a:lstStyle/>
          <a:p>
            <a:r>
              <a:rPr lang="en-US" dirty="0"/>
              <a:t>Think about it …</a:t>
            </a:r>
          </a:p>
        </p:txBody>
      </p:sp>
      <p:sp>
        <p:nvSpPr>
          <p:cNvPr id="5" name="Content Placeholder 4">
            <a:extLst>
              <a:ext uri="{FF2B5EF4-FFF2-40B4-BE49-F238E27FC236}">
                <a16:creationId xmlns:a16="http://schemas.microsoft.com/office/drawing/2014/main" id="{14BD1CEF-FF7A-4339-8999-31A052224535}"/>
              </a:ext>
            </a:extLst>
          </p:cNvPr>
          <p:cNvSpPr>
            <a:spLocks noGrp="1"/>
          </p:cNvSpPr>
          <p:nvPr>
            <p:ph idx="1"/>
          </p:nvPr>
        </p:nvSpPr>
        <p:spPr/>
        <p:txBody>
          <a:bodyPr/>
          <a:lstStyle/>
          <a:p>
            <a:r>
              <a:rPr lang="en-US" dirty="0"/>
              <a:t>How do the people you love (whether close friends, spouse, or family members) know that you love them?</a:t>
            </a:r>
          </a:p>
          <a:p>
            <a:r>
              <a:rPr lang="en-US" dirty="0">
                <a:solidFill>
                  <a:srgbClr val="C00000"/>
                </a:solidFill>
              </a:rPr>
              <a:t>Jesus spoke to the issue of how to love.</a:t>
            </a:r>
          </a:p>
          <a:p>
            <a:pPr lvl="1"/>
            <a:r>
              <a:rPr lang="en-US" dirty="0">
                <a:solidFill>
                  <a:srgbClr val="C00000"/>
                </a:solidFill>
              </a:rPr>
              <a:t>He said we should base every relationship on the unconditional love He has for us</a:t>
            </a:r>
          </a:p>
          <a:p>
            <a:pPr lvl="1"/>
            <a:r>
              <a:rPr lang="en-US" dirty="0">
                <a:solidFill>
                  <a:srgbClr val="C00000"/>
                </a:solidFill>
              </a:rPr>
              <a:t>Jesus challenges us to let love </a:t>
            </a:r>
            <a:r>
              <a:rPr lang="en-US" i="1" dirty="0">
                <a:solidFill>
                  <a:srgbClr val="C00000"/>
                </a:solidFill>
              </a:rPr>
              <a:t>permeate</a:t>
            </a:r>
            <a:r>
              <a:rPr lang="en-US" dirty="0">
                <a:solidFill>
                  <a:srgbClr val="C00000"/>
                </a:solidFill>
              </a:rPr>
              <a:t> every relationship</a:t>
            </a:r>
            <a:r>
              <a:rPr lang="en-US" dirty="0"/>
              <a:t>.</a:t>
            </a:r>
          </a:p>
          <a:p>
            <a:endParaRPr lang="en-US" dirty="0"/>
          </a:p>
        </p:txBody>
      </p:sp>
      <p:grpSp>
        <p:nvGrpSpPr>
          <p:cNvPr id="7" name="Group 6">
            <a:extLst>
              <a:ext uri="{FF2B5EF4-FFF2-40B4-BE49-F238E27FC236}">
                <a16:creationId xmlns:a16="http://schemas.microsoft.com/office/drawing/2014/main" id="{57BEAB49-ACE5-49CF-8B40-FD9D62447347}"/>
              </a:ext>
            </a:extLst>
          </p:cNvPr>
          <p:cNvGrpSpPr/>
          <p:nvPr/>
        </p:nvGrpSpPr>
        <p:grpSpPr>
          <a:xfrm>
            <a:off x="1569494" y="3182654"/>
            <a:ext cx="9245231" cy="2840254"/>
            <a:chOff x="1569494" y="3182654"/>
            <a:chExt cx="9245231" cy="2840254"/>
          </a:xfrm>
        </p:grpSpPr>
        <p:pic>
          <p:nvPicPr>
            <p:cNvPr id="6" name="Picture 5">
              <a:extLst>
                <a:ext uri="{FF2B5EF4-FFF2-40B4-BE49-F238E27FC236}">
                  <a16:creationId xmlns:a16="http://schemas.microsoft.com/office/drawing/2014/main" id="{F1BAFA9A-D34E-4B75-8FDE-251EB2D98A2D}"/>
                </a:ext>
              </a:extLst>
            </p:cNvPr>
            <p:cNvPicPr>
              <a:picLocks noChangeAspect="1"/>
            </p:cNvPicPr>
            <p:nvPr/>
          </p:nvPicPr>
          <p:blipFill>
            <a:blip r:embed="rId2"/>
            <a:stretch>
              <a:fillRect/>
            </a:stretch>
          </p:blipFill>
          <p:spPr>
            <a:xfrm>
              <a:off x="4968154" y="3565765"/>
              <a:ext cx="2380952" cy="2457143"/>
            </a:xfrm>
            <a:prstGeom prst="rect">
              <a:avLst/>
            </a:prstGeom>
          </p:spPr>
        </p:pic>
        <p:pic>
          <p:nvPicPr>
            <p:cNvPr id="1026" name="Picture 2" descr="Box,candy,chocolate,heart,love - free image from needpix.com">
              <a:extLst>
                <a:ext uri="{FF2B5EF4-FFF2-40B4-BE49-F238E27FC236}">
                  <a16:creationId xmlns:a16="http://schemas.microsoft.com/office/drawing/2014/main" id="{DE1B7756-D625-4E8C-B149-FF46BF5BD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95328">
              <a:off x="1569494" y="3382027"/>
              <a:ext cx="2370887" cy="2298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ublic Domain Clip Art Image | bouquet of flowers | ID ...">
              <a:extLst>
                <a:ext uri="{FF2B5EF4-FFF2-40B4-BE49-F238E27FC236}">
                  <a16:creationId xmlns:a16="http://schemas.microsoft.com/office/drawing/2014/main" id="{A51A2C21-5C3F-4581-8C53-5EDFE490D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708" y="3182654"/>
              <a:ext cx="2207017" cy="2516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20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B3F9-E73B-4E6A-82E4-41C8F17A014E}"/>
              </a:ext>
            </a:extLst>
          </p:cNvPr>
          <p:cNvSpPr>
            <a:spLocks noGrp="1"/>
          </p:cNvSpPr>
          <p:nvPr>
            <p:ph type="title"/>
          </p:nvPr>
        </p:nvSpPr>
        <p:spPr/>
        <p:txBody>
          <a:bodyPr/>
          <a:lstStyle/>
          <a:p>
            <a:r>
              <a:rPr lang="en-US" dirty="0"/>
              <a:t>Grounded in God’s Love</a:t>
            </a:r>
          </a:p>
        </p:txBody>
      </p:sp>
      <p:sp>
        <p:nvSpPr>
          <p:cNvPr id="3" name="Content Placeholder 2">
            <a:extLst>
              <a:ext uri="{FF2B5EF4-FFF2-40B4-BE49-F238E27FC236}">
                <a16:creationId xmlns:a16="http://schemas.microsoft.com/office/drawing/2014/main" id="{41CE57EB-8023-4E74-8E48-BA5D3A4CB511}"/>
              </a:ext>
            </a:extLst>
          </p:cNvPr>
          <p:cNvSpPr>
            <a:spLocks noGrp="1"/>
          </p:cNvSpPr>
          <p:nvPr>
            <p:ph idx="1"/>
          </p:nvPr>
        </p:nvSpPr>
        <p:spPr/>
        <p:txBody>
          <a:bodyPr/>
          <a:lstStyle/>
          <a:p>
            <a:r>
              <a:rPr lang="en-US" dirty="0"/>
              <a:t>What kind of skill have you learned by watching someone else repeatedly perform the skill?</a:t>
            </a:r>
          </a:p>
          <a:p>
            <a:r>
              <a:rPr lang="en-US" dirty="0"/>
              <a:t>How was this method of learning more effective than just reading a book about the skill? </a:t>
            </a:r>
          </a:p>
          <a:p>
            <a:r>
              <a:rPr lang="en-US" dirty="0"/>
              <a:t>Listen for How Christ teaches us by His example.</a:t>
            </a:r>
          </a:p>
          <a:p>
            <a:endParaRPr lang="en-US" dirty="0"/>
          </a:p>
          <a:p>
            <a:endParaRPr lang="en-US" dirty="0"/>
          </a:p>
        </p:txBody>
      </p:sp>
      <p:grpSp>
        <p:nvGrpSpPr>
          <p:cNvPr id="7" name="Group 6">
            <a:extLst>
              <a:ext uri="{FF2B5EF4-FFF2-40B4-BE49-F238E27FC236}">
                <a16:creationId xmlns:a16="http://schemas.microsoft.com/office/drawing/2014/main" id="{331AD132-5DCA-4801-B164-FEE67A024B6C}"/>
              </a:ext>
            </a:extLst>
          </p:cNvPr>
          <p:cNvGrpSpPr/>
          <p:nvPr/>
        </p:nvGrpSpPr>
        <p:grpSpPr>
          <a:xfrm>
            <a:off x="1648858" y="3560278"/>
            <a:ext cx="9111000" cy="2478784"/>
            <a:chOff x="1836748" y="3222075"/>
            <a:chExt cx="9111000" cy="2478784"/>
          </a:xfrm>
        </p:grpSpPr>
        <p:pic>
          <p:nvPicPr>
            <p:cNvPr id="4" name="Picture 3">
              <a:extLst>
                <a:ext uri="{FF2B5EF4-FFF2-40B4-BE49-F238E27FC236}">
                  <a16:creationId xmlns:a16="http://schemas.microsoft.com/office/drawing/2014/main" id="{E019622B-FAE2-4EDC-AD1E-7C5B806F824D}"/>
                </a:ext>
              </a:extLst>
            </p:cNvPr>
            <p:cNvPicPr>
              <a:picLocks noChangeAspect="1"/>
            </p:cNvPicPr>
            <p:nvPr/>
          </p:nvPicPr>
          <p:blipFill>
            <a:blip r:embed="rId2"/>
            <a:stretch>
              <a:fillRect/>
            </a:stretch>
          </p:blipFill>
          <p:spPr>
            <a:xfrm>
              <a:off x="1836748" y="3222075"/>
              <a:ext cx="1904762" cy="234285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4BBE00C-9CFE-457D-BFE9-C22BB71183C7}"/>
                </a:ext>
              </a:extLst>
            </p:cNvPr>
            <p:cNvPicPr>
              <a:picLocks noChangeAspect="1"/>
            </p:cNvPicPr>
            <p:nvPr/>
          </p:nvPicPr>
          <p:blipFill>
            <a:blip r:embed="rId3"/>
            <a:stretch>
              <a:fillRect/>
            </a:stretch>
          </p:blipFill>
          <p:spPr>
            <a:xfrm>
              <a:off x="4554795" y="3406440"/>
              <a:ext cx="2821967" cy="147871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AF14656-A352-445E-B2B2-0F7AAFE041A8}"/>
                </a:ext>
              </a:extLst>
            </p:cNvPr>
            <p:cNvPicPr>
              <a:picLocks noChangeAspect="1"/>
            </p:cNvPicPr>
            <p:nvPr/>
          </p:nvPicPr>
          <p:blipFill>
            <a:blip r:embed="rId4"/>
            <a:stretch>
              <a:fillRect/>
            </a:stretch>
          </p:blipFill>
          <p:spPr>
            <a:xfrm>
              <a:off x="8149766" y="3540817"/>
              <a:ext cx="2797982" cy="216004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4262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6AF8-B39F-46D3-93A0-B57C0EFA6005}"/>
              </a:ext>
            </a:extLst>
          </p:cNvPr>
          <p:cNvSpPr>
            <a:spLocks noGrp="1"/>
          </p:cNvSpPr>
          <p:nvPr>
            <p:ph type="title"/>
          </p:nvPr>
        </p:nvSpPr>
        <p:spPr/>
        <p:txBody>
          <a:bodyPr/>
          <a:lstStyle/>
          <a:p>
            <a:pPr algn="l"/>
            <a:r>
              <a:rPr lang="en-US" dirty="0"/>
              <a:t>Listen for How Christ teaches us by His example.</a:t>
            </a:r>
          </a:p>
        </p:txBody>
      </p:sp>
      <p:sp>
        <p:nvSpPr>
          <p:cNvPr id="3" name="Content Placeholder 2">
            <a:extLst>
              <a:ext uri="{FF2B5EF4-FFF2-40B4-BE49-F238E27FC236}">
                <a16:creationId xmlns:a16="http://schemas.microsoft.com/office/drawing/2014/main" id="{DF991CDD-EDA9-4A2E-8D65-2461840CA884}"/>
              </a:ext>
            </a:extLst>
          </p:cNvPr>
          <p:cNvSpPr>
            <a:spLocks noGrp="1"/>
          </p:cNvSpPr>
          <p:nvPr>
            <p:ph idx="1"/>
          </p:nvPr>
        </p:nvSpPr>
        <p:spPr>
          <a:xfrm>
            <a:off x="1290180" y="2141951"/>
            <a:ext cx="9331891" cy="3922278"/>
          </a:xfrm>
        </p:spPr>
        <p:txBody>
          <a:bodyPr/>
          <a:lstStyle/>
          <a:p>
            <a:pPr marL="0" indent="0" algn="ctr">
              <a:buNone/>
            </a:pPr>
            <a:r>
              <a:rPr lang="en-US"/>
              <a:t>John 15:9-10 (NIV)  "As the Father has loved me, so have I loved you. Now remain in my love. 10  If you obey my commands, you will remain in my love, just as I have obeyed my Father's commands and remain in his love.</a:t>
            </a:r>
          </a:p>
        </p:txBody>
      </p:sp>
      <p:pic>
        <p:nvPicPr>
          <p:cNvPr id="4" name="Picture 3">
            <a:extLst>
              <a:ext uri="{FF2B5EF4-FFF2-40B4-BE49-F238E27FC236}">
                <a16:creationId xmlns:a16="http://schemas.microsoft.com/office/drawing/2014/main" id="{162E8795-EECE-4CCA-A09D-9F596DD35845}"/>
              </a:ext>
            </a:extLst>
          </p:cNvPr>
          <p:cNvPicPr>
            <a:picLocks noChangeAspect="1"/>
          </p:cNvPicPr>
          <p:nvPr/>
        </p:nvPicPr>
        <p:blipFill>
          <a:blip r:embed="rId2"/>
          <a:stretch>
            <a:fillRect/>
          </a:stretch>
        </p:blipFill>
        <p:spPr>
          <a:xfrm>
            <a:off x="4845063" y="5308838"/>
            <a:ext cx="2119408"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5370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C02C-F9F3-415C-8F5B-041A07C892EF}"/>
              </a:ext>
            </a:extLst>
          </p:cNvPr>
          <p:cNvSpPr>
            <a:spLocks noGrp="1"/>
          </p:cNvSpPr>
          <p:nvPr>
            <p:ph type="title"/>
          </p:nvPr>
        </p:nvSpPr>
        <p:spPr/>
        <p:txBody>
          <a:bodyPr/>
          <a:lstStyle/>
          <a:p>
            <a:r>
              <a:rPr lang="en-US" dirty="0"/>
              <a:t>Grounded in God’s Love</a:t>
            </a:r>
          </a:p>
        </p:txBody>
      </p:sp>
      <p:sp>
        <p:nvSpPr>
          <p:cNvPr id="3" name="Content Placeholder 2">
            <a:extLst>
              <a:ext uri="{FF2B5EF4-FFF2-40B4-BE49-F238E27FC236}">
                <a16:creationId xmlns:a16="http://schemas.microsoft.com/office/drawing/2014/main" id="{0BB6B36B-3DFB-4073-805F-D19F610B6B43}"/>
              </a:ext>
            </a:extLst>
          </p:cNvPr>
          <p:cNvSpPr>
            <a:spLocks noGrp="1"/>
          </p:cNvSpPr>
          <p:nvPr>
            <p:ph idx="1"/>
          </p:nvPr>
        </p:nvSpPr>
        <p:spPr/>
        <p:txBody>
          <a:bodyPr/>
          <a:lstStyle/>
          <a:p>
            <a:r>
              <a:rPr lang="en-US" dirty="0"/>
              <a:t>How does Christ teach us by example?</a:t>
            </a:r>
          </a:p>
          <a:p>
            <a:r>
              <a:rPr lang="en-US" dirty="0"/>
              <a:t>What appeal to the disciples (and to us) did Jesus make in these verses?</a:t>
            </a:r>
          </a:p>
          <a:p>
            <a:r>
              <a:rPr lang="en-US" dirty="0"/>
              <a:t>What evidence does Jesus mention about abiding in Christ’s love?</a:t>
            </a:r>
          </a:p>
          <a:p>
            <a:endParaRPr lang="en-US" dirty="0"/>
          </a:p>
        </p:txBody>
      </p:sp>
    </p:spTree>
    <p:extLst>
      <p:ext uri="{BB962C8B-B14F-4D97-AF65-F5344CB8AC3E}">
        <p14:creationId xmlns:p14="http://schemas.microsoft.com/office/powerpoint/2010/main" val="13963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8380-5283-4243-96F1-AB55DFF3A218}"/>
              </a:ext>
            </a:extLst>
          </p:cNvPr>
          <p:cNvSpPr>
            <a:spLocks noGrp="1"/>
          </p:cNvSpPr>
          <p:nvPr>
            <p:ph type="title"/>
          </p:nvPr>
        </p:nvSpPr>
        <p:spPr/>
        <p:txBody>
          <a:bodyPr/>
          <a:lstStyle/>
          <a:p>
            <a:r>
              <a:rPr lang="en-US" dirty="0"/>
              <a:t>Grounded in God’s Love</a:t>
            </a:r>
          </a:p>
        </p:txBody>
      </p:sp>
      <p:sp>
        <p:nvSpPr>
          <p:cNvPr id="3" name="Content Placeholder 2">
            <a:extLst>
              <a:ext uri="{FF2B5EF4-FFF2-40B4-BE49-F238E27FC236}">
                <a16:creationId xmlns:a16="http://schemas.microsoft.com/office/drawing/2014/main" id="{9923BEF7-CDFB-468B-8FD7-E0C7ABF79E4A}"/>
              </a:ext>
            </a:extLst>
          </p:cNvPr>
          <p:cNvSpPr>
            <a:spLocks noGrp="1"/>
          </p:cNvSpPr>
          <p:nvPr>
            <p:ph idx="1"/>
          </p:nvPr>
        </p:nvSpPr>
        <p:spPr/>
        <p:txBody>
          <a:bodyPr/>
          <a:lstStyle/>
          <a:p>
            <a:r>
              <a:rPr lang="en-US" dirty="0"/>
              <a:t>How would you describe the connection between “remaining in love” and “obeying commandments”?</a:t>
            </a:r>
          </a:p>
          <a:p>
            <a:r>
              <a:rPr lang="en-US" dirty="0"/>
              <a:t>How do we sometimes miss the connection between love and obedience?</a:t>
            </a:r>
          </a:p>
          <a:p>
            <a:r>
              <a:rPr lang="en-US" dirty="0"/>
              <a:t>What does this passage tell us about God’s design for our class, our church?</a:t>
            </a:r>
          </a:p>
          <a:p>
            <a:endParaRPr lang="en-US" dirty="0"/>
          </a:p>
        </p:txBody>
      </p:sp>
    </p:spTree>
    <p:extLst>
      <p:ext uri="{BB962C8B-B14F-4D97-AF65-F5344CB8AC3E}">
        <p14:creationId xmlns:p14="http://schemas.microsoft.com/office/powerpoint/2010/main" val="11320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19A7-8D4C-45FF-A2A4-C041BAB375AC}"/>
              </a:ext>
            </a:extLst>
          </p:cNvPr>
          <p:cNvSpPr>
            <a:spLocks noGrp="1"/>
          </p:cNvSpPr>
          <p:nvPr>
            <p:ph type="title"/>
          </p:nvPr>
        </p:nvSpPr>
        <p:spPr/>
        <p:txBody>
          <a:bodyPr/>
          <a:lstStyle/>
          <a:p>
            <a:pPr algn="l"/>
            <a:r>
              <a:rPr lang="en-US" dirty="0"/>
              <a:t>Listen for </a:t>
            </a:r>
            <a:r>
              <a:rPr lang="en-US" i="1" dirty="0"/>
              <a:t>how</a:t>
            </a:r>
            <a:r>
              <a:rPr lang="en-US" dirty="0"/>
              <a:t> to love others.</a:t>
            </a:r>
          </a:p>
        </p:txBody>
      </p:sp>
      <p:sp>
        <p:nvSpPr>
          <p:cNvPr id="3" name="Content Placeholder 2">
            <a:extLst>
              <a:ext uri="{FF2B5EF4-FFF2-40B4-BE49-F238E27FC236}">
                <a16:creationId xmlns:a16="http://schemas.microsoft.com/office/drawing/2014/main" id="{EB7C371F-82A1-4B22-BA65-5F829630405B}"/>
              </a:ext>
            </a:extLst>
          </p:cNvPr>
          <p:cNvSpPr>
            <a:spLocks noGrp="1"/>
          </p:cNvSpPr>
          <p:nvPr>
            <p:ph idx="1"/>
          </p:nvPr>
        </p:nvSpPr>
        <p:spPr>
          <a:xfrm>
            <a:off x="1427967" y="1975937"/>
            <a:ext cx="8447762" cy="4351338"/>
          </a:xfrm>
        </p:spPr>
        <p:txBody>
          <a:bodyPr/>
          <a:lstStyle/>
          <a:p>
            <a:pPr marL="0" indent="0" algn="ctr">
              <a:buNone/>
            </a:pPr>
            <a:r>
              <a:rPr lang="en-US" dirty="0"/>
              <a:t>John 15:11-12 (NIV)  I have told you this so that my joy may be in you and that your joy may be complete. 12  My command is this: Love each other as I have loved you.</a:t>
            </a:r>
          </a:p>
          <a:p>
            <a:pPr marL="0" indent="0" algn="ctr">
              <a:buNone/>
            </a:pPr>
            <a:endParaRPr lang="en-US" dirty="0"/>
          </a:p>
        </p:txBody>
      </p:sp>
      <p:pic>
        <p:nvPicPr>
          <p:cNvPr id="5" name="Picture 4">
            <a:extLst>
              <a:ext uri="{FF2B5EF4-FFF2-40B4-BE49-F238E27FC236}">
                <a16:creationId xmlns:a16="http://schemas.microsoft.com/office/drawing/2014/main" id="{223F217D-F36A-4D83-9007-291A2DCD9C50}"/>
              </a:ext>
            </a:extLst>
          </p:cNvPr>
          <p:cNvPicPr>
            <a:picLocks noChangeAspect="1"/>
          </p:cNvPicPr>
          <p:nvPr/>
        </p:nvPicPr>
        <p:blipFill>
          <a:blip r:embed="rId2"/>
          <a:stretch>
            <a:fillRect/>
          </a:stretch>
        </p:blipFill>
        <p:spPr>
          <a:xfrm>
            <a:off x="4870115" y="5083370"/>
            <a:ext cx="2119408" cy="323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39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4DC6-A07C-4AF1-9191-2A4111652246}"/>
              </a:ext>
            </a:extLst>
          </p:cNvPr>
          <p:cNvSpPr>
            <a:spLocks noGrp="1"/>
          </p:cNvSpPr>
          <p:nvPr>
            <p:ph type="title"/>
          </p:nvPr>
        </p:nvSpPr>
        <p:spPr/>
        <p:txBody>
          <a:bodyPr/>
          <a:lstStyle/>
          <a:p>
            <a:r>
              <a:rPr lang="en-US" dirty="0"/>
              <a:t>Imitate Jesus’ Love For Us</a:t>
            </a:r>
          </a:p>
        </p:txBody>
      </p:sp>
      <p:sp>
        <p:nvSpPr>
          <p:cNvPr id="3" name="Content Placeholder 2">
            <a:extLst>
              <a:ext uri="{FF2B5EF4-FFF2-40B4-BE49-F238E27FC236}">
                <a16:creationId xmlns:a16="http://schemas.microsoft.com/office/drawing/2014/main" id="{8E9DC45B-35EB-4C15-8F3E-B9F50780E555}"/>
              </a:ext>
            </a:extLst>
          </p:cNvPr>
          <p:cNvSpPr>
            <a:spLocks noGrp="1"/>
          </p:cNvSpPr>
          <p:nvPr>
            <p:ph idx="1"/>
          </p:nvPr>
        </p:nvSpPr>
        <p:spPr/>
        <p:txBody>
          <a:bodyPr/>
          <a:lstStyle/>
          <a:p>
            <a:r>
              <a:rPr lang="en-US" dirty="0"/>
              <a:t>What is the antecedent to the pronoun “this” (NIV) or the words “these things” (KJV) in verse 11? </a:t>
            </a:r>
          </a:p>
          <a:p>
            <a:r>
              <a:rPr lang="en-US" dirty="0"/>
              <a:t>What was the standard Jesus gave for His disciples to use in measuring their love?</a:t>
            </a:r>
          </a:p>
          <a:p>
            <a:r>
              <a:rPr lang="en-US" dirty="0"/>
              <a:t>So, what does it look like to love others in the same way Jesus has loved us?</a:t>
            </a:r>
          </a:p>
          <a:p>
            <a:r>
              <a:rPr lang="en-US" dirty="0"/>
              <a:t>How have you experienced the joy of someone showing love to you during the recent pandemic?</a:t>
            </a:r>
          </a:p>
          <a:p>
            <a:endParaRPr lang="en-US" dirty="0"/>
          </a:p>
        </p:txBody>
      </p:sp>
    </p:spTree>
    <p:extLst>
      <p:ext uri="{BB962C8B-B14F-4D97-AF65-F5344CB8AC3E}">
        <p14:creationId xmlns:p14="http://schemas.microsoft.com/office/powerpoint/2010/main" val="8184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47</TotalTime>
  <Words>752</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Love</vt:lpstr>
      <vt:lpstr>Introduction Video</vt:lpstr>
      <vt:lpstr>Think about it …</vt:lpstr>
      <vt:lpstr>Grounded in God’s Love</vt:lpstr>
      <vt:lpstr>Listen for How Christ teaches us by His example.</vt:lpstr>
      <vt:lpstr>Grounded in God’s Love</vt:lpstr>
      <vt:lpstr>Grounded in God’s Love</vt:lpstr>
      <vt:lpstr>Listen for how to love others.</vt:lpstr>
      <vt:lpstr>Imitate Jesus’ Love For Us</vt:lpstr>
      <vt:lpstr>Imitate Jesus’ Love For Us</vt:lpstr>
      <vt:lpstr>Listen for sacrifice.</vt:lpstr>
      <vt:lpstr>Love for Others Means Sacrifice</vt:lpstr>
      <vt:lpstr>Love for Others Means Sacrifice</vt:lpstr>
      <vt:lpstr>Application</vt:lpstr>
      <vt:lpstr>Application</vt:lpstr>
      <vt:lpstr>Application</vt:lpstr>
      <vt:lpstr>Family Activities</vt:lpstr>
      <vt:lpstr>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c:title>
  <dc:creator>Steve Armstrong</dc:creator>
  <cp:lastModifiedBy>Steve Armstrong</cp:lastModifiedBy>
  <cp:revision>6</cp:revision>
  <dcterms:created xsi:type="dcterms:W3CDTF">2020-04-10T13:54:31Z</dcterms:created>
  <dcterms:modified xsi:type="dcterms:W3CDTF">2020-04-10T14:41:43Z</dcterms:modified>
</cp:coreProperties>
</file>