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5sbuozh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bdzy65j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Love in Place of Fear</a:t>
            </a:r>
          </a:p>
        </p:txBody>
      </p:sp>
      <p:sp>
        <p:nvSpPr>
          <p:cNvPr id="3" name="Subtitle 2"/>
          <p:cNvSpPr>
            <a:spLocks noGrp="1"/>
          </p:cNvSpPr>
          <p:nvPr>
            <p:ph type="subTitle" idx="1"/>
          </p:nvPr>
        </p:nvSpPr>
        <p:spPr>
          <a:xfrm>
            <a:off x="1524000" y="4013860"/>
            <a:ext cx="9144000" cy="1243940"/>
          </a:xfrm>
        </p:spPr>
        <p:txBody>
          <a:bodyPr/>
          <a:lstStyle/>
          <a:p>
            <a:r>
              <a:rPr lang="en-US" dirty="0"/>
              <a:t>December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B0D8-0319-3FE6-8042-5EA6E7DA8171}"/>
              </a:ext>
            </a:extLst>
          </p:cNvPr>
          <p:cNvSpPr>
            <a:spLocks noGrp="1"/>
          </p:cNvSpPr>
          <p:nvPr>
            <p:ph type="title"/>
          </p:nvPr>
        </p:nvSpPr>
        <p:spPr/>
        <p:txBody>
          <a:bodyPr/>
          <a:lstStyle/>
          <a:p>
            <a:r>
              <a:rPr lang="en-US" dirty="0"/>
              <a:t>God’s Love in Us</a:t>
            </a:r>
          </a:p>
        </p:txBody>
      </p:sp>
      <p:sp>
        <p:nvSpPr>
          <p:cNvPr id="3" name="Content Placeholder 2">
            <a:extLst>
              <a:ext uri="{FF2B5EF4-FFF2-40B4-BE49-F238E27FC236}">
                <a16:creationId xmlns:a16="http://schemas.microsoft.com/office/drawing/2014/main" id="{EAFBAA43-97F8-50A0-8509-1E290121DCE4}"/>
              </a:ext>
            </a:extLst>
          </p:cNvPr>
          <p:cNvSpPr>
            <a:spLocks noGrp="1"/>
          </p:cNvSpPr>
          <p:nvPr>
            <p:ph idx="1"/>
          </p:nvPr>
        </p:nvSpPr>
        <p:spPr/>
        <p:txBody>
          <a:bodyPr/>
          <a:lstStyle/>
          <a:p>
            <a:r>
              <a:rPr lang="en-US" dirty="0"/>
              <a:t>What qualified John and others to be witnesses?</a:t>
            </a:r>
          </a:p>
          <a:p>
            <a:pPr marL="0" indent="0">
              <a:buNone/>
            </a:pPr>
            <a:r>
              <a:rPr lang="en-US" dirty="0"/>
              <a:t> </a:t>
            </a:r>
          </a:p>
          <a:p>
            <a:r>
              <a:rPr lang="en-US" dirty="0">
                <a:solidFill>
                  <a:srgbClr val="C00000"/>
                </a:solidFill>
              </a:rPr>
              <a:t>Note the substance of their testimony. </a:t>
            </a:r>
          </a:p>
          <a:p>
            <a:pPr lvl="1"/>
            <a:r>
              <a:rPr lang="en-US" dirty="0">
                <a:solidFill>
                  <a:srgbClr val="C00000"/>
                </a:solidFill>
              </a:rPr>
              <a:t>Jesus was/is the Messiah</a:t>
            </a:r>
          </a:p>
          <a:p>
            <a:pPr lvl="1"/>
            <a:r>
              <a:rPr lang="en-US" dirty="0">
                <a:solidFill>
                  <a:srgbClr val="C00000"/>
                </a:solidFill>
              </a:rPr>
              <a:t>He is God’s Son </a:t>
            </a:r>
          </a:p>
          <a:p>
            <a:pPr lvl="1"/>
            <a:r>
              <a:rPr lang="en-US" dirty="0">
                <a:solidFill>
                  <a:srgbClr val="C00000"/>
                </a:solidFill>
              </a:rPr>
              <a:t>He is 100% God … and He is 100% man</a:t>
            </a:r>
          </a:p>
          <a:p>
            <a:pPr lvl="1"/>
            <a:r>
              <a:rPr lang="en-US" dirty="0">
                <a:solidFill>
                  <a:srgbClr val="C00000"/>
                </a:solidFill>
              </a:rPr>
              <a:t>He came to be the Savior of the world</a:t>
            </a:r>
          </a:p>
          <a:p>
            <a:endParaRPr lang="en-US" dirty="0"/>
          </a:p>
        </p:txBody>
      </p:sp>
    </p:spTree>
    <p:extLst>
      <p:ext uri="{BB962C8B-B14F-4D97-AF65-F5344CB8AC3E}">
        <p14:creationId xmlns:p14="http://schemas.microsoft.com/office/powerpoint/2010/main" val="233194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1C9D-3D4E-7379-1DA1-C95E3D083674}"/>
              </a:ext>
            </a:extLst>
          </p:cNvPr>
          <p:cNvSpPr>
            <a:spLocks noGrp="1"/>
          </p:cNvSpPr>
          <p:nvPr>
            <p:ph type="title"/>
          </p:nvPr>
        </p:nvSpPr>
        <p:spPr/>
        <p:txBody>
          <a:bodyPr/>
          <a:lstStyle/>
          <a:p>
            <a:r>
              <a:rPr lang="en-US" dirty="0"/>
              <a:t>God’s Love in Us</a:t>
            </a:r>
          </a:p>
        </p:txBody>
      </p:sp>
      <p:sp>
        <p:nvSpPr>
          <p:cNvPr id="3" name="Content Placeholder 2">
            <a:extLst>
              <a:ext uri="{FF2B5EF4-FFF2-40B4-BE49-F238E27FC236}">
                <a16:creationId xmlns:a16="http://schemas.microsoft.com/office/drawing/2014/main" id="{1521B4BE-8A4F-51B9-53B3-D1383B72C465}"/>
              </a:ext>
            </a:extLst>
          </p:cNvPr>
          <p:cNvSpPr>
            <a:spLocks noGrp="1"/>
          </p:cNvSpPr>
          <p:nvPr>
            <p:ph idx="1"/>
          </p:nvPr>
        </p:nvSpPr>
        <p:spPr/>
        <p:txBody>
          <a:bodyPr/>
          <a:lstStyle/>
          <a:p>
            <a:r>
              <a:rPr lang="en-US" dirty="0"/>
              <a:t>What is implied by the phrase “acknowledges that Jesus is the Son of God”?  How is it more than mental acceptance of that fact?</a:t>
            </a:r>
          </a:p>
        </p:txBody>
      </p:sp>
      <p:pic>
        <p:nvPicPr>
          <p:cNvPr id="4" name="Picture 3" descr="Shape, circle&#10;&#10;Description automatically generated">
            <a:extLst>
              <a:ext uri="{FF2B5EF4-FFF2-40B4-BE49-F238E27FC236}">
                <a16:creationId xmlns:a16="http://schemas.microsoft.com/office/drawing/2014/main" id="{746EFA29-6859-3CF8-3D65-67D51F737C78}"/>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952835" y="3563937"/>
            <a:ext cx="4554558" cy="2747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6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80B6-5305-D3D6-6422-60F429D86AAA}"/>
              </a:ext>
            </a:extLst>
          </p:cNvPr>
          <p:cNvSpPr>
            <a:spLocks noGrp="1"/>
          </p:cNvSpPr>
          <p:nvPr>
            <p:ph type="title"/>
          </p:nvPr>
        </p:nvSpPr>
        <p:spPr/>
        <p:txBody>
          <a:bodyPr/>
          <a:lstStyle/>
          <a:p>
            <a:pPr algn="l"/>
            <a:r>
              <a:rPr lang="en-US" dirty="0"/>
              <a:t>Listen for loss of fear.</a:t>
            </a:r>
          </a:p>
        </p:txBody>
      </p:sp>
      <p:sp>
        <p:nvSpPr>
          <p:cNvPr id="3" name="Content Placeholder 2">
            <a:extLst>
              <a:ext uri="{FF2B5EF4-FFF2-40B4-BE49-F238E27FC236}">
                <a16:creationId xmlns:a16="http://schemas.microsoft.com/office/drawing/2014/main" id="{AE535310-FF84-4B3D-E3D0-18D26CE778A7}"/>
              </a:ext>
            </a:extLst>
          </p:cNvPr>
          <p:cNvSpPr>
            <a:spLocks noGrp="1"/>
          </p:cNvSpPr>
          <p:nvPr>
            <p:ph idx="1"/>
          </p:nvPr>
        </p:nvSpPr>
        <p:spPr/>
        <p:txBody>
          <a:bodyPr/>
          <a:lstStyle/>
          <a:p>
            <a:pPr marL="0" indent="0" algn="ctr">
              <a:buNone/>
            </a:pPr>
            <a:r>
              <a:rPr lang="en-US" dirty="0"/>
              <a:t>1 John 4:17-18 (NIV)  In this way, love is made complete among us so that we will have confidence on the day of judgment, because in this world we are like him. 18  There is no fear in love. But perfect love drives out fear, because fear has to do with punishment. The one who fears is not made perfect in love.</a:t>
            </a:r>
          </a:p>
        </p:txBody>
      </p:sp>
      <p:pic>
        <p:nvPicPr>
          <p:cNvPr id="4" name="Picture 3">
            <a:extLst>
              <a:ext uri="{FF2B5EF4-FFF2-40B4-BE49-F238E27FC236}">
                <a16:creationId xmlns:a16="http://schemas.microsoft.com/office/drawing/2014/main" id="{F8679A5B-02E1-E22E-80FF-DA4CBA54B6EA}"/>
              </a:ext>
            </a:extLst>
          </p:cNvPr>
          <p:cNvPicPr>
            <a:picLocks noChangeAspect="1"/>
          </p:cNvPicPr>
          <p:nvPr/>
        </p:nvPicPr>
        <p:blipFill>
          <a:blip r:embed="rId2"/>
          <a:stretch>
            <a:fillRect/>
          </a:stretch>
        </p:blipFill>
        <p:spPr>
          <a:xfrm>
            <a:off x="4981714" y="5706319"/>
            <a:ext cx="2228571" cy="2995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2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63E9-A7DB-F19C-F533-92A4D30D0124}"/>
              </a:ext>
            </a:extLst>
          </p:cNvPr>
          <p:cNvSpPr>
            <a:spLocks noGrp="1"/>
          </p:cNvSpPr>
          <p:nvPr>
            <p:ph type="title"/>
          </p:nvPr>
        </p:nvSpPr>
        <p:spPr/>
        <p:txBody>
          <a:bodyPr/>
          <a:lstStyle/>
          <a:p>
            <a:r>
              <a:rPr lang="en-US" dirty="0"/>
              <a:t>God’s Love Dispels Our Fear</a:t>
            </a:r>
          </a:p>
        </p:txBody>
      </p:sp>
      <p:sp>
        <p:nvSpPr>
          <p:cNvPr id="3" name="Content Placeholder 2">
            <a:extLst>
              <a:ext uri="{FF2B5EF4-FFF2-40B4-BE49-F238E27FC236}">
                <a16:creationId xmlns:a16="http://schemas.microsoft.com/office/drawing/2014/main" id="{CDCBBA62-7BB4-CE6E-AEDD-EED5CBB2BDEA}"/>
              </a:ext>
            </a:extLst>
          </p:cNvPr>
          <p:cNvSpPr>
            <a:spLocks noGrp="1"/>
          </p:cNvSpPr>
          <p:nvPr>
            <p:ph idx="1"/>
          </p:nvPr>
        </p:nvSpPr>
        <p:spPr/>
        <p:txBody>
          <a:bodyPr/>
          <a:lstStyle/>
          <a:p>
            <a:r>
              <a:rPr lang="en-US" dirty="0">
                <a:solidFill>
                  <a:srgbClr val="C00000"/>
                </a:solidFill>
              </a:rPr>
              <a:t>Note the word, “herein” from the KJV at the beginning of  verse 17.  The NIV says “in this way”  </a:t>
            </a:r>
          </a:p>
          <a:p>
            <a:r>
              <a:rPr lang="en-US" dirty="0">
                <a:solidFill>
                  <a:srgbClr val="C00000"/>
                </a:solidFill>
              </a:rPr>
              <a:t>It is a transitional word or phrase.</a:t>
            </a:r>
          </a:p>
          <a:p>
            <a:pPr lvl="1"/>
            <a:r>
              <a:rPr lang="en-US" dirty="0">
                <a:solidFill>
                  <a:srgbClr val="C00000"/>
                </a:solidFill>
              </a:rPr>
              <a:t>Similar to “therefore”  (see what it is there for)</a:t>
            </a:r>
          </a:p>
          <a:p>
            <a:pPr lvl="1"/>
            <a:r>
              <a:rPr lang="en-US" dirty="0">
                <a:solidFill>
                  <a:srgbClr val="C00000"/>
                </a:solidFill>
              </a:rPr>
              <a:t>Refers to the previous verses, </a:t>
            </a:r>
          </a:p>
          <a:p>
            <a:pPr lvl="1"/>
            <a:r>
              <a:rPr lang="en-US" dirty="0">
                <a:solidFill>
                  <a:srgbClr val="C00000"/>
                </a:solidFill>
              </a:rPr>
              <a:t>Here it answers the question of how “love is made complete”</a:t>
            </a:r>
          </a:p>
          <a:p>
            <a:endParaRPr lang="en-US" dirty="0"/>
          </a:p>
        </p:txBody>
      </p:sp>
    </p:spTree>
    <p:extLst>
      <p:ext uri="{BB962C8B-B14F-4D97-AF65-F5344CB8AC3E}">
        <p14:creationId xmlns:p14="http://schemas.microsoft.com/office/powerpoint/2010/main" val="311980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D28E-B12F-65D3-D6B4-8BA718DBB68B}"/>
              </a:ext>
            </a:extLst>
          </p:cNvPr>
          <p:cNvSpPr>
            <a:spLocks noGrp="1"/>
          </p:cNvSpPr>
          <p:nvPr>
            <p:ph type="title"/>
          </p:nvPr>
        </p:nvSpPr>
        <p:spPr/>
        <p:txBody>
          <a:bodyPr/>
          <a:lstStyle/>
          <a:p>
            <a:r>
              <a:rPr lang="en-US" dirty="0"/>
              <a:t>God’s Love Dispels Our Fear</a:t>
            </a:r>
          </a:p>
        </p:txBody>
      </p:sp>
      <p:sp>
        <p:nvSpPr>
          <p:cNvPr id="3" name="Content Placeholder 2">
            <a:extLst>
              <a:ext uri="{FF2B5EF4-FFF2-40B4-BE49-F238E27FC236}">
                <a16:creationId xmlns:a16="http://schemas.microsoft.com/office/drawing/2014/main" id="{A0B1883C-DF4D-6AC2-351C-FD6A102E8657}"/>
              </a:ext>
            </a:extLst>
          </p:cNvPr>
          <p:cNvSpPr>
            <a:spLocks noGrp="1"/>
          </p:cNvSpPr>
          <p:nvPr>
            <p:ph idx="1"/>
          </p:nvPr>
        </p:nvSpPr>
        <p:spPr/>
        <p:txBody>
          <a:bodyPr/>
          <a:lstStyle/>
          <a:p>
            <a:r>
              <a:rPr lang="en-US" dirty="0"/>
              <a:t>What is the result of our being in God’s love, abiding in God, and knowing He dwells with us have on the character of our love? </a:t>
            </a:r>
          </a:p>
          <a:p>
            <a:r>
              <a:rPr lang="en-US" dirty="0"/>
              <a:t>What kind of fear or fears does this passage talk about?</a:t>
            </a:r>
          </a:p>
          <a:p>
            <a:r>
              <a:rPr lang="en-US" dirty="0"/>
              <a:t>Negatively speaking, what does a person who fears lack in his/her life? </a:t>
            </a:r>
          </a:p>
        </p:txBody>
      </p:sp>
    </p:spTree>
    <p:extLst>
      <p:ext uri="{BB962C8B-B14F-4D97-AF65-F5344CB8AC3E}">
        <p14:creationId xmlns:p14="http://schemas.microsoft.com/office/powerpoint/2010/main" val="7258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D6A4-83A7-FDD7-39A6-3126750FABBA}"/>
              </a:ext>
            </a:extLst>
          </p:cNvPr>
          <p:cNvSpPr>
            <a:spLocks noGrp="1"/>
          </p:cNvSpPr>
          <p:nvPr>
            <p:ph type="title"/>
          </p:nvPr>
        </p:nvSpPr>
        <p:spPr/>
        <p:txBody>
          <a:bodyPr/>
          <a:lstStyle/>
          <a:p>
            <a:r>
              <a:rPr lang="en-US" dirty="0"/>
              <a:t>God’s Love Dispels Our Fear</a:t>
            </a:r>
          </a:p>
        </p:txBody>
      </p:sp>
      <p:sp>
        <p:nvSpPr>
          <p:cNvPr id="3" name="Content Placeholder 2">
            <a:extLst>
              <a:ext uri="{FF2B5EF4-FFF2-40B4-BE49-F238E27FC236}">
                <a16:creationId xmlns:a16="http://schemas.microsoft.com/office/drawing/2014/main" id="{F9F18D1A-1B21-B8FE-6801-137E371AD540}"/>
              </a:ext>
            </a:extLst>
          </p:cNvPr>
          <p:cNvSpPr>
            <a:spLocks noGrp="1"/>
          </p:cNvSpPr>
          <p:nvPr>
            <p:ph idx="1"/>
          </p:nvPr>
        </p:nvSpPr>
        <p:spPr/>
        <p:txBody>
          <a:bodyPr/>
          <a:lstStyle/>
          <a:p>
            <a:r>
              <a:rPr lang="en-US" dirty="0"/>
              <a:t>How does hate stimulate fear?  What are some examples?</a:t>
            </a:r>
          </a:p>
          <a:p>
            <a:r>
              <a:rPr lang="en-US" dirty="0"/>
              <a:t>How does knowledge and being fully convinced of God’s love for you drive out these fears?</a:t>
            </a:r>
          </a:p>
          <a:p>
            <a:endParaRPr lang="en-US" dirty="0"/>
          </a:p>
        </p:txBody>
      </p:sp>
    </p:spTree>
    <p:extLst>
      <p:ext uri="{BB962C8B-B14F-4D97-AF65-F5344CB8AC3E}">
        <p14:creationId xmlns:p14="http://schemas.microsoft.com/office/powerpoint/2010/main" val="2108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BCC3-13CE-8276-A16F-25DBF64362F6}"/>
              </a:ext>
            </a:extLst>
          </p:cNvPr>
          <p:cNvSpPr>
            <a:spLocks noGrp="1"/>
          </p:cNvSpPr>
          <p:nvPr>
            <p:ph type="title"/>
          </p:nvPr>
        </p:nvSpPr>
        <p:spPr/>
        <p:txBody>
          <a:bodyPr/>
          <a:lstStyle/>
          <a:p>
            <a:r>
              <a:rPr lang="en-US" dirty="0"/>
              <a:t>God’s Love Dispels Our Fear</a:t>
            </a:r>
          </a:p>
        </p:txBody>
      </p:sp>
      <p:sp>
        <p:nvSpPr>
          <p:cNvPr id="3" name="Content Placeholder 2">
            <a:extLst>
              <a:ext uri="{FF2B5EF4-FFF2-40B4-BE49-F238E27FC236}">
                <a16:creationId xmlns:a16="http://schemas.microsoft.com/office/drawing/2014/main" id="{1F7002A2-4D81-005C-91FF-315A21B54E26}"/>
              </a:ext>
            </a:extLst>
          </p:cNvPr>
          <p:cNvSpPr>
            <a:spLocks noGrp="1"/>
          </p:cNvSpPr>
          <p:nvPr>
            <p:ph idx="1"/>
          </p:nvPr>
        </p:nvSpPr>
        <p:spPr>
          <a:xfrm>
            <a:off x="838200" y="1825625"/>
            <a:ext cx="10515600" cy="4667250"/>
          </a:xfrm>
        </p:spPr>
        <p:txBody>
          <a:bodyPr>
            <a:normAutofit lnSpcReduction="10000"/>
          </a:bodyPr>
          <a:lstStyle/>
          <a:p>
            <a:r>
              <a:rPr lang="en-US" dirty="0">
                <a:solidFill>
                  <a:srgbClr val="C00000"/>
                </a:solidFill>
              </a:rPr>
              <a:t>We can choose actions that will convince ourselves (and others) how much God does love us, and have fears be driven away.</a:t>
            </a:r>
          </a:p>
          <a:p>
            <a:pPr lvl="1"/>
            <a:r>
              <a:rPr lang="en-US" dirty="0">
                <a:solidFill>
                  <a:srgbClr val="C00000"/>
                </a:solidFill>
              </a:rPr>
              <a:t>Fill our minds with what God says – read and apply God’s Truth</a:t>
            </a:r>
          </a:p>
          <a:p>
            <a:pPr lvl="1"/>
            <a:r>
              <a:rPr lang="en-US" dirty="0">
                <a:solidFill>
                  <a:srgbClr val="C00000"/>
                </a:solidFill>
              </a:rPr>
              <a:t>Avoid filling our minds with worldly messages (entertainment, news, etc.)</a:t>
            </a:r>
          </a:p>
          <a:p>
            <a:pPr lvl="1"/>
            <a:r>
              <a:rPr lang="en-US" dirty="0">
                <a:solidFill>
                  <a:srgbClr val="C00000"/>
                </a:solidFill>
              </a:rPr>
              <a:t>Heed what God says, not news of current events</a:t>
            </a:r>
          </a:p>
          <a:p>
            <a:pPr lvl="1"/>
            <a:r>
              <a:rPr lang="en-US" dirty="0">
                <a:solidFill>
                  <a:srgbClr val="C00000"/>
                </a:solidFill>
              </a:rPr>
              <a:t>Memorize scripture – God will bring it to our consciousness when confronted with things we fear</a:t>
            </a:r>
          </a:p>
          <a:p>
            <a:endParaRPr lang="en-US" dirty="0"/>
          </a:p>
        </p:txBody>
      </p:sp>
    </p:spTree>
    <p:extLst>
      <p:ext uri="{BB962C8B-B14F-4D97-AF65-F5344CB8AC3E}">
        <p14:creationId xmlns:p14="http://schemas.microsoft.com/office/powerpoint/2010/main" val="38202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55F-1518-4D9F-087D-F4742B2FEF6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872733E-8A20-5795-9941-738525A26D44}"/>
              </a:ext>
            </a:extLst>
          </p:cNvPr>
          <p:cNvSpPr>
            <a:spLocks noGrp="1"/>
          </p:cNvSpPr>
          <p:nvPr>
            <p:ph idx="1"/>
          </p:nvPr>
        </p:nvSpPr>
        <p:spPr>
          <a:xfrm>
            <a:off x="838200" y="2106592"/>
            <a:ext cx="10515600" cy="4070370"/>
          </a:xfrm>
        </p:spPr>
        <p:txBody>
          <a:bodyPr/>
          <a:lstStyle/>
          <a:p>
            <a:r>
              <a:rPr lang="en-US" dirty="0"/>
              <a:t>Write. </a:t>
            </a:r>
          </a:p>
          <a:p>
            <a:pPr lvl="1"/>
            <a:r>
              <a:rPr lang="en-US" dirty="0"/>
              <a:t>Make a list of all the ways you know you are loved by Christ. </a:t>
            </a:r>
          </a:p>
          <a:p>
            <a:pPr lvl="1"/>
            <a:r>
              <a:rPr lang="en-US" dirty="0"/>
              <a:t>Turn that list into a prayer, thanking God for His incredible love.</a:t>
            </a:r>
          </a:p>
          <a:p>
            <a:endParaRPr lang="en-US" dirty="0"/>
          </a:p>
        </p:txBody>
      </p:sp>
    </p:spTree>
    <p:extLst>
      <p:ext uri="{BB962C8B-B14F-4D97-AF65-F5344CB8AC3E}">
        <p14:creationId xmlns:p14="http://schemas.microsoft.com/office/powerpoint/2010/main" val="131215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55F-1518-4D9F-087D-F4742B2FEF6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872733E-8A20-5795-9941-738525A26D44}"/>
              </a:ext>
            </a:extLst>
          </p:cNvPr>
          <p:cNvSpPr>
            <a:spLocks noGrp="1"/>
          </p:cNvSpPr>
          <p:nvPr>
            <p:ph idx="1"/>
          </p:nvPr>
        </p:nvSpPr>
        <p:spPr>
          <a:xfrm>
            <a:off x="838200" y="1898247"/>
            <a:ext cx="10515600" cy="4278715"/>
          </a:xfrm>
        </p:spPr>
        <p:txBody>
          <a:bodyPr/>
          <a:lstStyle/>
          <a:p>
            <a:r>
              <a:rPr lang="en-US" dirty="0"/>
              <a:t>Serve. </a:t>
            </a:r>
          </a:p>
          <a:p>
            <a:pPr lvl="1"/>
            <a:r>
              <a:rPr lang="en-US" dirty="0"/>
              <a:t>Look for a tangible way to show love to somebody in your life. </a:t>
            </a:r>
          </a:p>
          <a:p>
            <a:pPr lvl="1"/>
            <a:r>
              <a:rPr lang="en-US" dirty="0"/>
              <a:t>Identify a need or way you can help that individual. </a:t>
            </a:r>
          </a:p>
          <a:p>
            <a:pPr lvl="1"/>
            <a:r>
              <a:rPr lang="en-US" dirty="0"/>
              <a:t>This could be anything from providing a meal to leaving a note of encouragement.</a:t>
            </a:r>
          </a:p>
          <a:p>
            <a:endParaRPr lang="en-US" dirty="0"/>
          </a:p>
        </p:txBody>
      </p:sp>
    </p:spTree>
    <p:extLst>
      <p:ext uri="{BB962C8B-B14F-4D97-AF65-F5344CB8AC3E}">
        <p14:creationId xmlns:p14="http://schemas.microsoft.com/office/powerpoint/2010/main" val="170995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55F-1518-4D9F-087D-F4742B2FEF6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872733E-8A20-5795-9941-738525A26D44}"/>
              </a:ext>
            </a:extLst>
          </p:cNvPr>
          <p:cNvSpPr>
            <a:spLocks noGrp="1"/>
          </p:cNvSpPr>
          <p:nvPr>
            <p:ph idx="1"/>
          </p:nvPr>
        </p:nvSpPr>
        <p:spPr/>
        <p:txBody>
          <a:bodyPr>
            <a:normAutofit/>
          </a:bodyPr>
          <a:lstStyle/>
          <a:p>
            <a:r>
              <a:rPr lang="en-US" dirty="0"/>
              <a:t>Love. </a:t>
            </a:r>
          </a:p>
          <a:p>
            <a:pPr lvl="1"/>
            <a:r>
              <a:rPr lang="en-US" dirty="0"/>
              <a:t>Identify someone you find hard to love. </a:t>
            </a:r>
          </a:p>
          <a:p>
            <a:pPr lvl="1"/>
            <a:r>
              <a:rPr lang="en-US" dirty="0"/>
              <a:t>Do something intentionally that reflects how Christ has loved you. </a:t>
            </a:r>
          </a:p>
          <a:p>
            <a:pPr lvl="1"/>
            <a:r>
              <a:rPr lang="en-US" dirty="0"/>
              <a:t>It is genuinely Christlike to love an enemy or someone who is annoying or gets on your nerves. </a:t>
            </a:r>
          </a:p>
          <a:p>
            <a:pPr lvl="1"/>
            <a:r>
              <a:rPr lang="en-US" dirty="0"/>
              <a:t>Afterwards, write down what you learned and what it revealed to you about Christ</a:t>
            </a:r>
          </a:p>
          <a:p>
            <a:endParaRPr lang="en-US" dirty="0"/>
          </a:p>
        </p:txBody>
      </p:sp>
    </p:spTree>
    <p:extLst>
      <p:ext uri="{BB962C8B-B14F-4D97-AF65-F5344CB8AC3E}">
        <p14:creationId xmlns:p14="http://schemas.microsoft.com/office/powerpoint/2010/main" val="225050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F27E5-63D7-649D-DB9A-F855DA0DE3E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081B507-251D-B70A-2418-A4F67031919C}"/>
              </a:ext>
            </a:extLst>
          </p:cNvPr>
          <p:cNvGrpSpPr/>
          <p:nvPr/>
        </p:nvGrpSpPr>
        <p:grpSpPr>
          <a:xfrm>
            <a:off x="2849598" y="1496292"/>
            <a:ext cx="6492803" cy="4261076"/>
            <a:chOff x="2849598" y="1591294"/>
            <a:chExt cx="6492803" cy="4261076"/>
          </a:xfrm>
        </p:grpSpPr>
        <p:pic>
          <p:nvPicPr>
            <p:cNvPr id="6" name="Picture 5" descr="Diagram, schematic&#10;&#10;Description automatically generated">
              <a:extLst>
                <a:ext uri="{FF2B5EF4-FFF2-40B4-BE49-F238E27FC236}">
                  <a16:creationId xmlns:a16="http://schemas.microsoft.com/office/drawing/2014/main" id="{F58EB2AF-C6E7-993B-01B3-27D608881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43100"/>
              <a:ext cx="5715000" cy="2971800"/>
            </a:xfrm>
            <a:prstGeom prst="rect">
              <a:avLst/>
            </a:prstGeom>
            <a:ln>
              <a:noFill/>
            </a:ln>
            <a:effectLst>
              <a:outerShdw blurRad="190500" algn="tl" rotWithShape="0">
                <a:srgbClr val="000000">
                  <a:alpha val="70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E16234D-9FEF-B600-F566-196C3F21E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C66CF05A-1CD8-B8D3-18A4-19F119E83B9D}"/>
              </a:ext>
            </a:extLst>
          </p:cNvPr>
          <p:cNvSpPr txBox="1"/>
          <p:nvPr/>
        </p:nvSpPr>
        <p:spPr>
          <a:xfrm>
            <a:off x="4564082" y="5757368"/>
            <a:ext cx="3063834"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333723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C85B-D5B2-32DF-CA3C-E0E0CFCA2B08}"/>
              </a:ext>
            </a:extLst>
          </p:cNvPr>
          <p:cNvSpPr>
            <a:spLocks noGrp="1"/>
          </p:cNvSpPr>
          <p:nvPr>
            <p:ph type="title"/>
          </p:nvPr>
        </p:nvSpPr>
        <p:spPr/>
        <p:txBody>
          <a:bodyPr/>
          <a:lstStyle/>
          <a:p>
            <a:r>
              <a:rPr lang="en-US" dirty="0"/>
              <a:t>Family Activities</a:t>
            </a:r>
          </a:p>
        </p:txBody>
      </p:sp>
      <p:pic>
        <p:nvPicPr>
          <p:cNvPr id="5" name="Picture 4" descr="A picture containing diagram&#10;&#10;Description automatically generated">
            <a:extLst>
              <a:ext uri="{FF2B5EF4-FFF2-40B4-BE49-F238E27FC236}">
                <a16:creationId xmlns:a16="http://schemas.microsoft.com/office/drawing/2014/main" id="{8BF2C6AA-65D2-4BE3-7237-CE0374996CFC}"/>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5135" t="7686" r="12950" b="8256"/>
          <a:stretch/>
        </p:blipFill>
        <p:spPr>
          <a:xfrm>
            <a:off x="5520363" y="1726783"/>
            <a:ext cx="5993858" cy="3321934"/>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9" name="Picture 8">
            <a:extLst>
              <a:ext uri="{FF2B5EF4-FFF2-40B4-BE49-F238E27FC236}">
                <a16:creationId xmlns:a16="http://schemas.microsoft.com/office/drawing/2014/main" id="{7D91E9E9-635C-1144-0791-5A000BA70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031" y="4375149"/>
            <a:ext cx="1988885" cy="1988885"/>
          </a:xfrm>
          <a:prstGeom prst="rect">
            <a:avLst/>
          </a:prstGeom>
          <a:ln>
            <a:noFill/>
          </a:ln>
          <a:effectLst>
            <a:outerShdw blurRad="292100" dist="139700" dir="2700000" algn="tl" rotWithShape="0">
              <a:srgbClr val="333333">
                <a:alpha val="65000"/>
              </a:srgbClr>
            </a:outerShdw>
          </a:effectLst>
        </p:spPr>
      </p:pic>
      <p:sp>
        <p:nvSpPr>
          <p:cNvPr id="10" name="Speech Bubble: Rectangle with Corners Rounded 9">
            <a:extLst>
              <a:ext uri="{FF2B5EF4-FFF2-40B4-BE49-F238E27FC236}">
                <a16:creationId xmlns:a16="http://schemas.microsoft.com/office/drawing/2014/main" id="{6C2DA925-B11F-1603-262B-69FFB37FB077}"/>
              </a:ext>
            </a:extLst>
          </p:cNvPr>
          <p:cNvSpPr/>
          <p:nvPr/>
        </p:nvSpPr>
        <p:spPr>
          <a:xfrm>
            <a:off x="1091929" y="1377867"/>
            <a:ext cx="5004071" cy="2612271"/>
          </a:xfrm>
          <a:prstGeom prst="wedgeRoundRectCallout">
            <a:avLst>
              <a:gd name="adj1" fmla="val 30380"/>
              <a:gd name="adj2" fmla="val 615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Ninja needs your help.   The clue words need to be unscrambled.  Make sure they are found in  your scripture passages for today.  Once you get those words right, you can fill in these squares with the right letter.  Help and other Family Activities can be found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https://tinyurl.com/bdzy65jd</a:t>
            </a:r>
            <a:endParaRPr lang="en-US" dirty="0">
              <a:latin typeface="Comic Sans MS" panose="030F0702030302020204" pitchFamily="66" charset="0"/>
            </a:endParaRPr>
          </a:p>
        </p:txBody>
      </p:sp>
    </p:spTree>
    <p:extLst>
      <p:ext uri="{BB962C8B-B14F-4D97-AF65-F5344CB8AC3E}">
        <p14:creationId xmlns:p14="http://schemas.microsoft.com/office/powerpoint/2010/main" val="101255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Love in Place of Fear</a:t>
            </a:r>
          </a:p>
        </p:txBody>
      </p:sp>
      <p:sp>
        <p:nvSpPr>
          <p:cNvPr id="3" name="Subtitle 2"/>
          <p:cNvSpPr>
            <a:spLocks noGrp="1"/>
          </p:cNvSpPr>
          <p:nvPr>
            <p:ph type="subTitle" idx="1"/>
          </p:nvPr>
        </p:nvSpPr>
        <p:spPr>
          <a:xfrm>
            <a:off x="1524000" y="4013860"/>
            <a:ext cx="9144000" cy="1243940"/>
          </a:xfrm>
        </p:spPr>
        <p:txBody>
          <a:bodyPr/>
          <a:lstStyle/>
          <a:p>
            <a:r>
              <a:rPr lang="en-US" dirty="0"/>
              <a:t>December 18</a:t>
            </a:r>
          </a:p>
        </p:txBody>
      </p:sp>
    </p:spTree>
    <p:extLst>
      <p:ext uri="{BB962C8B-B14F-4D97-AF65-F5344CB8AC3E}">
        <p14:creationId xmlns:p14="http://schemas.microsoft.com/office/powerpoint/2010/main" val="224993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41F132-40C3-9282-A425-086EB39329A5}"/>
              </a:ext>
            </a:extLst>
          </p:cNvPr>
          <p:cNvSpPr>
            <a:spLocks noGrp="1"/>
          </p:cNvSpPr>
          <p:nvPr>
            <p:ph type="title"/>
          </p:nvPr>
        </p:nvSpPr>
        <p:spPr/>
        <p:txBody>
          <a:bodyPr/>
          <a:lstStyle/>
          <a:p>
            <a:r>
              <a:rPr lang="en-US" dirty="0"/>
              <a:t>Consider …</a:t>
            </a:r>
          </a:p>
        </p:txBody>
      </p:sp>
      <p:sp>
        <p:nvSpPr>
          <p:cNvPr id="4" name="Content Placeholder 3">
            <a:extLst>
              <a:ext uri="{FF2B5EF4-FFF2-40B4-BE49-F238E27FC236}">
                <a16:creationId xmlns:a16="http://schemas.microsoft.com/office/drawing/2014/main" id="{8C0D0C95-6112-23FB-05AE-8FF111009EE8}"/>
              </a:ext>
            </a:extLst>
          </p:cNvPr>
          <p:cNvSpPr>
            <a:spLocks noGrp="1"/>
          </p:cNvSpPr>
          <p:nvPr>
            <p:ph idx="1"/>
          </p:nvPr>
        </p:nvSpPr>
        <p:spPr/>
        <p:txBody>
          <a:bodyPr/>
          <a:lstStyle/>
          <a:p>
            <a:r>
              <a:rPr lang="en-US" dirty="0"/>
              <a:t>What gives you a strong sense of contentment?</a:t>
            </a:r>
          </a:p>
          <a:p>
            <a:endParaRPr lang="en-US" dirty="0"/>
          </a:p>
          <a:p>
            <a:r>
              <a:rPr lang="en-US" dirty="0">
                <a:solidFill>
                  <a:srgbClr val="C00000"/>
                </a:solidFill>
              </a:rPr>
              <a:t>When you are contented, you probably don’t want any more.</a:t>
            </a:r>
          </a:p>
          <a:p>
            <a:pPr lvl="1"/>
            <a:r>
              <a:rPr lang="en-US" dirty="0">
                <a:solidFill>
                  <a:srgbClr val="C00000"/>
                </a:solidFill>
              </a:rPr>
              <a:t>Knowing God’s love can bring great contentment.</a:t>
            </a:r>
          </a:p>
          <a:p>
            <a:pPr lvl="1"/>
            <a:r>
              <a:rPr lang="en-US" dirty="0">
                <a:solidFill>
                  <a:srgbClr val="C00000"/>
                </a:solidFill>
              </a:rPr>
              <a:t>Today we consider how there is no room for fear when we are filled with God’s love.</a:t>
            </a:r>
          </a:p>
          <a:p>
            <a:endParaRPr lang="en-US" dirty="0"/>
          </a:p>
        </p:txBody>
      </p:sp>
      <p:grpSp>
        <p:nvGrpSpPr>
          <p:cNvPr id="5" name="Group 4">
            <a:extLst>
              <a:ext uri="{FF2B5EF4-FFF2-40B4-BE49-F238E27FC236}">
                <a16:creationId xmlns:a16="http://schemas.microsoft.com/office/drawing/2014/main" id="{7DF6F9D9-EA93-EC02-7D14-4C43433C4E14}"/>
              </a:ext>
            </a:extLst>
          </p:cNvPr>
          <p:cNvGrpSpPr/>
          <p:nvPr/>
        </p:nvGrpSpPr>
        <p:grpSpPr>
          <a:xfrm>
            <a:off x="1283376" y="2752791"/>
            <a:ext cx="9625247" cy="3034145"/>
            <a:chOff x="1035627" y="2747684"/>
            <a:chExt cx="9625247" cy="3034145"/>
          </a:xfrm>
        </p:grpSpPr>
        <p:pic>
          <p:nvPicPr>
            <p:cNvPr id="1026" name="Picture 2" descr="Nap clipart">
              <a:extLst>
                <a:ext uri="{FF2B5EF4-FFF2-40B4-BE49-F238E27FC236}">
                  <a16:creationId xmlns:a16="http://schemas.microsoft.com/office/drawing/2014/main" id="{9DF0B1B3-369C-8553-B6DA-14257526AE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7314" y="3600201"/>
              <a:ext cx="3271652" cy="1329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Woman Standing on Pathway Between Trees Stock Photo">
              <a:extLst>
                <a:ext uri="{FF2B5EF4-FFF2-40B4-BE49-F238E27FC236}">
                  <a16:creationId xmlns:a16="http://schemas.microsoft.com/office/drawing/2014/main" id="{D54BED9B-2E7D-1BA8-3ED7-75333791B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558" y="2747684"/>
              <a:ext cx="2427316" cy="3034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Crop unrecognizable male coach writing done word on whiteboard during presentation in light office Stock Photo">
              <a:extLst>
                <a:ext uri="{FF2B5EF4-FFF2-40B4-BE49-F238E27FC236}">
                  <a16:creationId xmlns:a16="http://schemas.microsoft.com/office/drawing/2014/main" id="{20503762-C5C4-D8FB-60CD-D8821E9EF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627" y="3172990"/>
              <a:ext cx="3019302" cy="2012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87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1BBB-FDB9-F690-8D23-AEAAFD6C42E7}"/>
              </a:ext>
            </a:extLst>
          </p:cNvPr>
          <p:cNvSpPr>
            <a:spLocks noGrp="1"/>
          </p:cNvSpPr>
          <p:nvPr>
            <p:ph type="title"/>
          </p:nvPr>
        </p:nvSpPr>
        <p:spPr>
          <a:xfrm>
            <a:off x="838199" y="365125"/>
            <a:ext cx="10829081" cy="1325563"/>
          </a:xfrm>
        </p:spPr>
        <p:txBody>
          <a:bodyPr/>
          <a:lstStyle/>
          <a:p>
            <a:pPr algn="l"/>
            <a:r>
              <a:rPr lang="en-US" dirty="0"/>
              <a:t>Listen for a definition or description of love.</a:t>
            </a:r>
          </a:p>
        </p:txBody>
      </p:sp>
      <p:sp>
        <p:nvSpPr>
          <p:cNvPr id="3" name="Content Placeholder 2">
            <a:extLst>
              <a:ext uri="{FF2B5EF4-FFF2-40B4-BE49-F238E27FC236}">
                <a16:creationId xmlns:a16="http://schemas.microsoft.com/office/drawing/2014/main" id="{34FCC4DD-0DE8-E651-58A6-BE137DECC408}"/>
              </a:ext>
            </a:extLst>
          </p:cNvPr>
          <p:cNvSpPr>
            <a:spLocks noGrp="1"/>
          </p:cNvSpPr>
          <p:nvPr>
            <p:ph idx="1"/>
          </p:nvPr>
        </p:nvSpPr>
        <p:spPr/>
        <p:txBody>
          <a:bodyPr/>
          <a:lstStyle/>
          <a:p>
            <a:pPr marL="0" indent="0" algn="ctr">
              <a:buNone/>
            </a:pPr>
            <a:r>
              <a:rPr lang="en-US" dirty="0"/>
              <a:t>1 John 3:13-18 (NIV)  Do not be surprised, my brothers, if the world hates you. 14  We know that we have passed from death to life, because we love our brothers. Anyone who does not love remains in death. 15  Anyone who hates his brother is a murderer, and you know that no murderer has eternal life in him. 6  This is how we </a:t>
            </a:r>
          </a:p>
        </p:txBody>
      </p:sp>
    </p:spTree>
    <p:extLst>
      <p:ext uri="{BB962C8B-B14F-4D97-AF65-F5344CB8AC3E}">
        <p14:creationId xmlns:p14="http://schemas.microsoft.com/office/powerpoint/2010/main" val="37769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1BBB-FDB9-F690-8D23-AEAAFD6C42E7}"/>
              </a:ext>
            </a:extLst>
          </p:cNvPr>
          <p:cNvSpPr>
            <a:spLocks noGrp="1"/>
          </p:cNvSpPr>
          <p:nvPr>
            <p:ph type="title"/>
          </p:nvPr>
        </p:nvSpPr>
        <p:spPr>
          <a:xfrm>
            <a:off x="838199" y="365125"/>
            <a:ext cx="10829081" cy="1325563"/>
          </a:xfrm>
        </p:spPr>
        <p:txBody>
          <a:bodyPr/>
          <a:lstStyle/>
          <a:p>
            <a:pPr algn="l"/>
            <a:r>
              <a:rPr lang="en-US" dirty="0"/>
              <a:t>Listen for a definition or description of love.</a:t>
            </a:r>
          </a:p>
        </p:txBody>
      </p:sp>
      <p:sp>
        <p:nvSpPr>
          <p:cNvPr id="3" name="Content Placeholder 2">
            <a:extLst>
              <a:ext uri="{FF2B5EF4-FFF2-40B4-BE49-F238E27FC236}">
                <a16:creationId xmlns:a16="http://schemas.microsoft.com/office/drawing/2014/main" id="{34FCC4DD-0DE8-E651-58A6-BE137DECC408}"/>
              </a:ext>
            </a:extLst>
          </p:cNvPr>
          <p:cNvSpPr>
            <a:spLocks noGrp="1"/>
          </p:cNvSpPr>
          <p:nvPr>
            <p:ph idx="1"/>
          </p:nvPr>
        </p:nvSpPr>
        <p:spPr/>
        <p:txBody>
          <a:bodyPr/>
          <a:lstStyle/>
          <a:p>
            <a:pPr marL="0" indent="0" algn="ctr">
              <a:buNone/>
            </a:pPr>
            <a:r>
              <a:rPr lang="en-US" dirty="0"/>
              <a:t>know what love is: Jesus Christ laid down his life for us. And we ought to lay down our lives for our brothers. 17  If anyone has material possessions and sees his brother in need but has no pity on him, how can the love of God be in him? 18  Dear children, let us not love with words or tongue but with actions and in truth.</a:t>
            </a:r>
          </a:p>
        </p:txBody>
      </p:sp>
      <p:pic>
        <p:nvPicPr>
          <p:cNvPr id="5" name="Picture 4">
            <a:extLst>
              <a:ext uri="{FF2B5EF4-FFF2-40B4-BE49-F238E27FC236}">
                <a16:creationId xmlns:a16="http://schemas.microsoft.com/office/drawing/2014/main" id="{EDA12359-C6A9-EEAE-941E-0389A0134967}"/>
              </a:ext>
            </a:extLst>
          </p:cNvPr>
          <p:cNvPicPr>
            <a:picLocks noChangeAspect="1"/>
          </p:cNvPicPr>
          <p:nvPr/>
        </p:nvPicPr>
        <p:blipFill>
          <a:blip r:embed="rId2"/>
          <a:stretch>
            <a:fillRect/>
          </a:stretch>
        </p:blipFill>
        <p:spPr>
          <a:xfrm>
            <a:off x="4981714" y="5694744"/>
            <a:ext cx="2228571" cy="2995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119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2E4D-1B16-1928-8229-6ECCE440FB97}"/>
              </a:ext>
            </a:extLst>
          </p:cNvPr>
          <p:cNvSpPr>
            <a:spLocks noGrp="1"/>
          </p:cNvSpPr>
          <p:nvPr>
            <p:ph type="title"/>
          </p:nvPr>
        </p:nvSpPr>
        <p:spPr/>
        <p:txBody>
          <a:bodyPr/>
          <a:lstStyle/>
          <a:p>
            <a:r>
              <a:rPr lang="en-US" dirty="0"/>
              <a:t>Experience the Love of Jesus</a:t>
            </a:r>
          </a:p>
        </p:txBody>
      </p:sp>
      <p:sp>
        <p:nvSpPr>
          <p:cNvPr id="3" name="Content Placeholder 2">
            <a:extLst>
              <a:ext uri="{FF2B5EF4-FFF2-40B4-BE49-F238E27FC236}">
                <a16:creationId xmlns:a16="http://schemas.microsoft.com/office/drawing/2014/main" id="{8646197A-06E3-6EF4-EAF9-2C9AA809191F}"/>
              </a:ext>
            </a:extLst>
          </p:cNvPr>
          <p:cNvSpPr>
            <a:spLocks noGrp="1"/>
          </p:cNvSpPr>
          <p:nvPr>
            <p:ph idx="1"/>
          </p:nvPr>
        </p:nvSpPr>
        <p:spPr/>
        <p:txBody>
          <a:bodyPr/>
          <a:lstStyle/>
          <a:p>
            <a:r>
              <a:rPr lang="en-US" dirty="0">
                <a:solidFill>
                  <a:srgbClr val="C00000"/>
                </a:solidFill>
              </a:rPr>
              <a:t>According to this passage, we know what love is.</a:t>
            </a:r>
          </a:p>
          <a:p>
            <a:pPr lvl="1"/>
            <a:r>
              <a:rPr lang="en-US" dirty="0">
                <a:solidFill>
                  <a:srgbClr val="C00000"/>
                </a:solidFill>
              </a:rPr>
              <a:t>Example of Jesus Christ</a:t>
            </a:r>
          </a:p>
          <a:p>
            <a:pPr lvl="1"/>
            <a:r>
              <a:rPr lang="en-US" dirty="0">
                <a:solidFill>
                  <a:srgbClr val="C00000"/>
                </a:solidFill>
              </a:rPr>
              <a:t>Laid down His life for us</a:t>
            </a:r>
          </a:p>
          <a:p>
            <a:pPr lvl="1"/>
            <a:r>
              <a:rPr lang="en-US" dirty="0">
                <a:solidFill>
                  <a:srgbClr val="C00000"/>
                </a:solidFill>
              </a:rPr>
              <a:t>Died in our place</a:t>
            </a:r>
          </a:p>
          <a:p>
            <a:pPr lvl="1"/>
            <a:r>
              <a:rPr lang="en-US" dirty="0">
                <a:solidFill>
                  <a:srgbClr val="C00000"/>
                </a:solidFill>
              </a:rPr>
              <a:t>Took the punishment (death) we deserved for our sinful lives</a:t>
            </a:r>
          </a:p>
          <a:p>
            <a:pPr lvl="1"/>
            <a:r>
              <a:rPr lang="en-US" dirty="0">
                <a:solidFill>
                  <a:srgbClr val="C00000"/>
                </a:solidFill>
              </a:rPr>
              <a:t>Gave of himself totally</a:t>
            </a:r>
          </a:p>
          <a:p>
            <a:endParaRPr lang="en-US" dirty="0"/>
          </a:p>
        </p:txBody>
      </p:sp>
    </p:spTree>
    <p:extLst>
      <p:ext uri="{BB962C8B-B14F-4D97-AF65-F5344CB8AC3E}">
        <p14:creationId xmlns:p14="http://schemas.microsoft.com/office/powerpoint/2010/main" val="359938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8A9C-680A-69BB-D6B7-4F36B620A0A6}"/>
              </a:ext>
            </a:extLst>
          </p:cNvPr>
          <p:cNvSpPr>
            <a:spLocks noGrp="1"/>
          </p:cNvSpPr>
          <p:nvPr>
            <p:ph type="title"/>
          </p:nvPr>
        </p:nvSpPr>
        <p:spPr/>
        <p:txBody>
          <a:bodyPr/>
          <a:lstStyle/>
          <a:p>
            <a:r>
              <a:rPr lang="en-US" dirty="0"/>
              <a:t>Experience the Love of Jesus</a:t>
            </a:r>
          </a:p>
        </p:txBody>
      </p:sp>
      <p:sp>
        <p:nvSpPr>
          <p:cNvPr id="3" name="Content Placeholder 2">
            <a:extLst>
              <a:ext uri="{FF2B5EF4-FFF2-40B4-BE49-F238E27FC236}">
                <a16:creationId xmlns:a16="http://schemas.microsoft.com/office/drawing/2014/main" id="{3F70C1AB-F6E6-1748-C7F2-36A62FE12FCE}"/>
              </a:ext>
            </a:extLst>
          </p:cNvPr>
          <p:cNvSpPr>
            <a:spLocks noGrp="1"/>
          </p:cNvSpPr>
          <p:nvPr>
            <p:ph idx="1"/>
          </p:nvPr>
        </p:nvSpPr>
        <p:spPr/>
        <p:txBody>
          <a:bodyPr/>
          <a:lstStyle/>
          <a:p>
            <a:r>
              <a:rPr lang="en-US" dirty="0"/>
              <a:t>How then should Christians love?  If God’s loves dwells with us, what ought we to be willing to do with the resources we have at our disposal? </a:t>
            </a:r>
          </a:p>
          <a:p>
            <a:r>
              <a:rPr lang="en-US" dirty="0"/>
              <a:t>Why is it </a:t>
            </a:r>
            <a:r>
              <a:rPr lang="en-US" i="1" dirty="0"/>
              <a:t>easier</a:t>
            </a:r>
            <a:r>
              <a:rPr lang="en-US" dirty="0"/>
              <a:t> to love with </a:t>
            </a:r>
            <a:r>
              <a:rPr lang="en-US" i="1" dirty="0"/>
              <a:t>words</a:t>
            </a:r>
            <a:r>
              <a:rPr lang="en-US" dirty="0"/>
              <a:t> rather than </a:t>
            </a:r>
            <a:r>
              <a:rPr lang="en-US" i="1" dirty="0"/>
              <a:t>actions</a:t>
            </a:r>
            <a:r>
              <a:rPr lang="en-US" dirty="0"/>
              <a:t>?</a:t>
            </a:r>
          </a:p>
          <a:p>
            <a:r>
              <a:rPr lang="en-US" dirty="0"/>
              <a:t>What are some not-so-apparent needs of different age groups in our church, in our community?</a:t>
            </a:r>
          </a:p>
        </p:txBody>
      </p:sp>
    </p:spTree>
    <p:extLst>
      <p:ext uri="{BB962C8B-B14F-4D97-AF65-F5344CB8AC3E}">
        <p14:creationId xmlns:p14="http://schemas.microsoft.com/office/powerpoint/2010/main" val="373670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67B8-5908-BD1C-6A72-883E867DA08D}"/>
              </a:ext>
            </a:extLst>
          </p:cNvPr>
          <p:cNvSpPr>
            <a:spLocks noGrp="1"/>
          </p:cNvSpPr>
          <p:nvPr>
            <p:ph type="title"/>
          </p:nvPr>
        </p:nvSpPr>
        <p:spPr/>
        <p:txBody>
          <a:bodyPr/>
          <a:lstStyle/>
          <a:p>
            <a:r>
              <a:rPr lang="en-US" dirty="0"/>
              <a:t>Experience the Love of Jesus</a:t>
            </a:r>
          </a:p>
        </p:txBody>
      </p:sp>
      <p:sp>
        <p:nvSpPr>
          <p:cNvPr id="3" name="Content Placeholder 2">
            <a:extLst>
              <a:ext uri="{FF2B5EF4-FFF2-40B4-BE49-F238E27FC236}">
                <a16:creationId xmlns:a16="http://schemas.microsoft.com/office/drawing/2014/main" id="{138878CB-3D6B-BCA4-416D-1CD6767245DD}"/>
              </a:ext>
            </a:extLst>
          </p:cNvPr>
          <p:cNvSpPr>
            <a:spLocks noGrp="1"/>
          </p:cNvSpPr>
          <p:nvPr>
            <p:ph idx="1"/>
          </p:nvPr>
        </p:nvSpPr>
        <p:spPr/>
        <p:txBody>
          <a:bodyPr>
            <a:normAutofit fontScale="92500" lnSpcReduction="10000"/>
          </a:bodyPr>
          <a:lstStyle/>
          <a:p>
            <a:r>
              <a:rPr lang="en-US" dirty="0"/>
              <a:t>Why do we sometimes fail to help these groups meet their needs, even if we are aware?</a:t>
            </a:r>
          </a:p>
          <a:p>
            <a:r>
              <a:rPr lang="en-US" dirty="0">
                <a:solidFill>
                  <a:srgbClr val="C00000"/>
                </a:solidFill>
              </a:rPr>
              <a:t>Consider steps we can take to overcome the feeling of being overwhelmed by the number of needs to be met.</a:t>
            </a:r>
          </a:p>
          <a:p>
            <a:pPr lvl="1"/>
            <a:r>
              <a:rPr lang="en-US" dirty="0">
                <a:solidFill>
                  <a:srgbClr val="C00000"/>
                </a:solidFill>
              </a:rPr>
              <a:t>Pray regularly for families around you (in church, in neighborhood, at work)</a:t>
            </a:r>
          </a:p>
          <a:p>
            <a:pPr lvl="1"/>
            <a:r>
              <a:rPr lang="en-US" dirty="0">
                <a:solidFill>
                  <a:srgbClr val="C00000"/>
                </a:solidFill>
              </a:rPr>
              <a:t>Ask God to minister to them</a:t>
            </a:r>
          </a:p>
          <a:p>
            <a:pPr lvl="1"/>
            <a:r>
              <a:rPr lang="en-US" dirty="0">
                <a:solidFill>
                  <a:srgbClr val="C00000"/>
                </a:solidFill>
              </a:rPr>
              <a:t>Ask God what role He would have you play in ministering to them</a:t>
            </a:r>
          </a:p>
          <a:p>
            <a:endParaRPr lang="en-US" dirty="0"/>
          </a:p>
        </p:txBody>
      </p:sp>
    </p:spTree>
    <p:extLst>
      <p:ext uri="{BB962C8B-B14F-4D97-AF65-F5344CB8AC3E}">
        <p14:creationId xmlns:p14="http://schemas.microsoft.com/office/powerpoint/2010/main" val="404105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1DAF-5C69-BE9C-E99A-3EBC352F81F5}"/>
              </a:ext>
            </a:extLst>
          </p:cNvPr>
          <p:cNvSpPr>
            <a:spLocks noGrp="1"/>
          </p:cNvSpPr>
          <p:nvPr>
            <p:ph type="title"/>
          </p:nvPr>
        </p:nvSpPr>
        <p:spPr/>
        <p:txBody>
          <a:bodyPr/>
          <a:lstStyle/>
          <a:p>
            <a:pPr algn="l"/>
            <a:r>
              <a:rPr lang="en-US" dirty="0"/>
              <a:t>Listen for why Jesus came to earth.</a:t>
            </a:r>
          </a:p>
        </p:txBody>
      </p:sp>
      <p:sp>
        <p:nvSpPr>
          <p:cNvPr id="3" name="Content Placeholder 2">
            <a:extLst>
              <a:ext uri="{FF2B5EF4-FFF2-40B4-BE49-F238E27FC236}">
                <a16:creationId xmlns:a16="http://schemas.microsoft.com/office/drawing/2014/main" id="{127D2EF8-B938-01E0-A830-5C99064C6467}"/>
              </a:ext>
            </a:extLst>
          </p:cNvPr>
          <p:cNvSpPr>
            <a:spLocks noGrp="1"/>
          </p:cNvSpPr>
          <p:nvPr>
            <p:ph idx="1"/>
          </p:nvPr>
        </p:nvSpPr>
        <p:spPr/>
        <p:txBody>
          <a:bodyPr/>
          <a:lstStyle/>
          <a:p>
            <a:pPr marL="0" indent="0" algn="ctr">
              <a:buNone/>
            </a:pPr>
            <a:r>
              <a:rPr lang="en-US" dirty="0"/>
              <a:t>1 John 4:14-16 (NIV)   And we have seen and testify that the Father has sent his Son to be the Savior of the world. 15  If anyone acknowledges that Jesus is the Son of God, God lives in him and he in God. 16  And so we know and rely on the love God has for us. God is love. Whoever lives in love lives in God, and God in him.</a:t>
            </a:r>
          </a:p>
        </p:txBody>
      </p:sp>
      <p:pic>
        <p:nvPicPr>
          <p:cNvPr id="4" name="Picture 3">
            <a:extLst>
              <a:ext uri="{FF2B5EF4-FFF2-40B4-BE49-F238E27FC236}">
                <a16:creationId xmlns:a16="http://schemas.microsoft.com/office/drawing/2014/main" id="{C7B2E084-3BE4-4082-AD59-D11F0FEC9DB8}"/>
              </a:ext>
            </a:extLst>
          </p:cNvPr>
          <p:cNvPicPr>
            <a:picLocks noChangeAspect="1"/>
          </p:cNvPicPr>
          <p:nvPr/>
        </p:nvPicPr>
        <p:blipFill>
          <a:blip r:embed="rId2"/>
          <a:stretch>
            <a:fillRect/>
          </a:stretch>
        </p:blipFill>
        <p:spPr>
          <a:xfrm>
            <a:off x="4981714" y="5706319"/>
            <a:ext cx="2228571" cy="2995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86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44</TotalTime>
  <Words>1114</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Love in Place of Fear</vt:lpstr>
      <vt:lpstr>Video Introduction</vt:lpstr>
      <vt:lpstr>Consider …</vt:lpstr>
      <vt:lpstr>Listen for a definition or description of love.</vt:lpstr>
      <vt:lpstr>Listen for a definition or description of love.</vt:lpstr>
      <vt:lpstr>Experience the Love of Jesus</vt:lpstr>
      <vt:lpstr>Experience the Love of Jesus</vt:lpstr>
      <vt:lpstr>Experience the Love of Jesus</vt:lpstr>
      <vt:lpstr>Listen for why Jesus came to earth.</vt:lpstr>
      <vt:lpstr>God’s Love in Us</vt:lpstr>
      <vt:lpstr>God’s Love in Us</vt:lpstr>
      <vt:lpstr>Listen for loss of fear.</vt:lpstr>
      <vt:lpstr>God’s Love Dispels Our Fear</vt:lpstr>
      <vt:lpstr>God’s Love Dispels Our Fear</vt:lpstr>
      <vt:lpstr>God’s Love Dispels Our Fear</vt:lpstr>
      <vt:lpstr>God’s Love Dispels Our Fear</vt:lpstr>
      <vt:lpstr>Application</vt:lpstr>
      <vt:lpstr>Application</vt:lpstr>
      <vt:lpstr>Application</vt:lpstr>
      <vt:lpstr>Family Activities</vt:lpstr>
      <vt:lpstr>Love in Place of Fear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in Place of Fear</dc:title>
  <dc:creator>Steve Armstrong</dc:creator>
  <cp:lastModifiedBy>Steve Armstrong</cp:lastModifiedBy>
  <cp:revision>2</cp:revision>
  <dcterms:created xsi:type="dcterms:W3CDTF">2022-12-02T15:07:01Z</dcterms:created>
  <dcterms:modified xsi:type="dcterms:W3CDTF">2022-12-02T15:51:45Z</dcterms:modified>
</cp:coreProperties>
</file>