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atch.liberty.edu/media/t/1_lxsgypo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tinyurl.com/yyy8sb7p" TargetMode="External"/><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Love Your Enemies</a:t>
            </a:r>
            <a:endParaRPr lang="en-US" dirty="0"/>
          </a:p>
        </p:txBody>
      </p:sp>
      <p:sp>
        <p:nvSpPr>
          <p:cNvPr id="3" name="Subtitle 2"/>
          <p:cNvSpPr>
            <a:spLocks noGrp="1"/>
          </p:cNvSpPr>
          <p:nvPr>
            <p:ph type="subTitle" idx="1"/>
          </p:nvPr>
        </p:nvSpPr>
        <p:spPr>
          <a:xfrm>
            <a:off x="1524000" y="3817620"/>
            <a:ext cx="9144000" cy="1440180"/>
          </a:xfrm>
        </p:spPr>
        <p:txBody>
          <a:bodyPr/>
          <a:lstStyle/>
          <a:p>
            <a:r>
              <a:rPr lang="en-US" dirty="0" smtClean="0"/>
              <a:t>May 5</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t>
            </a:r>
            <a:r>
              <a:rPr lang="en-US" i="1" dirty="0"/>
              <a:t>why</a:t>
            </a:r>
            <a:r>
              <a:rPr lang="en-US" dirty="0"/>
              <a:t> we should love our enemies</a:t>
            </a:r>
            <a:r>
              <a:rPr lang="en-US" dirty="0" smtClean="0"/>
              <a:t>.</a:t>
            </a:r>
            <a:endParaRPr lang="en-US" dirty="0"/>
          </a:p>
        </p:txBody>
      </p:sp>
      <p:sp>
        <p:nvSpPr>
          <p:cNvPr id="3" name="Content Placeholder 2"/>
          <p:cNvSpPr>
            <a:spLocks noGrp="1"/>
          </p:cNvSpPr>
          <p:nvPr>
            <p:ph idx="1"/>
          </p:nvPr>
        </p:nvSpPr>
        <p:spPr>
          <a:xfrm>
            <a:off x="1304691" y="1825625"/>
            <a:ext cx="9803780" cy="4351338"/>
          </a:xfrm>
        </p:spPr>
        <p:txBody>
          <a:bodyPr/>
          <a:lstStyle/>
          <a:p>
            <a:pPr marL="0" indent="0" algn="ctr">
              <a:buNone/>
            </a:pPr>
            <a:r>
              <a:rPr lang="en-US" dirty="0"/>
              <a:t>expecting to be repaid in full. 35  But love your enemies, do good to them, and lend to them without expecting to get anything back. Then your reward will be great, and you will be sons of the Most High, because he is kind to the ungrateful and wicked. 36  Be merciful, just as your Father is merciful.</a:t>
            </a:r>
          </a:p>
        </p:txBody>
      </p:sp>
      <p:pic>
        <p:nvPicPr>
          <p:cNvPr id="4" name="Picture 3"/>
          <p:cNvPicPr>
            <a:picLocks noChangeAspect="1"/>
          </p:cNvPicPr>
          <p:nvPr/>
        </p:nvPicPr>
        <p:blipFill>
          <a:blip r:embed="rId2"/>
          <a:stretch>
            <a:fillRect/>
          </a:stretch>
        </p:blipFill>
        <p:spPr>
          <a:xfrm>
            <a:off x="4805276" y="5726383"/>
            <a:ext cx="2590476"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60001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Christ’s Love Flows through Us.</a:t>
            </a:r>
          </a:p>
        </p:txBody>
      </p:sp>
      <p:sp>
        <p:nvSpPr>
          <p:cNvPr id="3" name="Content Placeholder 2"/>
          <p:cNvSpPr>
            <a:spLocks noGrp="1"/>
          </p:cNvSpPr>
          <p:nvPr>
            <p:ph idx="1"/>
          </p:nvPr>
        </p:nvSpPr>
        <p:spPr/>
        <p:txBody>
          <a:bodyPr/>
          <a:lstStyle/>
          <a:p>
            <a:r>
              <a:rPr lang="en-US" dirty="0"/>
              <a:t>What are some tangible ways we can do good to those who treat us poorly?</a:t>
            </a:r>
          </a:p>
          <a:p>
            <a:r>
              <a:rPr lang="en-US" dirty="0"/>
              <a:t>What is realistic or unrealistic about the kind of love Jesus wants us to show?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16798206"/>
              </p:ext>
            </p:extLst>
          </p:nvPr>
        </p:nvGraphicFramePr>
        <p:xfrm>
          <a:off x="1452137" y="4388417"/>
          <a:ext cx="9765990" cy="1463040"/>
        </p:xfrm>
        <a:graphic>
          <a:graphicData uri="http://schemas.openxmlformats.org/drawingml/2006/table">
            <a:tbl>
              <a:tblPr firstRow="1" bandRow="1">
                <a:tableStyleId>{5C22544A-7EE6-4342-B048-85BDC9FD1C3A}</a:tableStyleId>
              </a:tblPr>
              <a:tblGrid>
                <a:gridCol w="4882995"/>
                <a:gridCol w="4882995"/>
              </a:tblGrid>
              <a:tr h="370840">
                <a:tc>
                  <a:txBody>
                    <a:bodyPr/>
                    <a:lstStyle/>
                    <a:p>
                      <a:pPr algn="ctr"/>
                      <a:r>
                        <a:rPr lang="en-US" sz="2800" dirty="0" smtClean="0"/>
                        <a:t>Realistic</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Unrealistic</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800" dirty="0" smtClean="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8400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Christ’s Love Flows through Us.</a:t>
            </a:r>
          </a:p>
        </p:txBody>
      </p:sp>
      <p:sp>
        <p:nvSpPr>
          <p:cNvPr id="3" name="Content Placeholder 2"/>
          <p:cNvSpPr>
            <a:spLocks noGrp="1"/>
          </p:cNvSpPr>
          <p:nvPr>
            <p:ph idx="1"/>
          </p:nvPr>
        </p:nvSpPr>
        <p:spPr/>
        <p:txBody>
          <a:bodyPr/>
          <a:lstStyle/>
          <a:p>
            <a:r>
              <a:rPr lang="en-US" dirty="0"/>
              <a:t>When is forgiveness most difficult to give? </a:t>
            </a:r>
          </a:p>
          <a:p>
            <a:r>
              <a:rPr lang="en-US" dirty="0"/>
              <a:t>What was Jesus’ basic argument in motivating His command to love others unconditionally?</a:t>
            </a:r>
          </a:p>
          <a:p>
            <a:r>
              <a:rPr lang="en-US" dirty="0"/>
              <a:t>What do believers prove when they love like God loves? </a:t>
            </a:r>
          </a:p>
          <a:p>
            <a:r>
              <a:rPr lang="en-US" dirty="0"/>
              <a:t>What does it take for a person to live the way described in these verses?</a:t>
            </a:r>
          </a:p>
          <a:p>
            <a:endParaRPr lang="en-US" dirty="0"/>
          </a:p>
        </p:txBody>
      </p:sp>
    </p:spTree>
    <p:extLst>
      <p:ext uri="{BB962C8B-B14F-4D97-AF65-F5344CB8AC3E}">
        <p14:creationId xmlns:p14="http://schemas.microsoft.com/office/powerpoint/2010/main" val="4100095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8371" y="802888"/>
            <a:ext cx="8551400" cy="45160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813717" y="5709424"/>
            <a:ext cx="4739268"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2680221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1193180" y="1839952"/>
            <a:ext cx="9902283" cy="4013626"/>
          </a:xfrm>
        </p:spPr>
        <p:txBody>
          <a:bodyPr/>
          <a:lstStyle/>
          <a:p>
            <a:r>
              <a:rPr lang="en-US" dirty="0"/>
              <a:t>Bless. </a:t>
            </a:r>
          </a:p>
          <a:p>
            <a:pPr lvl="1"/>
            <a:r>
              <a:rPr lang="en-US" dirty="0" smtClean="0"/>
              <a:t>If you’re continually around a person who is hard to love, be intentional in blessing them with a smile, a greeting, or some simple gesture of kindness.</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056" y="4460488"/>
            <a:ext cx="3677788" cy="1638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579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p:txBody>
          <a:bodyPr/>
          <a:lstStyle/>
          <a:p>
            <a:r>
              <a:rPr lang="en-US" dirty="0"/>
              <a:t>Identify. </a:t>
            </a:r>
          </a:p>
          <a:p>
            <a:pPr lvl="1"/>
            <a:r>
              <a:rPr lang="en-US" dirty="0"/>
              <a:t>Write down the names of those who have wronged you or could be considered your enemy. Convert that list of names into a prayer list. </a:t>
            </a:r>
          </a:p>
          <a:p>
            <a:pPr lvl="1"/>
            <a:r>
              <a:rPr lang="en-US" dirty="0"/>
              <a:t>Pray for their needs and pray for God to move your heart to love and serve them. </a:t>
            </a:r>
          </a:p>
          <a:p>
            <a:pPr lvl="1"/>
            <a:r>
              <a:rPr lang="en-US" dirty="0"/>
              <a:t>Ask God to help you see them as people He loves, people who were created in the image of God.</a:t>
            </a:r>
          </a:p>
          <a:p>
            <a:endParaRPr lang="en-US" dirty="0"/>
          </a:p>
        </p:txBody>
      </p:sp>
    </p:spTree>
    <p:extLst>
      <p:ext uri="{BB962C8B-B14F-4D97-AF65-F5344CB8AC3E}">
        <p14:creationId xmlns:p14="http://schemas.microsoft.com/office/powerpoint/2010/main" val="3287185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129883"/>
            <a:ext cx="10515600" cy="4047080"/>
          </a:xfrm>
        </p:spPr>
        <p:txBody>
          <a:bodyPr/>
          <a:lstStyle/>
          <a:p>
            <a:r>
              <a:rPr lang="en-US" dirty="0"/>
              <a:t>Serve. </a:t>
            </a:r>
          </a:p>
          <a:p>
            <a:pPr lvl="1"/>
            <a:r>
              <a:rPr lang="en-US" dirty="0"/>
              <a:t>Invest your time and energy in </a:t>
            </a:r>
            <a:r>
              <a:rPr lang="en-US" dirty="0" smtClean="0"/>
              <a:t>assisting an “enemy” </a:t>
            </a:r>
            <a:r>
              <a:rPr lang="en-US" dirty="0"/>
              <a:t>with </a:t>
            </a:r>
            <a:r>
              <a:rPr lang="en-US" dirty="0" smtClean="0"/>
              <a:t>something </a:t>
            </a:r>
            <a:r>
              <a:rPr lang="en-US" smtClean="0"/>
              <a:t>practical where they </a:t>
            </a:r>
            <a:r>
              <a:rPr lang="en-US" dirty="0"/>
              <a:t>could use </a:t>
            </a:r>
            <a:r>
              <a:rPr lang="en-US" dirty="0" smtClean="0"/>
              <a:t>your help</a:t>
            </a:r>
            <a:r>
              <a:rPr lang="en-US" dirty="0"/>
              <a:t>. </a:t>
            </a:r>
          </a:p>
          <a:p>
            <a:pPr lvl="1"/>
            <a:r>
              <a:rPr lang="en-US" dirty="0"/>
              <a:t>Use the opportunity to point to Christ. </a:t>
            </a:r>
          </a:p>
          <a:p>
            <a:endParaRPr lang="en-US" dirty="0"/>
          </a:p>
        </p:txBody>
      </p:sp>
    </p:spTree>
    <p:extLst>
      <p:ext uri="{BB962C8B-B14F-4D97-AF65-F5344CB8AC3E}">
        <p14:creationId xmlns:p14="http://schemas.microsoft.com/office/powerpoint/2010/main" val="1913970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0973" y1="62150" x2="30973" y2="62150"/>
                        <a14:foregroundMark x1="48230" y1="71495" x2="48230" y2="71495"/>
                        <a14:foregroundMark x1="40708" y1="66822" x2="40708" y2="66822"/>
                        <a14:foregroundMark x1="34513" y1="64953" x2="34513" y2="64953"/>
                        <a14:foregroundMark x1="27434" y1="59346" x2="27434" y2="59346"/>
                        <a14:foregroundMark x1="25221" y1="63551" x2="25221" y2="63551"/>
                        <a14:foregroundMark x1="53097" y1="68692" x2="53097" y2="68692"/>
                        <a14:foregroundMark x1="42920" y1="71495" x2="42920" y2="71495"/>
                      </a14:backgroundRemoval>
                    </a14:imgEffect>
                  </a14:imgLayer>
                </a14:imgProps>
              </a:ext>
              <a:ext uri="{28A0092B-C50C-407E-A947-70E740481C1C}">
                <a14:useLocalDpi xmlns:a14="http://schemas.microsoft.com/office/drawing/2010/main" val="0"/>
              </a:ext>
            </a:extLst>
          </a:blip>
          <a:srcRect/>
          <a:stretch>
            <a:fillRect/>
          </a:stretch>
        </p:blipFill>
        <p:spPr bwMode="auto">
          <a:xfrm>
            <a:off x="8309285" y="2766665"/>
            <a:ext cx="2507398" cy="2374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1103623" y="2297151"/>
            <a:ext cx="2286347" cy="3077737"/>
            <a:chOff x="2040326" y="2371260"/>
            <a:chExt cx="1933575" cy="2747150"/>
          </a:xfrm>
        </p:grpSpPr>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203528" y="2581857"/>
              <a:ext cx="1428750" cy="2268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6798" y1="27586" x2="46798" y2="27586"/>
                          <a14:foregroundMark x1="63054" y1="27931" x2="63054" y2="27931"/>
                        </a14:backgroundRemoval>
                      </a14:imgEffect>
                    </a14:imgLayer>
                  </a14:imgProps>
                </a:ext>
                <a:ext uri="{28A0092B-C50C-407E-A947-70E740481C1C}">
                  <a14:useLocalDpi xmlns:a14="http://schemas.microsoft.com/office/drawing/2010/main" val="0"/>
                </a:ext>
              </a:extLst>
            </a:blip>
            <a:srcRect/>
            <a:stretch>
              <a:fillRect/>
            </a:stretch>
          </p:blipFill>
          <p:spPr bwMode="auto">
            <a:xfrm>
              <a:off x="2040326" y="2371260"/>
              <a:ext cx="1933575" cy="2747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ounded Rectangular Callout 4"/>
          <p:cNvSpPr/>
          <p:nvPr/>
        </p:nvSpPr>
        <p:spPr>
          <a:xfrm>
            <a:off x="3367668" y="1940312"/>
            <a:ext cx="4516246" cy="1862253"/>
          </a:xfrm>
          <a:prstGeom prst="wedgeRoundRectCallout">
            <a:avLst>
              <a:gd name="adj1" fmla="val 75199"/>
              <a:gd name="adj2" fmla="val -147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latin typeface="Comic Sans MS" panose="030F0702030302020204" pitchFamily="66" charset="0"/>
              </a:rPr>
              <a:t>OK … you’ve had your coffee.  Get off your chair … there’s a Crossword to do.  And there’s even more Family Activities at </a:t>
            </a:r>
            <a:r>
              <a:rPr lang="en-US" sz="2000" u="sng" dirty="0">
                <a:latin typeface="Comic Sans MS" panose="030F0702030302020204" pitchFamily="66" charset="0"/>
                <a:hlinkClick r:id="rId8"/>
              </a:rPr>
              <a:t>https://tinyurl.com/yyy8sb7p</a:t>
            </a:r>
            <a:endParaRPr lang="en-US" sz="2000" dirty="0">
              <a:latin typeface="Comic Sans MS" panose="030F0702030302020204" pitchFamily="66" charset="0"/>
            </a:endParaRPr>
          </a:p>
        </p:txBody>
      </p:sp>
    </p:spTree>
    <p:extLst>
      <p:ext uri="{BB962C8B-B14F-4D97-AF65-F5344CB8AC3E}">
        <p14:creationId xmlns:p14="http://schemas.microsoft.com/office/powerpoint/2010/main" val="3178094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Love Your Enemies</a:t>
            </a:r>
            <a:endParaRPr lang="en-US" dirty="0"/>
          </a:p>
        </p:txBody>
      </p:sp>
      <p:sp>
        <p:nvSpPr>
          <p:cNvPr id="3" name="Subtitle 2"/>
          <p:cNvSpPr>
            <a:spLocks noGrp="1"/>
          </p:cNvSpPr>
          <p:nvPr>
            <p:ph type="subTitle" idx="1"/>
          </p:nvPr>
        </p:nvSpPr>
        <p:spPr>
          <a:xfrm>
            <a:off x="1524000" y="3817620"/>
            <a:ext cx="9144000" cy="1440180"/>
          </a:xfrm>
        </p:spPr>
        <p:txBody>
          <a:bodyPr/>
          <a:lstStyle/>
          <a:p>
            <a:r>
              <a:rPr lang="en-US" dirty="0" smtClean="0"/>
              <a:t>May 5</a:t>
            </a:r>
            <a:endParaRPr lang="en-US" dirty="0"/>
          </a:p>
        </p:txBody>
      </p:sp>
    </p:spTree>
    <p:extLst>
      <p:ext uri="{BB962C8B-B14F-4D97-AF65-F5344CB8AC3E}">
        <p14:creationId xmlns:p14="http://schemas.microsoft.com/office/powerpoint/2010/main" val="526470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that time …</a:t>
            </a:r>
            <a:endParaRPr lang="en-US" dirty="0"/>
          </a:p>
        </p:txBody>
      </p:sp>
      <p:sp>
        <p:nvSpPr>
          <p:cNvPr id="3" name="Content Placeholder 2"/>
          <p:cNvSpPr>
            <a:spLocks noGrp="1"/>
          </p:cNvSpPr>
          <p:nvPr>
            <p:ph idx="1"/>
          </p:nvPr>
        </p:nvSpPr>
        <p:spPr/>
        <p:txBody>
          <a:bodyPr/>
          <a:lstStyle/>
          <a:p>
            <a:r>
              <a:rPr lang="en-US" dirty="0"/>
              <a:t>What’s an experience you’ve had at a sports event with an obnoxious fan?</a:t>
            </a:r>
          </a:p>
          <a:p>
            <a:r>
              <a:rPr lang="en-US" dirty="0">
                <a:solidFill>
                  <a:srgbClr val="C00000"/>
                </a:solidFill>
              </a:rPr>
              <a:t>The natural human response to being treated wrongly could be an angry verbal response or even a physical confrontation.</a:t>
            </a:r>
          </a:p>
          <a:p>
            <a:pPr lvl="1"/>
            <a:r>
              <a:rPr lang="en-US" dirty="0">
                <a:solidFill>
                  <a:srgbClr val="C00000"/>
                </a:solidFill>
              </a:rPr>
              <a:t>This might be what the world expects.</a:t>
            </a:r>
          </a:p>
          <a:p>
            <a:pPr lvl="1"/>
            <a:r>
              <a:rPr lang="en-US" dirty="0">
                <a:solidFill>
                  <a:srgbClr val="C00000"/>
                </a:solidFill>
              </a:rPr>
              <a:t>But Jesus calls us to love our enemies, even as Christ has loved us.</a:t>
            </a:r>
          </a:p>
          <a:p>
            <a:endParaRPr lang="en-US" dirty="0"/>
          </a:p>
        </p:txBody>
      </p:sp>
      <p:grpSp>
        <p:nvGrpSpPr>
          <p:cNvPr id="6" name="Group 5"/>
          <p:cNvGrpSpPr/>
          <p:nvPr/>
        </p:nvGrpSpPr>
        <p:grpSpPr>
          <a:xfrm>
            <a:off x="1035686" y="3250247"/>
            <a:ext cx="8753960" cy="2784398"/>
            <a:chOff x="1035686" y="3250247"/>
            <a:chExt cx="8753960" cy="2784398"/>
          </a:xfrm>
        </p:grpSpPr>
        <p:pic>
          <p:nvPicPr>
            <p:cNvPr id="4" name="Picture 3"/>
            <p:cNvPicPr>
              <a:picLocks noChangeAspect="1"/>
            </p:cNvPicPr>
            <p:nvPr/>
          </p:nvPicPr>
          <p:blipFill>
            <a:blip r:embed="rId2"/>
            <a:stretch>
              <a:fillRect/>
            </a:stretch>
          </p:blipFill>
          <p:spPr>
            <a:xfrm rot="20781431">
              <a:off x="4981120" y="4024993"/>
              <a:ext cx="1428571" cy="2009652"/>
            </a:xfrm>
            <a:prstGeom prst="rect">
              <a:avLst/>
            </a:prstGeom>
            <a:ln>
              <a:noFill/>
            </a:ln>
            <a:effectLst>
              <a:outerShdw blurRad="292100" dist="139700" dir="2700000" algn="tl" rotWithShape="0">
                <a:srgbClr val="333333">
                  <a:alpha val="65000"/>
                </a:srgbClr>
              </a:outerShdw>
            </a:effectLst>
          </p:spPr>
        </p:pic>
        <p:pic>
          <p:nvPicPr>
            <p:cNvPr id="1026" name="Picture 2" descr="Image result for dru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311019">
              <a:off x="1035686" y="3250247"/>
              <a:ext cx="3204845" cy="1946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rot="647893">
              <a:off x="7408694" y="3282416"/>
              <a:ext cx="2380952" cy="161904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8023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radical teaching.</a:t>
            </a:r>
          </a:p>
        </p:txBody>
      </p:sp>
      <p:sp>
        <p:nvSpPr>
          <p:cNvPr id="3" name="Content Placeholder 2"/>
          <p:cNvSpPr>
            <a:spLocks noGrp="1"/>
          </p:cNvSpPr>
          <p:nvPr>
            <p:ph idx="1"/>
          </p:nvPr>
        </p:nvSpPr>
        <p:spPr>
          <a:xfrm>
            <a:off x="1436915" y="2206625"/>
            <a:ext cx="9133114" cy="4351338"/>
          </a:xfrm>
        </p:spPr>
        <p:txBody>
          <a:bodyPr/>
          <a:lstStyle/>
          <a:p>
            <a:pPr marL="0" indent="0" algn="ctr">
              <a:buNone/>
            </a:pPr>
            <a:r>
              <a:rPr lang="en-US" dirty="0"/>
              <a:t>Luke 6:27-28 (NIV) "But I tell you who hear me: Love your enemies, do good to those who hate you,  28  bless those who curse you, pray for those who mistreat you.</a:t>
            </a:r>
          </a:p>
          <a:p>
            <a:pPr marL="0" indent="0" algn="ctr">
              <a:buNone/>
            </a:pPr>
            <a:endParaRPr lang="en-US" dirty="0"/>
          </a:p>
        </p:txBody>
      </p:sp>
      <p:pic>
        <p:nvPicPr>
          <p:cNvPr id="4" name="Picture 3"/>
          <p:cNvPicPr>
            <a:picLocks noChangeAspect="1"/>
          </p:cNvPicPr>
          <p:nvPr/>
        </p:nvPicPr>
        <p:blipFill>
          <a:blip r:embed="rId2"/>
          <a:stretch>
            <a:fillRect/>
          </a:stretch>
        </p:blipFill>
        <p:spPr>
          <a:xfrm>
            <a:off x="5072905" y="4934648"/>
            <a:ext cx="2590476"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437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Loving Attitudes and Actions</a:t>
            </a:r>
          </a:p>
        </p:txBody>
      </p:sp>
      <p:sp>
        <p:nvSpPr>
          <p:cNvPr id="3" name="Content Placeholder 2"/>
          <p:cNvSpPr>
            <a:spLocks noGrp="1"/>
          </p:cNvSpPr>
          <p:nvPr>
            <p:ph idx="1"/>
          </p:nvPr>
        </p:nvSpPr>
        <p:spPr/>
        <p:txBody>
          <a:bodyPr/>
          <a:lstStyle/>
          <a:p>
            <a:r>
              <a:rPr lang="en-US" dirty="0"/>
              <a:t>What different kinds of mistreatment did Jesus refer to in His commands? What actions does He say we are to take in each case? </a:t>
            </a:r>
            <a:endParaRPr lang="en-US" dirty="0" smtClean="0"/>
          </a:p>
          <a:p>
            <a:r>
              <a:rPr lang="en-US" dirty="0"/>
              <a:t>How do you know when someone has crossed the line and become your enemy?</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60874529"/>
              </p:ext>
            </p:extLst>
          </p:nvPr>
        </p:nvGraphicFramePr>
        <p:xfrm>
          <a:off x="1175656" y="3582608"/>
          <a:ext cx="9906000" cy="1463040"/>
        </p:xfrm>
        <a:graphic>
          <a:graphicData uri="http://schemas.openxmlformats.org/drawingml/2006/table">
            <a:tbl>
              <a:tblPr firstRow="1" bandRow="1">
                <a:tableStyleId>{5C22544A-7EE6-4342-B048-85BDC9FD1C3A}</a:tableStyleId>
              </a:tblPr>
              <a:tblGrid>
                <a:gridCol w="4953000"/>
                <a:gridCol w="4953000"/>
              </a:tblGrid>
              <a:tr h="370840">
                <a:tc>
                  <a:txBody>
                    <a:bodyPr/>
                    <a:lstStyle/>
                    <a:p>
                      <a:pPr algn="ctr"/>
                      <a:r>
                        <a:rPr lang="en-US" sz="2800" dirty="0" smtClean="0"/>
                        <a:t>Mistreatment</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Response</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US" sz="2800" dirty="0" smtClean="0"/>
                    </a:p>
                    <a:p>
                      <a:endParaRPr lang="en-US" sz="2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1273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Loving Attitudes and Actions</a:t>
            </a:r>
          </a:p>
        </p:txBody>
      </p:sp>
      <p:sp>
        <p:nvSpPr>
          <p:cNvPr id="3" name="Content Placeholder 2"/>
          <p:cNvSpPr>
            <a:spLocks noGrp="1"/>
          </p:cNvSpPr>
          <p:nvPr>
            <p:ph idx="1"/>
          </p:nvPr>
        </p:nvSpPr>
        <p:spPr>
          <a:xfrm>
            <a:off x="882805" y="1591449"/>
            <a:ext cx="10515600" cy="4351338"/>
          </a:xfrm>
        </p:spPr>
        <p:txBody>
          <a:bodyPr/>
          <a:lstStyle/>
          <a:p>
            <a:r>
              <a:rPr lang="en-US" dirty="0"/>
              <a:t>What’s your natural reaction to Jesus’ commands in these verses?  How do you think most people in our culture would react to Jesus’ teaching in these verses?</a:t>
            </a:r>
          </a:p>
          <a:p>
            <a:r>
              <a:rPr lang="en-US" dirty="0"/>
              <a:t>What does it mean to "bless those who curse you"? </a:t>
            </a:r>
          </a:p>
          <a:p>
            <a:r>
              <a:rPr lang="en-US" dirty="0"/>
              <a:t>What practical steps can we take to put these into action? How is it possible to do what Jesus expects?</a:t>
            </a:r>
          </a:p>
          <a:p>
            <a:endParaRPr lang="en-US" dirty="0"/>
          </a:p>
        </p:txBody>
      </p:sp>
    </p:spTree>
    <p:extLst>
      <p:ext uri="{BB962C8B-B14F-4D97-AF65-F5344CB8AC3E}">
        <p14:creationId xmlns:p14="http://schemas.microsoft.com/office/powerpoint/2010/main" val="237520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specific examples of how to treat enemies</a:t>
            </a:r>
            <a:r>
              <a:rPr lang="en-US" dirty="0" smtClean="0"/>
              <a:t>.</a:t>
            </a:r>
            <a:endParaRPr lang="en-US" dirty="0"/>
          </a:p>
        </p:txBody>
      </p:sp>
      <p:sp>
        <p:nvSpPr>
          <p:cNvPr id="3" name="Content Placeholder 2"/>
          <p:cNvSpPr>
            <a:spLocks noGrp="1"/>
          </p:cNvSpPr>
          <p:nvPr>
            <p:ph idx="1"/>
          </p:nvPr>
        </p:nvSpPr>
        <p:spPr>
          <a:xfrm>
            <a:off x="1248936" y="1847927"/>
            <a:ext cx="9647663" cy="4351338"/>
          </a:xfrm>
        </p:spPr>
        <p:txBody>
          <a:bodyPr/>
          <a:lstStyle/>
          <a:p>
            <a:pPr marL="0" indent="0" algn="ctr">
              <a:buNone/>
            </a:pPr>
            <a:r>
              <a:rPr lang="en-US" dirty="0"/>
              <a:t>Luke 6:29-31 (NIV)  If someone strikes you on one cheek, turn to him the other also. If someone takes your cloak, do not stop him from taking your tunic.  30  Give to everyone who asks you, and if anyone takes what belongs to you, do not demand it back.  31  Do to others as you would have them do to you.</a:t>
            </a:r>
          </a:p>
          <a:p>
            <a:pPr marL="0" indent="0" algn="ctr">
              <a:buNone/>
            </a:pPr>
            <a:endParaRPr lang="en-US" dirty="0"/>
          </a:p>
        </p:txBody>
      </p:sp>
      <p:pic>
        <p:nvPicPr>
          <p:cNvPr id="4" name="Picture 3"/>
          <p:cNvPicPr>
            <a:picLocks noChangeAspect="1"/>
          </p:cNvPicPr>
          <p:nvPr/>
        </p:nvPicPr>
        <p:blipFill>
          <a:blip r:embed="rId2"/>
          <a:stretch>
            <a:fillRect/>
          </a:stretch>
        </p:blipFill>
        <p:spPr>
          <a:xfrm>
            <a:off x="4816427" y="5581418"/>
            <a:ext cx="2590476"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9425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Loving Others Requires Our Action</a:t>
            </a:r>
          </a:p>
        </p:txBody>
      </p:sp>
      <p:sp>
        <p:nvSpPr>
          <p:cNvPr id="3" name="Content Placeholder 2"/>
          <p:cNvSpPr>
            <a:spLocks noGrp="1"/>
          </p:cNvSpPr>
          <p:nvPr>
            <p:ph idx="1"/>
          </p:nvPr>
        </p:nvSpPr>
        <p:spPr/>
        <p:txBody>
          <a:bodyPr/>
          <a:lstStyle/>
          <a:p>
            <a:r>
              <a:rPr lang="en-US" dirty="0"/>
              <a:t>Identify the four situations Jesus described to show how His call to love one’s enemies could be applied? </a:t>
            </a:r>
          </a:p>
          <a:p>
            <a:r>
              <a:rPr lang="en-US" dirty="0" smtClean="0"/>
              <a:t>How </a:t>
            </a:r>
            <a:r>
              <a:rPr lang="en-US" dirty="0"/>
              <a:t>does what He called for differ from the response of </a:t>
            </a:r>
            <a:r>
              <a:rPr lang="en-US" dirty="0" smtClean="0"/>
              <a:t>our society toward </a:t>
            </a:r>
            <a:r>
              <a:rPr lang="en-US" dirty="0"/>
              <a:t>those who act against them?  What would be a typical response?</a:t>
            </a:r>
          </a:p>
          <a:p>
            <a:endParaRPr lang="en-US" dirty="0"/>
          </a:p>
        </p:txBody>
      </p:sp>
    </p:spTree>
    <p:extLst>
      <p:ext uri="{BB962C8B-B14F-4D97-AF65-F5344CB8AC3E}">
        <p14:creationId xmlns:p14="http://schemas.microsoft.com/office/powerpoint/2010/main" val="24255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Loving Others Requires Our Action</a:t>
            </a:r>
          </a:p>
        </p:txBody>
      </p:sp>
      <p:sp>
        <p:nvSpPr>
          <p:cNvPr id="3" name="Content Placeholder 2"/>
          <p:cNvSpPr>
            <a:spLocks noGrp="1"/>
          </p:cNvSpPr>
          <p:nvPr>
            <p:ph idx="1"/>
          </p:nvPr>
        </p:nvSpPr>
        <p:spPr/>
        <p:txBody>
          <a:bodyPr/>
          <a:lstStyle/>
          <a:p>
            <a:r>
              <a:rPr lang="en-US" dirty="0"/>
              <a:t> What is the great behavioral principle Jesus gave to His followers? </a:t>
            </a:r>
            <a:endParaRPr lang="en-US" dirty="0" smtClean="0"/>
          </a:p>
          <a:p>
            <a:r>
              <a:rPr lang="en-US" dirty="0" smtClean="0"/>
              <a:t>What keeps </a:t>
            </a:r>
            <a:r>
              <a:rPr lang="en-US" dirty="0"/>
              <a:t>you from treating others the way you prefer to be </a:t>
            </a:r>
            <a:r>
              <a:rPr lang="en-US" dirty="0" smtClean="0"/>
              <a:t>treated</a:t>
            </a:r>
            <a:r>
              <a:rPr lang="en-US" dirty="0"/>
              <a:t>?</a:t>
            </a:r>
            <a:endParaRPr lang="en-US" dirty="0"/>
          </a:p>
          <a:p>
            <a:r>
              <a:rPr lang="en-US" dirty="0"/>
              <a:t>Why/how are </a:t>
            </a:r>
            <a:r>
              <a:rPr lang="en-US" i="1" dirty="0"/>
              <a:t>believers</a:t>
            </a:r>
            <a:r>
              <a:rPr lang="en-US" dirty="0"/>
              <a:t> equipped to carry out this principle?</a:t>
            </a:r>
          </a:p>
          <a:p>
            <a:endParaRPr lang="en-US" dirty="0"/>
          </a:p>
        </p:txBody>
      </p:sp>
    </p:spTree>
    <p:extLst>
      <p:ext uri="{BB962C8B-B14F-4D97-AF65-F5344CB8AC3E}">
        <p14:creationId xmlns:p14="http://schemas.microsoft.com/office/powerpoint/2010/main" val="387278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a:t>
            </a:r>
            <a:r>
              <a:rPr lang="en-US" i="1" dirty="0"/>
              <a:t>why</a:t>
            </a:r>
            <a:r>
              <a:rPr lang="en-US" dirty="0"/>
              <a:t> we should love our enemies</a:t>
            </a:r>
            <a:r>
              <a:rPr lang="en-US" dirty="0" smtClean="0"/>
              <a:t>.</a:t>
            </a:r>
            <a:endParaRPr lang="en-US" dirty="0"/>
          </a:p>
        </p:txBody>
      </p:sp>
      <p:sp>
        <p:nvSpPr>
          <p:cNvPr id="3" name="Content Placeholder 2"/>
          <p:cNvSpPr>
            <a:spLocks noGrp="1"/>
          </p:cNvSpPr>
          <p:nvPr>
            <p:ph idx="1"/>
          </p:nvPr>
        </p:nvSpPr>
        <p:spPr>
          <a:xfrm>
            <a:off x="1304691" y="1825625"/>
            <a:ext cx="9803780" cy="4351338"/>
          </a:xfrm>
        </p:spPr>
        <p:txBody>
          <a:bodyPr/>
          <a:lstStyle/>
          <a:p>
            <a:pPr marL="0" indent="0" algn="ctr">
              <a:buNone/>
            </a:pPr>
            <a:r>
              <a:rPr lang="en-US" dirty="0"/>
              <a:t>Luke 6:32-36 (NIV) "If you love those who love you, what credit is that to you? Even 'sinners' love those who love them. 33  And if you do good to those who are good to you, what credit is that to you? Even 'sinners' do that. 34  And if you lend to those from whom you expect repayment, what credit is that to you? Even 'sinners' lend to 'sinners,' </a:t>
            </a:r>
          </a:p>
        </p:txBody>
      </p:sp>
    </p:spTree>
    <p:extLst>
      <p:ext uri="{BB962C8B-B14F-4D97-AF65-F5344CB8AC3E}">
        <p14:creationId xmlns:p14="http://schemas.microsoft.com/office/powerpoint/2010/main" val="40629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104</TotalTime>
  <Words>840</Words>
  <Application>Microsoft Office PowerPoint</Application>
  <PresentationFormat>Widescreen</PresentationFormat>
  <Paragraphs>58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Comic Sans MS</vt:lpstr>
      <vt:lpstr>Office Theme</vt:lpstr>
      <vt:lpstr>Love Your Enemies</vt:lpstr>
      <vt:lpstr>Remember that time …</vt:lpstr>
      <vt:lpstr>Listen for radical teaching.</vt:lpstr>
      <vt:lpstr>Loving Attitudes and Actions</vt:lpstr>
      <vt:lpstr>Loving Attitudes and Actions</vt:lpstr>
      <vt:lpstr>Listen for specific examples of how to treat enemies.</vt:lpstr>
      <vt:lpstr>Loving Others Requires Our Action</vt:lpstr>
      <vt:lpstr>Loving Others Requires Our Action</vt:lpstr>
      <vt:lpstr>Listen for why we should love our enemies.</vt:lpstr>
      <vt:lpstr>Listen for why we should love our enemies.</vt:lpstr>
      <vt:lpstr>Christ’s Love Flows through Us.</vt:lpstr>
      <vt:lpstr>Christ’s Love Flows through Us.</vt:lpstr>
      <vt:lpstr>PowerPoint Presentation</vt:lpstr>
      <vt:lpstr>Application</vt:lpstr>
      <vt:lpstr>Application</vt:lpstr>
      <vt:lpstr>Application</vt:lpstr>
      <vt:lpstr>Family Activities</vt:lpstr>
      <vt:lpstr>Love Your Enemies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Your Enemies</dc:title>
  <dc:creator>Steve Armstrong</dc:creator>
  <cp:lastModifiedBy>Steve Armstrong</cp:lastModifiedBy>
  <cp:revision>10</cp:revision>
  <dcterms:created xsi:type="dcterms:W3CDTF">2019-04-19T12:45:54Z</dcterms:created>
  <dcterms:modified xsi:type="dcterms:W3CDTF">2019-05-01T18:37:34Z</dcterms:modified>
</cp:coreProperties>
</file>