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70" r:id="rId15"/>
    <p:sldId id="271" r:id="rId16"/>
    <p:sldId id="269"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fm6b7x4"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tinyurl.com/277t4ck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Looking Forward</a:t>
            </a:r>
            <a:br>
              <a:rPr lang="en-US" dirty="0"/>
            </a:br>
            <a:r>
              <a:rPr lang="en-US" dirty="0"/>
              <a:t>with Hope</a:t>
            </a:r>
          </a:p>
        </p:txBody>
      </p:sp>
      <p:sp>
        <p:nvSpPr>
          <p:cNvPr id="3" name="Subtitle 2"/>
          <p:cNvSpPr>
            <a:spLocks noGrp="1"/>
          </p:cNvSpPr>
          <p:nvPr>
            <p:ph type="subTitle" idx="1"/>
          </p:nvPr>
        </p:nvSpPr>
        <p:spPr>
          <a:xfrm>
            <a:off x="1524000" y="3800104"/>
            <a:ext cx="9144000" cy="1457696"/>
          </a:xfrm>
        </p:spPr>
        <p:txBody>
          <a:bodyPr/>
          <a:lstStyle/>
          <a:p>
            <a:r>
              <a:rPr lang="en-US" dirty="0"/>
              <a:t>December 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DE6D5-1CEE-BF8F-E5A8-8446F6088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ABF43-4789-2447-E5C5-8ED4995D122E}"/>
              </a:ext>
            </a:extLst>
          </p:cNvPr>
          <p:cNvSpPr>
            <a:spLocks noGrp="1"/>
          </p:cNvSpPr>
          <p:nvPr>
            <p:ph type="title"/>
          </p:nvPr>
        </p:nvSpPr>
        <p:spPr/>
        <p:txBody>
          <a:bodyPr/>
          <a:lstStyle/>
          <a:p>
            <a:pPr algn="l"/>
            <a:r>
              <a:rPr lang="en-US" dirty="0"/>
              <a:t>Listen for a phrase quoted in the New Testament.</a:t>
            </a:r>
          </a:p>
        </p:txBody>
      </p:sp>
      <p:sp>
        <p:nvSpPr>
          <p:cNvPr id="3" name="Content Placeholder 2">
            <a:extLst>
              <a:ext uri="{FF2B5EF4-FFF2-40B4-BE49-F238E27FC236}">
                <a16:creationId xmlns:a16="http://schemas.microsoft.com/office/drawing/2014/main" id="{279A50AC-5EEA-5768-8D7D-F663729400A3}"/>
              </a:ext>
            </a:extLst>
          </p:cNvPr>
          <p:cNvSpPr>
            <a:spLocks noGrp="1"/>
          </p:cNvSpPr>
          <p:nvPr>
            <p:ph idx="1"/>
          </p:nvPr>
        </p:nvSpPr>
        <p:spPr>
          <a:xfrm>
            <a:off x="1817224" y="2141537"/>
            <a:ext cx="8899967" cy="4351338"/>
          </a:xfrm>
        </p:spPr>
        <p:txBody>
          <a:bodyPr/>
          <a:lstStyle/>
          <a:p>
            <a:pPr marL="0" indent="0" algn="ctr">
              <a:buNone/>
            </a:pPr>
            <a:r>
              <a:rPr lang="en-US" dirty="0"/>
              <a:t>ground shall become level, the rugged places a plain. 5  And the glory of the LORD will be revealed, and all mankind together will see it. For the mouth of the LORD has spoken."</a:t>
            </a:r>
          </a:p>
        </p:txBody>
      </p:sp>
      <p:pic>
        <p:nvPicPr>
          <p:cNvPr id="4" name="Picture 3">
            <a:extLst>
              <a:ext uri="{FF2B5EF4-FFF2-40B4-BE49-F238E27FC236}">
                <a16:creationId xmlns:a16="http://schemas.microsoft.com/office/drawing/2014/main" id="{33C6AF60-F0F8-1CF6-82C0-4290C10D8C79}"/>
              </a:ext>
            </a:extLst>
          </p:cNvPr>
          <p:cNvPicPr>
            <a:picLocks noChangeAspect="1"/>
          </p:cNvPicPr>
          <p:nvPr/>
        </p:nvPicPr>
        <p:blipFill>
          <a:blip r:embed="rId2">
            <a:duotone>
              <a:prstClr val="black"/>
              <a:schemeClr val="accent1">
                <a:tint val="45000"/>
                <a:satMod val="400000"/>
              </a:schemeClr>
            </a:duotone>
          </a:blip>
          <a:stretch>
            <a:fillRect/>
          </a:stretch>
        </p:blipFill>
        <p:spPr>
          <a:xfrm>
            <a:off x="4993148" y="5283801"/>
            <a:ext cx="1904762"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932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0D10-5909-0AC4-71D4-FF2B36F64B2D}"/>
              </a:ext>
            </a:extLst>
          </p:cNvPr>
          <p:cNvSpPr>
            <a:spLocks noGrp="1"/>
          </p:cNvSpPr>
          <p:nvPr>
            <p:ph type="title"/>
          </p:nvPr>
        </p:nvSpPr>
        <p:spPr/>
        <p:txBody>
          <a:bodyPr/>
          <a:lstStyle/>
          <a:p>
            <a:r>
              <a:rPr lang="en-US" dirty="0"/>
              <a:t>Hope of God’s Glory</a:t>
            </a:r>
          </a:p>
        </p:txBody>
      </p:sp>
      <p:sp>
        <p:nvSpPr>
          <p:cNvPr id="3" name="Content Placeholder 2">
            <a:extLst>
              <a:ext uri="{FF2B5EF4-FFF2-40B4-BE49-F238E27FC236}">
                <a16:creationId xmlns:a16="http://schemas.microsoft.com/office/drawing/2014/main" id="{77209E37-E71E-E687-91BB-D195B9DDCF5D}"/>
              </a:ext>
            </a:extLst>
          </p:cNvPr>
          <p:cNvSpPr>
            <a:spLocks noGrp="1"/>
          </p:cNvSpPr>
          <p:nvPr>
            <p:ph idx="1"/>
          </p:nvPr>
        </p:nvSpPr>
        <p:spPr/>
        <p:txBody>
          <a:bodyPr/>
          <a:lstStyle/>
          <a:p>
            <a:r>
              <a:rPr lang="en-US" dirty="0">
                <a:solidFill>
                  <a:srgbClr val="C00000"/>
                </a:solidFill>
              </a:rPr>
              <a:t>The “voice” could be …</a:t>
            </a:r>
          </a:p>
          <a:p>
            <a:pPr lvl="1"/>
            <a:r>
              <a:rPr lang="en-US" sz="3600" dirty="0">
                <a:solidFill>
                  <a:srgbClr val="C00000"/>
                </a:solidFill>
              </a:rPr>
              <a:t>A prophet (Isaiah?)</a:t>
            </a:r>
          </a:p>
          <a:p>
            <a:pPr lvl="1"/>
            <a:r>
              <a:rPr lang="en-US" sz="3600" dirty="0">
                <a:solidFill>
                  <a:srgbClr val="C00000"/>
                </a:solidFill>
              </a:rPr>
              <a:t>John the Baptist (Matt. 3:3)</a:t>
            </a:r>
          </a:p>
          <a:p>
            <a:pPr lvl="1"/>
            <a:r>
              <a:rPr lang="en-US" sz="3600" dirty="0">
                <a:solidFill>
                  <a:srgbClr val="C00000"/>
                </a:solidFill>
              </a:rPr>
              <a:t>A modern-day evangelist</a:t>
            </a:r>
          </a:p>
          <a:p>
            <a:pPr lvl="1"/>
            <a:r>
              <a:rPr lang="en-US" sz="3600" dirty="0">
                <a:solidFill>
                  <a:srgbClr val="C00000"/>
                </a:solidFill>
              </a:rPr>
              <a:t>One of us sharing the Gospel</a:t>
            </a:r>
            <a:r>
              <a:rPr lang="en-US" dirty="0">
                <a:solidFill>
                  <a:srgbClr val="C00000"/>
                </a:solidFill>
              </a:rPr>
              <a:t>.</a:t>
            </a:r>
          </a:p>
          <a:p>
            <a:endParaRPr lang="en-US" dirty="0"/>
          </a:p>
        </p:txBody>
      </p:sp>
      <p:sp>
        <p:nvSpPr>
          <p:cNvPr id="4" name="TextBox 3">
            <a:extLst>
              <a:ext uri="{FF2B5EF4-FFF2-40B4-BE49-F238E27FC236}">
                <a16:creationId xmlns:a16="http://schemas.microsoft.com/office/drawing/2014/main" id="{71578CC5-0A6E-9F26-6FD4-A1EFE18E6E30}"/>
              </a:ext>
            </a:extLst>
          </p:cNvPr>
          <p:cNvSpPr txBox="1"/>
          <p:nvPr/>
        </p:nvSpPr>
        <p:spPr>
          <a:xfrm>
            <a:off x="7743463" y="1825625"/>
            <a:ext cx="4096473" cy="1323439"/>
          </a:xfrm>
          <a:prstGeom prst="rect">
            <a:avLst/>
          </a:prstGeom>
          <a:solidFill>
            <a:srgbClr val="00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dirty="0"/>
              <a:t>A </a:t>
            </a:r>
            <a:r>
              <a:rPr lang="en-US" sz="4000" b="1" dirty="0">
                <a:solidFill>
                  <a:srgbClr val="FFFF00"/>
                </a:solidFill>
              </a:rPr>
              <a:t>voice</a:t>
            </a:r>
            <a:r>
              <a:rPr lang="en-US" sz="4000" dirty="0"/>
              <a:t> of one calling …</a:t>
            </a:r>
          </a:p>
        </p:txBody>
      </p:sp>
    </p:spTree>
    <p:extLst>
      <p:ext uri="{BB962C8B-B14F-4D97-AF65-F5344CB8AC3E}">
        <p14:creationId xmlns:p14="http://schemas.microsoft.com/office/powerpoint/2010/main" val="16191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9FB2-5DFF-1451-A85E-E1E73088A8D6}"/>
              </a:ext>
            </a:extLst>
          </p:cNvPr>
          <p:cNvSpPr>
            <a:spLocks noGrp="1"/>
          </p:cNvSpPr>
          <p:nvPr>
            <p:ph type="title"/>
          </p:nvPr>
        </p:nvSpPr>
        <p:spPr/>
        <p:txBody>
          <a:bodyPr/>
          <a:lstStyle/>
          <a:p>
            <a:r>
              <a:rPr lang="en-US" dirty="0"/>
              <a:t>Hope of God’s Glory</a:t>
            </a:r>
          </a:p>
        </p:txBody>
      </p:sp>
      <p:sp>
        <p:nvSpPr>
          <p:cNvPr id="3" name="Content Placeholder 2">
            <a:extLst>
              <a:ext uri="{FF2B5EF4-FFF2-40B4-BE49-F238E27FC236}">
                <a16:creationId xmlns:a16="http://schemas.microsoft.com/office/drawing/2014/main" id="{CDF90457-19A3-DA38-7715-1AF5AF7A0241}"/>
              </a:ext>
            </a:extLst>
          </p:cNvPr>
          <p:cNvSpPr>
            <a:spLocks noGrp="1"/>
          </p:cNvSpPr>
          <p:nvPr>
            <p:ph idx="1"/>
          </p:nvPr>
        </p:nvSpPr>
        <p:spPr>
          <a:xfrm>
            <a:off x="838200" y="1921397"/>
            <a:ext cx="10515600" cy="4255566"/>
          </a:xfrm>
        </p:spPr>
        <p:txBody>
          <a:bodyPr/>
          <a:lstStyle/>
          <a:p>
            <a:r>
              <a:rPr lang="en-US" dirty="0"/>
              <a:t>How does the roadbuilding imagery of verse 4 speak to us in spiritual terms? </a:t>
            </a:r>
            <a:br>
              <a:rPr lang="en-US" dirty="0"/>
            </a:br>
            <a:br>
              <a:rPr lang="en-US" dirty="0"/>
            </a:br>
            <a:br>
              <a:rPr lang="en-US" dirty="0"/>
            </a:br>
            <a:endParaRPr lang="en-US" dirty="0"/>
          </a:p>
          <a:p>
            <a:r>
              <a:rPr lang="en-US" dirty="0"/>
              <a:t>What are some mountains or hills God has leveled in your life?</a:t>
            </a:r>
          </a:p>
        </p:txBody>
      </p:sp>
      <p:pic>
        <p:nvPicPr>
          <p:cNvPr id="2050" name="Picture 2" descr="Road grader">
            <a:extLst>
              <a:ext uri="{FF2B5EF4-FFF2-40B4-BE49-F238E27FC236}">
                <a16:creationId xmlns:a16="http://schemas.microsoft.com/office/drawing/2014/main" id="{6A887E6C-9C54-3DBF-ECAF-154653C387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0683" y="3053569"/>
            <a:ext cx="2446116" cy="1276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Under construction">
            <a:extLst>
              <a:ext uri="{FF2B5EF4-FFF2-40B4-BE49-F238E27FC236}">
                <a16:creationId xmlns:a16="http://schemas.microsoft.com/office/drawing/2014/main" id="{DA78FE26-066E-DDF2-7073-870D0B4582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62736" y="3136739"/>
            <a:ext cx="1439996" cy="1193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Mountains">
            <a:extLst>
              <a:ext uri="{FF2B5EF4-FFF2-40B4-BE49-F238E27FC236}">
                <a16:creationId xmlns:a16="http://schemas.microsoft.com/office/drawing/2014/main" id="{B2662523-F19E-E738-D0B1-99B45D65B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686" y="3046667"/>
            <a:ext cx="9074551" cy="128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5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5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D2B7-A381-C69D-6741-666D92CAADC9}"/>
              </a:ext>
            </a:extLst>
          </p:cNvPr>
          <p:cNvSpPr>
            <a:spLocks noGrp="1"/>
          </p:cNvSpPr>
          <p:nvPr>
            <p:ph type="title"/>
          </p:nvPr>
        </p:nvSpPr>
        <p:spPr/>
        <p:txBody>
          <a:bodyPr/>
          <a:lstStyle/>
          <a:p>
            <a:r>
              <a:rPr lang="en-US" dirty="0"/>
              <a:t>Hope of God’s Glory</a:t>
            </a:r>
          </a:p>
        </p:txBody>
      </p:sp>
      <p:sp>
        <p:nvSpPr>
          <p:cNvPr id="3" name="Content Placeholder 2">
            <a:extLst>
              <a:ext uri="{FF2B5EF4-FFF2-40B4-BE49-F238E27FC236}">
                <a16:creationId xmlns:a16="http://schemas.microsoft.com/office/drawing/2014/main" id="{71FFC2DE-26E8-F64D-94A8-C59EE0107726}"/>
              </a:ext>
            </a:extLst>
          </p:cNvPr>
          <p:cNvSpPr>
            <a:spLocks noGrp="1"/>
          </p:cNvSpPr>
          <p:nvPr>
            <p:ph idx="1"/>
          </p:nvPr>
        </p:nvSpPr>
        <p:spPr/>
        <p:txBody>
          <a:bodyPr/>
          <a:lstStyle/>
          <a:p>
            <a:r>
              <a:rPr lang="en-US" dirty="0"/>
              <a:t>What are some specific obstacles or "rough places" that need to be smoothed out in our lives?</a:t>
            </a:r>
          </a:p>
          <a:p>
            <a:r>
              <a:rPr lang="en-US" dirty="0"/>
              <a:t>Where do you see God's glory reflected in our world today? </a:t>
            </a:r>
          </a:p>
        </p:txBody>
      </p:sp>
    </p:spTree>
    <p:extLst>
      <p:ext uri="{BB962C8B-B14F-4D97-AF65-F5344CB8AC3E}">
        <p14:creationId xmlns:p14="http://schemas.microsoft.com/office/powerpoint/2010/main" val="38348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8BDB-6098-30ED-9C0F-104926524B9B}"/>
              </a:ext>
            </a:extLst>
          </p:cNvPr>
          <p:cNvSpPr>
            <a:spLocks noGrp="1"/>
          </p:cNvSpPr>
          <p:nvPr>
            <p:ph type="title"/>
          </p:nvPr>
        </p:nvSpPr>
        <p:spPr/>
        <p:txBody>
          <a:bodyPr/>
          <a:lstStyle/>
          <a:p>
            <a:pPr algn="l"/>
            <a:r>
              <a:rPr lang="en-US" dirty="0"/>
              <a:t>Listen for good news.</a:t>
            </a:r>
          </a:p>
        </p:txBody>
      </p:sp>
      <p:sp>
        <p:nvSpPr>
          <p:cNvPr id="3" name="Content Placeholder 2">
            <a:extLst>
              <a:ext uri="{FF2B5EF4-FFF2-40B4-BE49-F238E27FC236}">
                <a16:creationId xmlns:a16="http://schemas.microsoft.com/office/drawing/2014/main" id="{FBC6EE55-CDFB-94CE-726D-7DA40AE881DD}"/>
              </a:ext>
            </a:extLst>
          </p:cNvPr>
          <p:cNvSpPr>
            <a:spLocks noGrp="1"/>
          </p:cNvSpPr>
          <p:nvPr>
            <p:ph idx="1"/>
          </p:nvPr>
        </p:nvSpPr>
        <p:spPr>
          <a:xfrm>
            <a:off x="1165667" y="1825625"/>
            <a:ext cx="9860666" cy="4351338"/>
          </a:xfrm>
        </p:spPr>
        <p:txBody>
          <a:bodyPr/>
          <a:lstStyle/>
          <a:p>
            <a:pPr marL="0" indent="0" algn="ctr">
              <a:buNone/>
            </a:pPr>
            <a:r>
              <a:rPr lang="en-US" dirty="0"/>
              <a:t>Isaiah 40:9-11 (NIV)  You who bring good tidings to Zion, go up on a high mountain. You who bring good tidings to Jerusalem, lift up your voice with a shout, lift it up, do not be afraid; say to the towns of Judah, "Here is your God!" 10  See, the Sovereign LORD comes </a:t>
            </a:r>
          </a:p>
        </p:txBody>
      </p:sp>
    </p:spTree>
    <p:extLst>
      <p:ext uri="{BB962C8B-B14F-4D97-AF65-F5344CB8AC3E}">
        <p14:creationId xmlns:p14="http://schemas.microsoft.com/office/powerpoint/2010/main" val="281691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856C-FF82-7285-48DC-FE1F4EE4D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1A1AD-105B-6C49-A0F0-61EC6B7A5E37}"/>
              </a:ext>
            </a:extLst>
          </p:cNvPr>
          <p:cNvSpPr>
            <a:spLocks noGrp="1"/>
          </p:cNvSpPr>
          <p:nvPr>
            <p:ph type="title"/>
          </p:nvPr>
        </p:nvSpPr>
        <p:spPr/>
        <p:txBody>
          <a:bodyPr/>
          <a:lstStyle/>
          <a:p>
            <a:pPr algn="l"/>
            <a:r>
              <a:rPr lang="en-US" dirty="0"/>
              <a:t>Listen for good news.</a:t>
            </a:r>
          </a:p>
        </p:txBody>
      </p:sp>
      <p:sp>
        <p:nvSpPr>
          <p:cNvPr id="3" name="Content Placeholder 2">
            <a:extLst>
              <a:ext uri="{FF2B5EF4-FFF2-40B4-BE49-F238E27FC236}">
                <a16:creationId xmlns:a16="http://schemas.microsoft.com/office/drawing/2014/main" id="{9D7E23B3-F2F3-9565-505E-D3C5763B8589}"/>
              </a:ext>
            </a:extLst>
          </p:cNvPr>
          <p:cNvSpPr>
            <a:spLocks noGrp="1"/>
          </p:cNvSpPr>
          <p:nvPr>
            <p:ph idx="1"/>
          </p:nvPr>
        </p:nvSpPr>
        <p:spPr>
          <a:xfrm>
            <a:off x="1165667" y="1825625"/>
            <a:ext cx="9860666" cy="4351338"/>
          </a:xfrm>
        </p:spPr>
        <p:txBody>
          <a:bodyPr/>
          <a:lstStyle/>
          <a:p>
            <a:pPr marL="0" indent="0" algn="ctr">
              <a:buNone/>
            </a:pPr>
            <a:r>
              <a:rPr lang="en-US" dirty="0"/>
              <a:t>with power, and his arm rules for him. See, his reward is with him, and his recompense accompanies him. 11  He tends his flock like a shepherd: He gathers the lambs in his arms and carries them close to his heart; he gently leads those that have young.</a:t>
            </a:r>
          </a:p>
        </p:txBody>
      </p:sp>
      <p:pic>
        <p:nvPicPr>
          <p:cNvPr id="4" name="Picture 3">
            <a:extLst>
              <a:ext uri="{FF2B5EF4-FFF2-40B4-BE49-F238E27FC236}">
                <a16:creationId xmlns:a16="http://schemas.microsoft.com/office/drawing/2014/main" id="{1921F84B-8873-A597-8266-5ADF15608BF4}"/>
              </a:ext>
            </a:extLst>
          </p:cNvPr>
          <p:cNvPicPr>
            <a:picLocks noChangeAspect="1"/>
          </p:cNvPicPr>
          <p:nvPr/>
        </p:nvPicPr>
        <p:blipFill>
          <a:blip r:embed="rId2">
            <a:duotone>
              <a:prstClr val="black"/>
              <a:schemeClr val="accent1">
                <a:tint val="45000"/>
                <a:satMod val="400000"/>
              </a:schemeClr>
            </a:duotone>
          </a:blip>
          <a:stretch>
            <a:fillRect/>
          </a:stretch>
        </p:blipFill>
        <p:spPr>
          <a:xfrm>
            <a:off x="4958424" y="5341674"/>
            <a:ext cx="1904762"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16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A460-5969-3B84-0E49-FB01B78DF2BC}"/>
              </a:ext>
            </a:extLst>
          </p:cNvPr>
          <p:cNvSpPr>
            <a:spLocks noGrp="1"/>
          </p:cNvSpPr>
          <p:nvPr>
            <p:ph type="title"/>
          </p:nvPr>
        </p:nvSpPr>
        <p:spPr/>
        <p:txBody>
          <a:bodyPr/>
          <a:lstStyle/>
          <a:p>
            <a:r>
              <a:rPr lang="en-US" dirty="0"/>
              <a:t>Good News and Divine Care</a:t>
            </a:r>
          </a:p>
        </p:txBody>
      </p:sp>
      <p:sp>
        <p:nvSpPr>
          <p:cNvPr id="3" name="Content Placeholder 2">
            <a:extLst>
              <a:ext uri="{FF2B5EF4-FFF2-40B4-BE49-F238E27FC236}">
                <a16:creationId xmlns:a16="http://schemas.microsoft.com/office/drawing/2014/main" id="{54D5E83C-8AFF-B387-F44E-70B7DC8DCF00}"/>
              </a:ext>
            </a:extLst>
          </p:cNvPr>
          <p:cNvSpPr>
            <a:spLocks noGrp="1"/>
          </p:cNvSpPr>
          <p:nvPr>
            <p:ph idx="1"/>
          </p:nvPr>
        </p:nvSpPr>
        <p:spPr/>
        <p:txBody>
          <a:bodyPr/>
          <a:lstStyle/>
          <a:p>
            <a:r>
              <a:rPr lang="en-US" dirty="0"/>
              <a:t>Who are commissioned to declare the good news of the Lord’s coming to set people free? </a:t>
            </a:r>
          </a:p>
          <a:p>
            <a:r>
              <a:rPr lang="en-US" dirty="0">
                <a:solidFill>
                  <a:srgbClr val="C00000"/>
                </a:solidFill>
              </a:rPr>
              <a:t>Note the phrases  that describe how the message is to be communicated.</a:t>
            </a:r>
          </a:p>
          <a:p>
            <a:pPr lvl="1"/>
            <a:r>
              <a:rPr lang="en-US" sz="3600" dirty="0">
                <a:solidFill>
                  <a:srgbClr val="C00000"/>
                </a:solidFill>
              </a:rPr>
              <a:t>Lift up your voice with a </a:t>
            </a:r>
            <a:r>
              <a:rPr lang="en-US" sz="3600" b="1" dirty="0">
                <a:solidFill>
                  <a:srgbClr val="C00000"/>
                </a:solidFill>
              </a:rPr>
              <a:t>shout</a:t>
            </a:r>
          </a:p>
          <a:p>
            <a:pPr lvl="1"/>
            <a:r>
              <a:rPr lang="en-US" sz="3600" dirty="0">
                <a:solidFill>
                  <a:srgbClr val="C00000"/>
                </a:solidFill>
              </a:rPr>
              <a:t>Don’t be </a:t>
            </a:r>
            <a:r>
              <a:rPr lang="en-US" dirty="0">
                <a:solidFill>
                  <a:srgbClr val="C00000"/>
                </a:solidFill>
                <a:latin typeface="Showcard Gothic" panose="04020904020102020604" pitchFamily="82" charset="0"/>
              </a:rPr>
              <a:t>afraid</a:t>
            </a:r>
            <a:endParaRPr lang="en-US" sz="3600" dirty="0">
              <a:solidFill>
                <a:srgbClr val="C00000"/>
              </a:solidFill>
              <a:latin typeface="Showcard Gothic" panose="04020904020102020604" pitchFamily="82" charset="0"/>
            </a:endParaRPr>
          </a:p>
          <a:p>
            <a:pPr lvl="1"/>
            <a:r>
              <a:rPr lang="en-US" sz="3600" dirty="0">
                <a:solidFill>
                  <a:srgbClr val="C00000"/>
                </a:solidFill>
              </a:rPr>
              <a:t>Look and see God at work</a:t>
            </a:r>
          </a:p>
          <a:p>
            <a:pPr lvl="1"/>
            <a:endParaRPr lang="en-US" sz="3600" dirty="0">
              <a:solidFill>
                <a:srgbClr val="C00000"/>
              </a:solidFill>
            </a:endParaRPr>
          </a:p>
          <a:p>
            <a:endParaRPr lang="en-US" dirty="0"/>
          </a:p>
        </p:txBody>
      </p:sp>
      <p:pic>
        <p:nvPicPr>
          <p:cNvPr id="3074" name="Picture 2" descr="Businessman sitting on a chart">
            <a:extLst>
              <a:ext uri="{FF2B5EF4-FFF2-40B4-BE49-F238E27FC236}">
                <a16:creationId xmlns:a16="http://schemas.microsoft.com/office/drawing/2014/main" id="{ADC9BE53-5DC5-D9CF-99F1-0D2C76CB24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631" y="4607881"/>
            <a:ext cx="1363140" cy="1569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7388-9D36-7DD9-2BD7-82C1F64B584F}"/>
              </a:ext>
            </a:extLst>
          </p:cNvPr>
          <p:cNvSpPr>
            <a:spLocks noGrp="1"/>
          </p:cNvSpPr>
          <p:nvPr>
            <p:ph type="title"/>
          </p:nvPr>
        </p:nvSpPr>
        <p:spPr/>
        <p:txBody>
          <a:bodyPr/>
          <a:lstStyle/>
          <a:p>
            <a:r>
              <a:rPr lang="en-US" dirty="0"/>
              <a:t>Good News and Divine Care</a:t>
            </a:r>
          </a:p>
        </p:txBody>
      </p:sp>
      <p:sp>
        <p:nvSpPr>
          <p:cNvPr id="3" name="Content Placeholder 2">
            <a:extLst>
              <a:ext uri="{FF2B5EF4-FFF2-40B4-BE49-F238E27FC236}">
                <a16:creationId xmlns:a16="http://schemas.microsoft.com/office/drawing/2014/main" id="{11B587CC-C98E-CB5F-2437-2C4E75B3509E}"/>
              </a:ext>
            </a:extLst>
          </p:cNvPr>
          <p:cNvSpPr>
            <a:spLocks noGrp="1"/>
          </p:cNvSpPr>
          <p:nvPr>
            <p:ph idx="1"/>
          </p:nvPr>
        </p:nvSpPr>
        <p:spPr/>
        <p:txBody>
          <a:bodyPr/>
          <a:lstStyle/>
          <a:p>
            <a:r>
              <a:rPr lang="en-US" dirty="0"/>
              <a:t>What words and phrases describe the strong power and authority of the Lord to act? </a:t>
            </a:r>
          </a:p>
          <a:p>
            <a:r>
              <a:rPr lang="en-US" dirty="0"/>
              <a:t>Verse 10 describes God as coming with power and might. How does knowing that God is mighty affect your trust in Him?</a:t>
            </a:r>
          </a:p>
          <a:p>
            <a:r>
              <a:rPr lang="en-US" dirty="0"/>
              <a:t>When have you experienced the characteristics of God described in these verses?</a:t>
            </a:r>
          </a:p>
        </p:txBody>
      </p:sp>
    </p:spTree>
    <p:extLst>
      <p:ext uri="{BB962C8B-B14F-4D97-AF65-F5344CB8AC3E}">
        <p14:creationId xmlns:p14="http://schemas.microsoft.com/office/powerpoint/2010/main" val="7131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A7F2-D3FC-0717-341B-C6FB71E9C33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B47C16B-34F0-385C-8D4E-E44AF67F642B}"/>
              </a:ext>
            </a:extLst>
          </p:cNvPr>
          <p:cNvSpPr>
            <a:spLocks noGrp="1"/>
          </p:cNvSpPr>
          <p:nvPr>
            <p:ph idx="1"/>
          </p:nvPr>
        </p:nvSpPr>
        <p:spPr/>
        <p:txBody>
          <a:bodyPr/>
          <a:lstStyle/>
          <a:p>
            <a:r>
              <a:rPr lang="en-US" dirty="0"/>
              <a:t>Pray. </a:t>
            </a:r>
          </a:p>
          <a:p>
            <a:pPr lvl="1"/>
            <a:r>
              <a:rPr lang="en-US" sz="3600" dirty="0"/>
              <a:t>Our hope in Christ must be cultivated. </a:t>
            </a:r>
          </a:p>
          <a:p>
            <a:pPr lvl="1"/>
            <a:r>
              <a:rPr lang="en-US" sz="3600" dirty="0"/>
              <a:t>Ask God to reawaken the hopes that have been dormant recently. </a:t>
            </a:r>
          </a:p>
          <a:p>
            <a:pPr lvl="1"/>
            <a:r>
              <a:rPr lang="en-US" sz="3600" dirty="0"/>
              <a:t>Enter a life of holy expectation as you journey through this sacred season.</a:t>
            </a:r>
          </a:p>
          <a:p>
            <a:endParaRPr lang="en-US" dirty="0"/>
          </a:p>
        </p:txBody>
      </p:sp>
    </p:spTree>
    <p:extLst>
      <p:ext uri="{BB962C8B-B14F-4D97-AF65-F5344CB8AC3E}">
        <p14:creationId xmlns:p14="http://schemas.microsoft.com/office/powerpoint/2010/main" val="197271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656F-1C9E-5141-BA86-15FD75569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7F386-D435-58A5-D51E-1DC6EBC88D8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55F4FDD-CE08-1F0F-C5B1-4E6CF917B9F8}"/>
              </a:ext>
            </a:extLst>
          </p:cNvPr>
          <p:cNvSpPr>
            <a:spLocks noGrp="1"/>
          </p:cNvSpPr>
          <p:nvPr>
            <p:ph idx="1"/>
          </p:nvPr>
        </p:nvSpPr>
        <p:spPr/>
        <p:txBody>
          <a:bodyPr/>
          <a:lstStyle/>
          <a:p>
            <a:r>
              <a:rPr lang="en-US" dirty="0"/>
              <a:t>Write. </a:t>
            </a:r>
          </a:p>
          <a:p>
            <a:pPr lvl="1"/>
            <a:r>
              <a:rPr lang="en-US" sz="3600" dirty="0"/>
              <a:t>Is there someone in your life who is struggling to remain hopeful because of circumstance, disappointment, or fear? </a:t>
            </a:r>
          </a:p>
          <a:p>
            <a:pPr lvl="1"/>
            <a:r>
              <a:rPr lang="en-US" sz="3600" dirty="0"/>
              <a:t>Send them an encouraging note to let them know you are praying for them.</a:t>
            </a:r>
          </a:p>
          <a:p>
            <a:pPr lvl="1"/>
            <a:r>
              <a:rPr lang="en-US" sz="3600" dirty="0"/>
              <a:t>Underscore that hope is never lost in Christ.</a:t>
            </a:r>
          </a:p>
          <a:p>
            <a:endParaRPr lang="en-US" dirty="0"/>
          </a:p>
        </p:txBody>
      </p:sp>
    </p:spTree>
    <p:extLst>
      <p:ext uri="{BB962C8B-B14F-4D97-AF65-F5344CB8AC3E}">
        <p14:creationId xmlns:p14="http://schemas.microsoft.com/office/powerpoint/2010/main" val="155406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5389-DBF4-E4DB-DE7D-7AE562A898EE}"/>
              </a:ext>
            </a:extLst>
          </p:cNvPr>
          <p:cNvSpPr>
            <a:spLocks noGrp="1"/>
          </p:cNvSpPr>
          <p:nvPr>
            <p:ph type="title"/>
          </p:nvPr>
        </p:nvSpPr>
        <p:spPr/>
        <p:txBody>
          <a:bodyPr/>
          <a:lstStyle/>
          <a:p>
            <a:r>
              <a:rPr lang="en-US" dirty="0"/>
              <a:t>Video Introduction </a:t>
            </a:r>
          </a:p>
        </p:txBody>
      </p:sp>
      <p:grpSp>
        <p:nvGrpSpPr>
          <p:cNvPr id="7" name="Group 6">
            <a:extLst>
              <a:ext uri="{FF2B5EF4-FFF2-40B4-BE49-F238E27FC236}">
                <a16:creationId xmlns:a16="http://schemas.microsoft.com/office/drawing/2014/main" id="{1F13C320-3659-0AD5-D6A0-97132EA3AABA}"/>
              </a:ext>
            </a:extLst>
          </p:cNvPr>
          <p:cNvGrpSpPr/>
          <p:nvPr/>
        </p:nvGrpSpPr>
        <p:grpSpPr>
          <a:xfrm>
            <a:off x="2849598" y="1591294"/>
            <a:ext cx="6492803" cy="4261076"/>
            <a:chOff x="2849598" y="1591294"/>
            <a:chExt cx="6492803" cy="4261076"/>
          </a:xfrm>
        </p:grpSpPr>
        <p:pic>
          <p:nvPicPr>
            <p:cNvPr id="4" name="Picture 3" descr="A word written on tiles&#10;&#10;Description automatically generated with medium confidence">
              <a:extLst>
                <a:ext uri="{FF2B5EF4-FFF2-40B4-BE49-F238E27FC236}">
                  <a16:creationId xmlns:a16="http://schemas.microsoft.com/office/drawing/2014/main" id="{7B4D2D61-E757-66DC-8BCA-418264230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38325"/>
              <a:ext cx="5715000" cy="3181350"/>
            </a:xfrm>
            <a:prstGeom prst="rect">
              <a:avLst/>
            </a:prstGeom>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7F8B8A41-4E6B-024D-0C4B-BE82D8146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09F0F64D-7FC0-C427-EA9F-00DE3419BFA0}"/>
              </a:ext>
            </a:extLst>
          </p:cNvPr>
          <p:cNvSpPr txBox="1"/>
          <p:nvPr/>
        </p:nvSpPr>
        <p:spPr>
          <a:xfrm>
            <a:off x="4191990" y="5852370"/>
            <a:ext cx="368135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411547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A98EA-7CE3-3631-68E5-0584AAF33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5873F-D574-4DA4-C15E-54AC14054F6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EF332D0-FC2A-DB9B-1A8B-3FFA1DB26725}"/>
              </a:ext>
            </a:extLst>
          </p:cNvPr>
          <p:cNvSpPr>
            <a:spLocks noGrp="1"/>
          </p:cNvSpPr>
          <p:nvPr>
            <p:ph idx="1"/>
          </p:nvPr>
        </p:nvSpPr>
        <p:spPr/>
        <p:txBody>
          <a:bodyPr>
            <a:normAutofit/>
          </a:bodyPr>
          <a:lstStyle/>
          <a:p>
            <a:r>
              <a:rPr lang="en-US" dirty="0"/>
              <a:t>Serve. </a:t>
            </a:r>
          </a:p>
          <a:p>
            <a:pPr lvl="1"/>
            <a:r>
              <a:rPr lang="en-US" sz="3600" dirty="0"/>
              <a:t>Our hope is activated through service. </a:t>
            </a:r>
          </a:p>
          <a:p>
            <a:pPr lvl="1"/>
            <a:r>
              <a:rPr lang="en-US" sz="3600" dirty="0"/>
              <a:t>This week, express your hope by serving someone in need. </a:t>
            </a:r>
          </a:p>
          <a:p>
            <a:pPr lvl="1"/>
            <a:r>
              <a:rPr lang="en-US" sz="3600" dirty="0"/>
              <a:t>It may be as simple as helping someone decorate for the Christmas season. </a:t>
            </a:r>
          </a:p>
          <a:p>
            <a:pPr lvl="1"/>
            <a:r>
              <a:rPr lang="en-US" sz="3600" dirty="0"/>
              <a:t>Or reaching out to a stranger to offer radical generosity and help. </a:t>
            </a:r>
          </a:p>
          <a:p>
            <a:endParaRPr lang="en-US" dirty="0"/>
          </a:p>
        </p:txBody>
      </p:sp>
    </p:spTree>
    <p:extLst>
      <p:ext uri="{BB962C8B-B14F-4D97-AF65-F5344CB8AC3E}">
        <p14:creationId xmlns:p14="http://schemas.microsoft.com/office/powerpoint/2010/main" val="163648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B45CD-1939-CF71-FA7E-61F22B6755D4}"/>
              </a:ext>
            </a:extLst>
          </p:cNvPr>
          <p:cNvSpPr>
            <a:spLocks noGrp="1"/>
          </p:cNvSpPr>
          <p:nvPr>
            <p:ph type="title"/>
          </p:nvPr>
        </p:nvSpPr>
        <p:spPr/>
        <p:txBody>
          <a:bodyPr/>
          <a:lstStyle/>
          <a:p>
            <a:r>
              <a:rPr lang="en-US" dirty="0"/>
              <a:t>Family Activities</a:t>
            </a:r>
          </a:p>
        </p:txBody>
      </p:sp>
      <p:pic>
        <p:nvPicPr>
          <p:cNvPr id="5" name="Picture 4" descr="A group of black squares with white text&#10;&#10;Description automatically generated">
            <a:extLst>
              <a:ext uri="{FF2B5EF4-FFF2-40B4-BE49-F238E27FC236}">
                <a16:creationId xmlns:a16="http://schemas.microsoft.com/office/drawing/2014/main" id="{2EA3E5B4-50CA-9748-0159-CC64990619A4}"/>
              </a:ext>
            </a:extLst>
          </p:cNvPr>
          <p:cNvPicPr>
            <a:picLocks noChangeAspect="1"/>
          </p:cNvPicPr>
          <p:nvPr/>
        </p:nvPicPr>
        <p:blipFill>
          <a:blip r:embed="rId2">
            <a:duotone>
              <a:prstClr val="black"/>
              <a:srgbClr val="FF99CC">
                <a:tint val="45000"/>
                <a:satMod val="400000"/>
              </a:srgbClr>
            </a:duotone>
            <a:extLst>
              <a:ext uri="{28A0092B-C50C-407E-A947-70E740481C1C}">
                <a14:useLocalDpi xmlns:a14="http://schemas.microsoft.com/office/drawing/2010/main" val="0"/>
              </a:ext>
            </a:extLst>
          </a:blip>
          <a:stretch>
            <a:fillRect/>
          </a:stretch>
        </p:blipFill>
        <p:spPr>
          <a:xfrm>
            <a:off x="7407798" y="1690688"/>
            <a:ext cx="4641448" cy="364924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descr="A cartoon of a person with his arms spread out&#10;&#10;Description automatically generated">
            <a:extLst>
              <a:ext uri="{FF2B5EF4-FFF2-40B4-BE49-F238E27FC236}">
                <a16:creationId xmlns:a16="http://schemas.microsoft.com/office/drawing/2014/main" id="{FAF20E14-81E3-4D4A-F3FE-64E4C8784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10491" y="2245490"/>
            <a:ext cx="3062167" cy="3987478"/>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C4044D32-ECBA-1363-134A-73F9B688684F}"/>
              </a:ext>
            </a:extLst>
          </p:cNvPr>
          <p:cNvSpPr/>
          <p:nvPr/>
        </p:nvSpPr>
        <p:spPr>
          <a:xfrm>
            <a:off x="544010" y="1840375"/>
            <a:ext cx="3993265" cy="3499558"/>
          </a:xfrm>
          <a:prstGeom prst="wedgeRoundRectCallout">
            <a:avLst>
              <a:gd name="adj1" fmla="val 86301"/>
              <a:gd name="adj2" fmla="val -251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a “DIAP”??</a:t>
            </a:r>
          </a:p>
          <a:p>
            <a:pPr algn="ctr"/>
            <a:r>
              <a:rPr lang="en-US" dirty="0">
                <a:latin typeface="Comic Sans MS" panose="030F0702030302020204" pitchFamily="66" charset="0"/>
              </a:rPr>
              <a:t>I think you’re going to have to look at the Bible passage to find a word with those letters.  Then you can use the numbers to find out the secret message.  Technical help is available at </a:t>
            </a:r>
            <a:r>
              <a:rPr lang="en-US" dirty="0">
                <a:latin typeface="Comic Sans MS" panose="030F0702030302020204" pitchFamily="66" charset="0"/>
                <a:hlinkClick r:id="rId4"/>
              </a:rPr>
              <a:t>https://tinyurl.com/277t4ckv</a:t>
            </a:r>
            <a:r>
              <a:rPr lang="en-US" dirty="0">
                <a:latin typeface="Comic Sans MS" panose="030F0702030302020204" pitchFamily="66" charset="0"/>
              </a:rPr>
              <a:t> And for you folks back in the corner, you can find your favorite, the crossword.</a:t>
            </a:r>
          </a:p>
        </p:txBody>
      </p:sp>
    </p:spTree>
    <p:extLst>
      <p:ext uri="{BB962C8B-B14F-4D97-AF65-F5344CB8AC3E}">
        <p14:creationId xmlns:p14="http://schemas.microsoft.com/office/powerpoint/2010/main" val="865089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59D02-2812-1BF4-5F20-877B78258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75B1D-62CB-60E6-84F9-874E726A4329}"/>
              </a:ext>
            </a:extLst>
          </p:cNvPr>
          <p:cNvSpPr>
            <a:spLocks noGrp="1"/>
          </p:cNvSpPr>
          <p:nvPr>
            <p:ph type="ctrTitle"/>
          </p:nvPr>
        </p:nvSpPr>
        <p:spPr/>
        <p:txBody>
          <a:bodyPr/>
          <a:lstStyle/>
          <a:p>
            <a:r>
              <a:rPr lang="en-US" dirty="0"/>
              <a:t>Looking Forward</a:t>
            </a:r>
            <a:br>
              <a:rPr lang="en-US" dirty="0"/>
            </a:br>
            <a:r>
              <a:rPr lang="en-US" dirty="0"/>
              <a:t>with Hope</a:t>
            </a:r>
          </a:p>
        </p:txBody>
      </p:sp>
      <p:sp>
        <p:nvSpPr>
          <p:cNvPr id="3" name="Subtitle 2">
            <a:extLst>
              <a:ext uri="{FF2B5EF4-FFF2-40B4-BE49-F238E27FC236}">
                <a16:creationId xmlns:a16="http://schemas.microsoft.com/office/drawing/2014/main" id="{051095DC-6301-D3AB-4A86-2FDBDA21DEB0}"/>
              </a:ext>
            </a:extLst>
          </p:cNvPr>
          <p:cNvSpPr>
            <a:spLocks noGrp="1"/>
          </p:cNvSpPr>
          <p:nvPr>
            <p:ph type="subTitle" idx="1"/>
          </p:nvPr>
        </p:nvSpPr>
        <p:spPr>
          <a:xfrm>
            <a:off x="1524000" y="3800104"/>
            <a:ext cx="9144000" cy="1457696"/>
          </a:xfrm>
        </p:spPr>
        <p:txBody>
          <a:bodyPr/>
          <a:lstStyle/>
          <a:p>
            <a:r>
              <a:rPr lang="en-US" dirty="0"/>
              <a:t>December 1</a:t>
            </a:r>
          </a:p>
        </p:txBody>
      </p:sp>
    </p:spTree>
    <p:extLst>
      <p:ext uri="{BB962C8B-B14F-4D97-AF65-F5344CB8AC3E}">
        <p14:creationId xmlns:p14="http://schemas.microsoft.com/office/powerpoint/2010/main" val="34592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3A80-E017-193C-5DE9-B0C9CAA8450F}"/>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277A73DD-12DF-6CC0-B228-70BE09F4C6F2}"/>
              </a:ext>
            </a:extLst>
          </p:cNvPr>
          <p:cNvSpPr>
            <a:spLocks noGrp="1"/>
          </p:cNvSpPr>
          <p:nvPr>
            <p:ph idx="1"/>
          </p:nvPr>
        </p:nvSpPr>
        <p:spPr/>
        <p:txBody>
          <a:bodyPr/>
          <a:lstStyle/>
          <a:p>
            <a:r>
              <a:rPr lang="en-US" dirty="0"/>
              <a:t>What was one gift you hoped for the most as a child?</a:t>
            </a:r>
          </a:p>
          <a:p>
            <a:endParaRPr lang="en-US" dirty="0"/>
          </a:p>
          <a:p>
            <a:r>
              <a:rPr lang="en-US" dirty="0">
                <a:solidFill>
                  <a:srgbClr val="C00000"/>
                </a:solidFill>
              </a:rPr>
              <a:t>Sometimes our hopes were childish, even futile.</a:t>
            </a:r>
          </a:p>
          <a:p>
            <a:pPr lvl="1"/>
            <a:r>
              <a:rPr lang="en-US" dirty="0">
                <a:solidFill>
                  <a:srgbClr val="C00000"/>
                </a:solidFill>
              </a:rPr>
              <a:t>But Christmas celebrates the fulfillment of a significant spiritual hope.</a:t>
            </a:r>
          </a:p>
          <a:p>
            <a:pPr lvl="1"/>
            <a:r>
              <a:rPr lang="en-US" dirty="0">
                <a:solidFill>
                  <a:srgbClr val="C00000"/>
                </a:solidFill>
              </a:rPr>
              <a:t>We have a sure hope because Jesus came to us.</a:t>
            </a:r>
          </a:p>
          <a:p>
            <a:endParaRPr lang="en-US" dirty="0"/>
          </a:p>
        </p:txBody>
      </p:sp>
      <p:grpSp>
        <p:nvGrpSpPr>
          <p:cNvPr id="4" name="Group 3">
            <a:extLst>
              <a:ext uri="{FF2B5EF4-FFF2-40B4-BE49-F238E27FC236}">
                <a16:creationId xmlns:a16="http://schemas.microsoft.com/office/drawing/2014/main" id="{571FA000-5139-CE70-D98D-EBB809AC7772}"/>
              </a:ext>
            </a:extLst>
          </p:cNvPr>
          <p:cNvGrpSpPr/>
          <p:nvPr/>
        </p:nvGrpSpPr>
        <p:grpSpPr>
          <a:xfrm>
            <a:off x="1254826" y="3379090"/>
            <a:ext cx="9801101" cy="2591972"/>
            <a:chOff x="1254826" y="3379090"/>
            <a:chExt cx="9801101" cy="2591972"/>
          </a:xfrm>
        </p:grpSpPr>
        <p:pic>
          <p:nvPicPr>
            <p:cNvPr id="1026" name="Picture 2" descr="Woman bicycle">
              <a:extLst>
                <a:ext uri="{FF2B5EF4-FFF2-40B4-BE49-F238E27FC236}">
                  <a16:creationId xmlns:a16="http://schemas.microsoft.com/office/drawing/2014/main" id="{49B748DB-9587-7350-A0FB-2C30E3726B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7987" y="3465004"/>
              <a:ext cx="2267940" cy="2387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ce skates">
              <a:extLst>
                <a:ext uri="{FF2B5EF4-FFF2-40B4-BE49-F238E27FC236}">
                  <a16:creationId xmlns:a16="http://schemas.microsoft.com/office/drawing/2014/main" id="{6CDC1F13-373B-C8D7-7023-7E39374FCF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54826" y="3657600"/>
              <a:ext cx="2910015" cy="2313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ristmas puppy">
              <a:extLst>
                <a:ext uri="{FF2B5EF4-FFF2-40B4-BE49-F238E27FC236}">
                  <a16:creationId xmlns:a16="http://schemas.microsoft.com/office/drawing/2014/main" id="{F6491A83-5E64-6342-2975-F6E135231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209" y="3379090"/>
              <a:ext cx="1852409" cy="2559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98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AA10-FF31-4A40-65B5-2564214B7E46}"/>
              </a:ext>
            </a:extLst>
          </p:cNvPr>
          <p:cNvSpPr>
            <a:spLocks noGrp="1"/>
          </p:cNvSpPr>
          <p:nvPr>
            <p:ph type="title"/>
          </p:nvPr>
        </p:nvSpPr>
        <p:spPr/>
        <p:txBody>
          <a:bodyPr/>
          <a:lstStyle/>
          <a:p>
            <a:pPr algn="l"/>
            <a:r>
              <a:rPr lang="en-US" dirty="0"/>
              <a:t>Listen for assurance given.</a:t>
            </a:r>
          </a:p>
        </p:txBody>
      </p:sp>
      <p:sp>
        <p:nvSpPr>
          <p:cNvPr id="3" name="Content Placeholder 2">
            <a:extLst>
              <a:ext uri="{FF2B5EF4-FFF2-40B4-BE49-F238E27FC236}">
                <a16:creationId xmlns:a16="http://schemas.microsoft.com/office/drawing/2014/main" id="{5E160E92-97F2-BF33-A7A1-5CDB0A502403}"/>
              </a:ext>
            </a:extLst>
          </p:cNvPr>
          <p:cNvSpPr>
            <a:spLocks noGrp="1"/>
          </p:cNvSpPr>
          <p:nvPr>
            <p:ph idx="1"/>
          </p:nvPr>
        </p:nvSpPr>
        <p:spPr>
          <a:xfrm>
            <a:off x="1574157" y="1883498"/>
            <a:ext cx="9362954" cy="4351338"/>
          </a:xfrm>
        </p:spPr>
        <p:txBody>
          <a:bodyPr/>
          <a:lstStyle/>
          <a:p>
            <a:pPr marL="0" indent="0" algn="ctr">
              <a:buNone/>
            </a:pPr>
            <a:r>
              <a:rPr lang="en-US" dirty="0"/>
              <a:t>Isaiah 40:1-2 (NIV)  Comfort, comfort my people, says your God. 2  Speak tenderly to Jerusalem, and proclaim to her that her hard service has been completed, that her sin has been paid for, that she has received from the LORD's hand double for all her sins.</a:t>
            </a:r>
          </a:p>
        </p:txBody>
      </p:sp>
      <p:pic>
        <p:nvPicPr>
          <p:cNvPr id="5" name="Picture 4">
            <a:extLst>
              <a:ext uri="{FF2B5EF4-FFF2-40B4-BE49-F238E27FC236}">
                <a16:creationId xmlns:a16="http://schemas.microsoft.com/office/drawing/2014/main" id="{A2D290B8-1F08-299B-52CF-296FB1CD6DD4}"/>
              </a:ext>
            </a:extLst>
          </p:cNvPr>
          <p:cNvPicPr>
            <a:picLocks noChangeAspect="1"/>
          </p:cNvPicPr>
          <p:nvPr/>
        </p:nvPicPr>
        <p:blipFill>
          <a:blip r:embed="rId2">
            <a:duotone>
              <a:prstClr val="black"/>
              <a:schemeClr val="accent1">
                <a:tint val="45000"/>
                <a:satMod val="400000"/>
              </a:schemeClr>
            </a:duotone>
          </a:blip>
          <a:stretch>
            <a:fillRect/>
          </a:stretch>
        </p:blipFill>
        <p:spPr>
          <a:xfrm>
            <a:off x="4993148" y="5434272"/>
            <a:ext cx="1904762"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60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89C5-0309-2170-ADAF-A7ADCBF8D59C}"/>
              </a:ext>
            </a:extLst>
          </p:cNvPr>
          <p:cNvSpPr>
            <a:spLocks noGrp="1"/>
          </p:cNvSpPr>
          <p:nvPr>
            <p:ph type="title"/>
          </p:nvPr>
        </p:nvSpPr>
        <p:spPr/>
        <p:txBody>
          <a:bodyPr/>
          <a:lstStyle/>
          <a:p>
            <a:r>
              <a:rPr lang="en-US" dirty="0"/>
              <a:t>Comfort from Forgiveness</a:t>
            </a:r>
          </a:p>
        </p:txBody>
      </p:sp>
      <p:sp>
        <p:nvSpPr>
          <p:cNvPr id="3" name="Content Placeholder 2">
            <a:extLst>
              <a:ext uri="{FF2B5EF4-FFF2-40B4-BE49-F238E27FC236}">
                <a16:creationId xmlns:a16="http://schemas.microsoft.com/office/drawing/2014/main" id="{A8179ED2-BC31-0FC3-F384-D547BDD86413}"/>
              </a:ext>
            </a:extLst>
          </p:cNvPr>
          <p:cNvSpPr>
            <a:spLocks noGrp="1"/>
          </p:cNvSpPr>
          <p:nvPr>
            <p:ph idx="1"/>
          </p:nvPr>
        </p:nvSpPr>
        <p:spPr/>
        <p:txBody>
          <a:bodyPr/>
          <a:lstStyle/>
          <a:p>
            <a:r>
              <a:rPr lang="en-US" dirty="0">
                <a:solidFill>
                  <a:srgbClr val="C00000"/>
                </a:solidFill>
              </a:rPr>
              <a:t>Note what the prophet is called to do in relationship to the people who were in despair and distress? </a:t>
            </a:r>
          </a:p>
          <a:p>
            <a:pPr lvl="1"/>
            <a:r>
              <a:rPr lang="en-US" sz="3600" dirty="0">
                <a:solidFill>
                  <a:srgbClr val="C00000"/>
                </a:solidFill>
              </a:rPr>
              <a:t>Comfort the people  (repeated) </a:t>
            </a:r>
          </a:p>
          <a:p>
            <a:pPr lvl="1"/>
            <a:r>
              <a:rPr lang="en-US" sz="3600" dirty="0">
                <a:solidFill>
                  <a:srgbClr val="C00000"/>
                </a:solidFill>
              </a:rPr>
              <a:t>Speak tenderly to them</a:t>
            </a:r>
          </a:p>
          <a:p>
            <a:endParaRPr lang="en-US" dirty="0"/>
          </a:p>
        </p:txBody>
      </p:sp>
    </p:spTree>
    <p:extLst>
      <p:ext uri="{BB962C8B-B14F-4D97-AF65-F5344CB8AC3E}">
        <p14:creationId xmlns:p14="http://schemas.microsoft.com/office/powerpoint/2010/main" val="31109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D3EA-4000-C95E-11B1-369C5724D606}"/>
              </a:ext>
            </a:extLst>
          </p:cNvPr>
          <p:cNvSpPr>
            <a:spLocks noGrp="1"/>
          </p:cNvSpPr>
          <p:nvPr>
            <p:ph type="title"/>
          </p:nvPr>
        </p:nvSpPr>
        <p:spPr/>
        <p:txBody>
          <a:bodyPr/>
          <a:lstStyle/>
          <a:p>
            <a:r>
              <a:rPr lang="en-US" dirty="0"/>
              <a:t>Comfort from Forgiveness</a:t>
            </a:r>
          </a:p>
        </p:txBody>
      </p:sp>
      <p:sp>
        <p:nvSpPr>
          <p:cNvPr id="3" name="Content Placeholder 2">
            <a:extLst>
              <a:ext uri="{FF2B5EF4-FFF2-40B4-BE49-F238E27FC236}">
                <a16:creationId xmlns:a16="http://schemas.microsoft.com/office/drawing/2014/main" id="{A43CA914-B365-6A5D-E3A0-04C38378D3AD}"/>
              </a:ext>
            </a:extLst>
          </p:cNvPr>
          <p:cNvSpPr>
            <a:spLocks noGrp="1"/>
          </p:cNvSpPr>
          <p:nvPr>
            <p:ph idx="1"/>
          </p:nvPr>
        </p:nvSpPr>
        <p:spPr>
          <a:xfrm>
            <a:off x="838200" y="2118167"/>
            <a:ext cx="10515600" cy="4058796"/>
          </a:xfrm>
        </p:spPr>
        <p:txBody>
          <a:bodyPr/>
          <a:lstStyle/>
          <a:p>
            <a:r>
              <a:rPr lang="en-US" dirty="0"/>
              <a:t>Let’s list the three elements of the message. </a:t>
            </a:r>
          </a:p>
          <a:p>
            <a:pPr marL="971550" lvl="1" indent="-514350">
              <a:buFont typeface="+mj-lt"/>
              <a:buAutoNum type="arabicPeriod"/>
            </a:pPr>
            <a:r>
              <a:rPr lang="en-US" dirty="0"/>
              <a:t> </a:t>
            </a:r>
          </a:p>
          <a:p>
            <a:pPr marL="971550" lvl="1" indent="-514350">
              <a:buFont typeface="+mj-lt"/>
              <a:buAutoNum type="arabicPeriod"/>
            </a:pPr>
            <a:r>
              <a:rPr lang="en-US" dirty="0"/>
              <a:t> </a:t>
            </a:r>
          </a:p>
          <a:p>
            <a:pPr marL="971550" lvl="1" indent="-514350">
              <a:buFont typeface="+mj-lt"/>
              <a:buAutoNum type="arabicPeriod"/>
            </a:pPr>
            <a:r>
              <a:rPr lang="en-US" dirty="0"/>
              <a:t> </a:t>
            </a:r>
          </a:p>
          <a:p>
            <a:r>
              <a:rPr lang="en-US" dirty="0"/>
              <a:t>Comfort is emphasized here (the command is repeated).   What kind of comfort does God offer?</a:t>
            </a:r>
          </a:p>
          <a:p>
            <a:endParaRPr lang="en-US" dirty="0"/>
          </a:p>
        </p:txBody>
      </p:sp>
    </p:spTree>
    <p:extLst>
      <p:ext uri="{BB962C8B-B14F-4D97-AF65-F5344CB8AC3E}">
        <p14:creationId xmlns:p14="http://schemas.microsoft.com/office/powerpoint/2010/main" val="357915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E8F8-75C4-8B70-074D-C36E8C786898}"/>
              </a:ext>
            </a:extLst>
          </p:cNvPr>
          <p:cNvSpPr>
            <a:spLocks noGrp="1"/>
          </p:cNvSpPr>
          <p:nvPr>
            <p:ph type="title"/>
          </p:nvPr>
        </p:nvSpPr>
        <p:spPr/>
        <p:txBody>
          <a:bodyPr/>
          <a:lstStyle/>
          <a:p>
            <a:r>
              <a:rPr lang="en-US" dirty="0"/>
              <a:t>Comfort from Forgiveness</a:t>
            </a:r>
          </a:p>
        </p:txBody>
      </p:sp>
      <p:sp>
        <p:nvSpPr>
          <p:cNvPr id="3" name="Content Placeholder 2">
            <a:extLst>
              <a:ext uri="{FF2B5EF4-FFF2-40B4-BE49-F238E27FC236}">
                <a16:creationId xmlns:a16="http://schemas.microsoft.com/office/drawing/2014/main" id="{D88C6D3A-B9FD-2B89-6996-C899B87914D1}"/>
              </a:ext>
            </a:extLst>
          </p:cNvPr>
          <p:cNvSpPr>
            <a:spLocks noGrp="1"/>
          </p:cNvSpPr>
          <p:nvPr>
            <p:ph idx="1"/>
          </p:nvPr>
        </p:nvSpPr>
        <p:spPr/>
        <p:txBody>
          <a:bodyPr>
            <a:normAutofit fontScale="92500"/>
          </a:bodyPr>
          <a:lstStyle/>
          <a:p>
            <a:r>
              <a:rPr lang="en-US" dirty="0">
                <a:solidFill>
                  <a:srgbClr val="C00000"/>
                </a:solidFill>
              </a:rPr>
              <a:t>Consider how Jesus made the comfort of forgiveness and hope possible.</a:t>
            </a:r>
          </a:p>
          <a:p>
            <a:pPr lvl="1"/>
            <a:r>
              <a:rPr lang="en-US" sz="3600" dirty="0">
                <a:solidFill>
                  <a:srgbClr val="C00000"/>
                </a:solidFill>
              </a:rPr>
              <a:t>Came as both fully human and fully God</a:t>
            </a:r>
          </a:p>
          <a:p>
            <a:pPr lvl="1"/>
            <a:r>
              <a:rPr lang="en-US" sz="3600" dirty="0">
                <a:solidFill>
                  <a:srgbClr val="C00000"/>
                </a:solidFill>
              </a:rPr>
              <a:t>Lived a perfect life with no sin</a:t>
            </a:r>
          </a:p>
          <a:p>
            <a:pPr lvl="1"/>
            <a:r>
              <a:rPr lang="en-US" sz="3600" dirty="0">
                <a:solidFill>
                  <a:srgbClr val="C00000"/>
                </a:solidFill>
              </a:rPr>
              <a:t>Did not deserve to die for any sin in His life</a:t>
            </a:r>
          </a:p>
          <a:p>
            <a:pPr lvl="1"/>
            <a:r>
              <a:rPr lang="en-US" sz="3600" dirty="0">
                <a:solidFill>
                  <a:srgbClr val="C00000"/>
                </a:solidFill>
              </a:rPr>
              <a:t>Died in our place, took the punishment for our sin </a:t>
            </a:r>
          </a:p>
          <a:p>
            <a:pPr lvl="1"/>
            <a:r>
              <a:rPr lang="en-US" sz="3600" dirty="0">
                <a:solidFill>
                  <a:srgbClr val="C00000"/>
                </a:solidFill>
              </a:rPr>
              <a:t>We receive the comfort and assurance of forgiveness</a:t>
            </a:r>
          </a:p>
          <a:p>
            <a:endParaRPr lang="en-US" dirty="0"/>
          </a:p>
        </p:txBody>
      </p:sp>
    </p:spTree>
    <p:extLst>
      <p:ext uri="{BB962C8B-B14F-4D97-AF65-F5344CB8AC3E}">
        <p14:creationId xmlns:p14="http://schemas.microsoft.com/office/powerpoint/2010/main" val="237951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52E0-F460-A7C4-8D6B-2BC7C9FDA2C5}"/>
              </a:ext>
            </a:extLst>
          </p:cNvPr>
          <p:cNvSpPr>
            <a:spLocks noGrp="1"/>
          </p:cNvSpPr>
          <p:nvPr>
            <p:ph type="title"/>
          </p:nvPr>
        </p:nvSpPr>
        <p:spPr/>
        <p:txBody>
          <a:bodyPr/>
          <a:lstStyle/>
          <a:p>
            <a:r>
              <a:rPr lang="en-US" dirty="0"/>
              <a:t>Comfort from Forgiveness</a:t>
            </a:r>
          </a:p>
        </p:txBody>
      </p:sp>
      <p:sp>
        <p:nvSpPr>
          <p:cNvPr id="3" name="Content Placeholder 2">
            <a:extLst>
              <a:ext uri="{FF2B5EF4-FFF2-40B4-BE49-F238E27FC236}">
                <a16:creationId xmlns:a16="http://schemas.microsoft.com/office/drawing/2014/main" id="{12A5A548-E4B2-480D-6568-0C563FEEF163}"/>
              </a:ext>
            </a:extLst>
          </p:cNvPr>
          <p:cNvSpPr>
            <a:spLocks noGrp="1"/>
          </p:cNvSpPr>
          <p:nvPr>
            <p:ph idx="1"/>
          </p:nvPr>
        </p:nvSpPr>
        <p:spPr/>
        <p:txBody>
          <a:bodyPr/>
          <a:lstStyle/>
          <a:p>
            <a:r>
              <a:rPr lang="en-US" dirty="0"/>
              <a:t>What brings comfort to you when you’re going through a tough time?</a:t>
            </a:r>
          </a:p>
          <a:p>
            <a:r>
              <a:rPr lang="en-US" dirty="0"/>
              <a:t>How has your relationship with Jesus brought comfort to you? </a:t>
            </a:r>
          </a:p>
          <a:p>
            <a:r>
              <a:rPr lang="en-US" dirty="0"/>
              <a:t>You have just received tragic news.  What do you need to do to know and  experience God’s comfort for your family in this situation?</a:t>
            </a:r>
          </a:p>
        </p:txBody>
      </p:sp>
    </p:spTree>
    <p:extLst>
      <p:ext uri="{BB962C8B-B14F-4D97-AF65-F5344CB8AC3E}">
        <p14:creationId xmlns:p14="http://schemas.microsoft.com/office/powerpoint/2010/main" val="31036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A01C-F484-7155-BC75-8BC9E08670E6}"/>
              </a:ext>
            </a:extLst>
          </p:cNvPr>
          <p:cNvSpPr>
            <a:spLocks noGrp="1"/>
          </p:cNvSpPr>
          <p:nvPr>
            <p:ph type="title"/>
          </p:nvPr>
        </p:nvSpPr>
        <p:spPr/>
        <p:txBody>
          <a:bodyPr/>
          <a:lstStyle/>
          <a:p>
            <a:pPr algn="l"/>
            <a:r>
              <a:rPr lang="en-US" dirty="0"/>
              <a:t>Listen for a phrase quoted in the New Testament.</a:t>
            </a:r>
          </a:p>
        </p:txBody>
      </p:sp>
      <p:sp>
        <p:nvSpPr>
          <p:cNvPr id="3" name="Content Placeholder 2">
            <a:extLst>
              <a:ext uri="{FF2B5EF4-FFF2-40B4-BE49-F238E27FC236}">
                <a16:creationId xmlns:a16="http://schemas.microsoft.com/office/drawing/2014/main" id="{A25D60AA-8E65-5764-DCD8-7C679F5A2E5F}"/>
              </a:ext>
            </a:extLst>
          </p:cNvPr>
          <p:cNvSpPr>
            <a:spLocks noGrp="1"/>
          </p:cNvSpPr>
          <p:nvPr>
            <p:ph idx="1"/>
          </p:nvPr>
        </p:nvSpPr>
        <p:spPr>
          <a:xfrm>
            <a:off x="1817224" y="2141537"/>
            <a:ext cx="8899967" cy="4351338"/>
          </a:xfrm>
        </p:spPr>
        <p:txBody>
          <a:bodyPr/>
          <a:lstStyle/>
          <a:p>
            <a:pPr marL="0" indent="0" algn="ctr">
              <a:buNone/>
            </a:pPr>
            <a:r>
              <a:rPr lang="en-US" dirty="0"/>
              <a:t>Isaiah 40:3-5 (NIV)   A voice of one calling: "In the desert prepare the way for the LORD; make straight in the wilderness a highway for our God. 4  Every valley shall be raised up, every mountain and hill made low; the rough </a:t>
            </a:r>
          </a:p>
        </p:txBody>
      </p:sp>
    </p:spTree>
    <p:extLst>
      <p:ext uri="{BB962C8B-B14F-4D97-AF65-F5344CB8AC3E}">
        <p14:creationId xmlns:p14="http://schemas.microsoft.com/office/powerpoint/2010/main" val="7932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53</TotalTime>
  <Words>968</Words>
  <Application>Microsoft Office PowerPoint</Application>
  <PresentationFormat>Widescreen</PresentationFormat>
  <Paragraphs>85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Comic Sans MS</vt:lpstr>
      <vt:lpstr>Showcard Gothic</vt:lpstr>
      <vt:lpstr>Office Theme</vt:lpstr>
      <vt:lpstr>Looking Forward with Hope</vt:lpstr>
      <vt:lpstr>Video Introduction </vt:lpstr>
      <vt:lpstr>Remember?</vt:lpstr>
      <vt:lpstr>Listen for assurance given.</vt:lpstr>
      <vt:lpstr>Comfort from Forgiveness</vt:lpstr>
      <vt:lpstr>Comfort from Forgiveness</vt:lpstr>
      <vt:lpstr>Comfort from Forgiveness</vt:lpstr>
      <vt:lpstr>Comfort from Forgiveness</vt:lpstr>
      <vt:lpstr>Listen for a phrase quoted in the New Testament.</vt:lpstr>
      <vt:lpstr>Listen for a phrase quoted in the New Testament.</vt:lpstr>
      <vt:lpstr>Hope of God’s Glory</vt:lpstr>
      <vt:lpstr>Hope of God’s Glory</vt:lpstr>
      <vt:lpstr>Hope of God’s Glory</vt:lpstr>
      <vt:lpstr>Listen for good news.</vt:lpstr>
      <vt:lpstr>Listen for good news.</vt:lpstr>
      <vt:lpstr>Good News and Divine Care</vt:lpstr>
      <vt:lpstr>Good News and Divine Care</vt:lpstr>
      <vt:lpstr>Application</vt:lpstr>
      <vt:lpstr>Application</vt:lpstr>
      <vt:lpstr>Application</vt:lpstr>
      <vt:lpstr>Family Activities</vt:lpstr>
      <vt:lpstr>Looking Forward with Hope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2024-11-14T15:44:02Z</dcterms:created>
  <dcterms:modified xsi:type="dcterms:W3CDTF">2024-11-14T16:37:31Z</dcterms:modified>
</cp:coreProperties>
</file>