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2" r:id="rId26"/>
    <p:sldId id="280" r:id="rId27"/>
    <p:sldId id="281" r:id="rId28"/>
    <p:sldId id="283" r:id="rId29"/>
    <p:sldId id="28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fr3zsms"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hyperlink" Target="https://tinyurl.com/kvcxhvsw" TargetMode="Externa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Looking Forward</a:t>
            </a:r>
            <a:br>
              <a:rPr lang="en-US" dirty="0"/>
            </a:br>
            <a:r>
              <a:rPr lang="en-US" dirty="0"/>
              <a:t>with Expectation</a:t>
            </a:r>
          </a:p>
        </p:txBody>
      </p:sp>
      <p:sp>
        <p:nvSpPr>
          <p:cNvPr id="3" name="Subtitle 2"/>
          <p:cNvSpPr>
            <a:spLocks noGrp="1"/>
          </p:cNvSpPr>
          <p:nvPr>
            <p:ph type="subTitle" idx="1"/>
          </p:nvPr>
        </p:nvSpPr>
        <p:spPr>
          <a:xfrm>
            <a:off x="1524000" y="3942608"/>
            <a:ext cx="9144000" cy="1315192"/>
          </a:xfrm>
        </p:spPr>
        <p:txBody>
          <a:bodyPr/>
          <a:lstStyle/>
          <a:p>
            <a:r>
              <a:rPr lang="en-US" dirty="0"/>
              <a:t>January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88F6C-335C-4EF7-32A5-AFC7CF4BB73D}"/>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7B5336E2-D940-1703-775D-07A8686E0B66}"/>
              </a:ext>
            </a:extLst>
          </p:cNvPr>
          <p:cNvSpPr>
            <a:spLocks noGrp="1"/>
          </p:cNvSpPr>
          <p:nvPr>
            <p:ph idx="1"/>
          </p:nvPr>
        </p:nvSpPr>
        <p:spPr/>
        <p:txBody>
          <a:bodyPr/>
          <a:lstStyle/>
          <a:p>
            <a:r>
              <a:rPr lang="en-US" dirty="0"/>
              <a:t>Jesus said, “</a:t>
            </a:r>
            <a:r>
              <a:rPr lang="en-US" i="1" dirty="0"/>
              <a:t>this generation will not pass away until all these things have happened</a:t>
            </a:r>
            <a:r>
              <a:rPr lang="en-US" dirty="0"/>
              <a:t>”.  </a:t>
            </a:r>
            <a:br>
              <a:rPr lang="en-US" dirty="0"/>
            </a:br>
            <a:br>
              <a:rPr lang="en-US" dirty="0"/>
            </a:br>
            <a:r>
              <a:rPr lang="en-US" dirty="0"/>
              <a:t>The generation represented by the disciples is long gone.  So, what was Jesus talking about?</a:t>
            </a:r>
          </a:p>
        </p:txBody>
      </p:sp>
    </p:spTree>
    <p:extLst>
      <p:ext uri="{BB962C8B-B14F-4D97-AF65-F5344CB8AC3E}">
        <p14:creationId xmlns:p14="http://schemas.microsoft.com/office/powerpoint/2010/main" val="3959189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02DCF-0298-7160-FDBC-49D8475B029C}"/>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4F9C3D2D-9FB6-53A5-500F-CB143C9A634F}"/>
              </a:ext>
            </a:extLst>
          </p:cNvPr>
          <p:cNvSpPr>
            <a:spLocks noGrp="1"/>
          </p:cNvSpPr>
          <p:nvPr>
            <p:ph idx="1"/>
          </p:nvPr>
        </p:nvSpPr>
        <p:spPr/>
        <p:txBody>
          <a:bodyPr/>
          <a:lstStyle/>
          <a:p>
            <a:r>
              <a:rPr lang="en-US" dirty="0">
                <a:solidFill>
                  <a:srgbClr val="C00000"/>
                </a:solidFill>
              </a:rPr>
              <a:t>Jesus contrasts demise of the temple with permanence of His words.</a:t>
            </a:r>
          </a:p>
          <a:p>
            <a:pPr lvl="1"/>
            <a:r>
              <a:rPr lang="en-US" dirty="0">
                <a:solidFill>
                  <a:srgbClr val="C00000"/>
                </a:solidFill>
              </a:rPr>
              <a:t>Jesus’ words are </a:t>
            </a:r>
            <a:r>
              <a:rPr lang="en-US" i="1" dirty="0">
                <a:solidFill>
                  <a:srgbClr val="C00000"/>
                </a:solidFill>
              </a:rPr>
              <a:t>eternally</a:t>
            </a:r>
            <a:r>
              <a:rPr lang="en-US" dirty="0">
                <a:solidFill>
                  <a:srgbClr val="C00000"/>
                </a:solidFill>
              </a:rPr>
              <a:t> true, trustworthy, authoritative</a:t>
            </a:r>
          </a:p>
          <a:p>
            <a:pPr lvl="1"/>
            <a:r>
              <a:rPr lang="en-US" dirty="0">
                <a:solidFill>
                  <a:srgbClr val="C00000"/>
                </a:solidFill>
              </a:rPr>
              <a:t>Disciples of Jesus are to …</a:t>
            </a:r>
          </a:p>
          <a:p>
            <a:pPr lvl="2"/>
            <a:r>
              <a:rPr lang="en-US" dirty="0">
                <a:solidFill>
                  <a:srgbClr val="C00000"/>
                </a:solidFill>
              </a:rPr>
              <a:t>Submit to authority of His word</a:t>
            </a:r>
          </a:p>
          <a:p>
            <a:pPr lvl="2"/>
            <a:r>
              <a:rPr lang="en-US" dirty="0">
                <a:solidFill>
                  <a:srgbClr val="C00000"/>
                </a:solidFill>
              </a:rPr>
              <a:t>Live in conformity to His message</a:t>
            </a:r>
          </a:p>
          <a:p>
            <a:pPr lvl="2"/>
            <a:r>
              <a:rPr lang="en-US" dirty="0">
                <a:solidFill>
                  <a:srgbClr val="C00000"/>
                </a:solidFill>
              </a:rPr>
              <a:t>Faithfully teach it to others</a:t>
            </a:r>
          </a:p>
        </p:txBody>
      </p:sp>
    </p:spTree>
    <p:extLst>
      <p:ext uri="{BB962C8B-B14F-4D97-AF65-F5344CB8AC3E}">
        <p14:creationId xmlns:p14="http://schemas.microsoft.com/office/powerpoint/2010/main" val="27292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9FA32-A1B1-934C-E6B8-737C844B038B}"/>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43C876B9-D5CE-13C4-067B-DA3D8E070630}"/>
              </a:ext>
            </a:extLst>
          </p:cNvPr>
          <p:cNvSpPr>
            <a:spLocks noGrp="1"/>
          </p:cNvSpPr>
          <p:nvPr>
            <p:ph idx="1"/>
          </p:nvPr>
        </p:nvSpPr>
        <p:spPr/>
        <p:txBody>
          <a:bodyPr/>
          <a:lstStyle/>
          <a:p>
            <a:r>
              <a:rPr lang="en-US" dirty="0"/>
              <a:t>When has God’s Word proven true in your life?</a:t>
            </a:r>
          </a:p>
        </p:txBody>
      </p:sp>
      <p:pic>
        <p:nvPicPr>
          <p:cNvPr id="3074" name="Picture 2" descr="Open Bible">
            <a:extLst>
              <a:ext uri="{FF2B5EF4-FFF2-40B4-BE49-F238E27FC236}">
                <a16:creationId xmlns:a16="http://schemas.microsoft.com/office/drawing/2014/main" id="{306BD9A8-A2AB-6D74-E86D-EDCA6C1D95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3752" y="2928938"/>
            <a:ext cx="6096000" cy="32480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452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FE146-7880-D05A-FD71-145DC2A7C391}"/>
              </a:ext>
            </a:extLst>
          </p:cNvPr>
          <p:cNvSpPr>
            <a:spLocks noGrp="1"/>
          </p:cNvSpPr>
          <p:nvPr>
            <p:ph type="title"/>
          </p:nvPr>
        </p:nvSpPr>
        <p:spPr/>
        <p:txBody>
          <a:bodyPr/>
          <a:lstStyle/>
          <a:p>
            <a:pPr algn="l"/>
            <a:r>
              <a:rPr lang="en-US" dirty="0"/>
              <a:t>Listen for a comparison to Noah.</a:t>
            </a:r>
          </a:p>
        </p:txBody>
      </p:sp>
      <p:sp>
        <p:nvSpPr>
          <p:cNvPr id="3" name="Content Placeholder 2">
            <a:extLst>
              <a:ext uri="{FF2B5EF4-FFF2-40B4-BE49-F238E27FC236}">
                <a16:creationId xmlns:a16="http://schemas.microsoft.com/office/drawing/2014/main" id="{83D986E4-CF20-07E5-260C-792DF0E80A29}"/>
              </a:ext>
            </a:extLst>
          </p:cNvPr>
          <p:cNvSpPr>
            <a:spLocks noGrp="1"/>
          </p:cNvSpPr>
          <p:nvPr>
            <p:ph idx="1"/>
          </p:nvPr>
        </p:nvSpPr>
        <p:spPr>
          <a:xfrm>
            <a:off x="1713052" y="1918223"/>
            <a:ext cx="9096737" cy="4351338"/>
          </a:xfrm>
        </p:spPr>
        <p:txBody>
          <a:bodyPr/>
          <a:lstStyle/>
          <a:p>
            <a:pPr marL="0" indent="0" algn="ctr">
              <a:buNone/>
            </a:pPr>
            <a:r>
              <a:rPr lang="en-US" dirty="0"/>
              <a:t>Matthew 24:36-39 (NIV)  "No one knows about that day or hour, not even the angels in heaven, nor the Son, but only the Father. 37  As it was in the days of Noah, so it will be at the coming of the Son of Man. 38  For in the days before the flood, people </a:t>
            </a:r>
          </a:p>
        </p:txBody>
      </p:sp>
    </p:spTree>
    <p:extLst>
      <p:ext uri="{BB962C8B-B14F-4D97-AF65-F5344CB8AC3E}">
        <p14:creationId xmlns:p14="http://schemas.microsoft.com/office/powerpoint/2010/main" val="279632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6BF8E2-23D2-9AD3-977E-0B017A2CF3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261BE-F506-5668-E3C4-6A5D74AA64F6}"/>
              </a:ext>
            </a:extLst>
          </p:cNvPr>
          <p:cNvSpPr>
            <a:spLocks noGrp="1"/>
          </p:cNvSpPr>
          <p:nvPr>
            <p:ph type="title"/>
          </p:nvPr>
        </p:nvSpPr>
        <p:spPr/>
        <p:txBody>
          <a:bodyPr/>
          <a:lstStyle/>
          <a:p>
            <a:pPr algn="l"/>
            <a:r>
              <a:rPr lang="en-US" dirty="0"/>
              <a:t>Listen for a comparison to Noah.</a:t>
            </a:r>
          </a:p>
        </p:txBody>
      </p:sp>
      <p:sp>
        <p:nvSpPr>
          <p:cNvPr id="3" name="Content Placeholder 2">
            <a:extLst>
              <a:ext uri="{FF2B5EF4-FFF2-40B4-BE49-F238E27FC236}">
                <a16:creationId xmlns:a16="http://schemas.microsoft.com/office/drawing/2014/main" id="{3300B6F3-5850-C3E8-F3F7-845236776217}"/>
              </a:ext>
            </a:extLst>
          </p:cNvPr>
          <p:cNvSpPr>
            <a:spLocks noGrp="1"/>
          </p:cNvSpPr>
          <p:nvPr>
            <p:ph idx="1"/>
          </p:nvPr>
        </p:nvSpPr>
        <p:spPr>
          <a:xfrm>
            <a:off x="1713052" y="1918223"/>
            <a:ext cx="9096737" cy="4351338"/>
          </a:xfrm>
        </p:spPr>
        <p:txBody>
          <a:bodyPr/>
          <a:lstStyle/>
          <a:p>
            <a:pPr marL="0" indent="0" algn="ctr">
              <a:buNone/>
            </a:pPr>
            <a:r>
              <a:rPr lang="en-US" dirty="0"/>
              <a:t>were eating and drinking, marrying and giving in marriage, up to the day Noah entered the ark; 39  and they knew nothing about what would happen until the flood came and took them all away. That is how it will be at the coming of the Son of Man.</a:t>
            </a:r>
          </a:p>
        </p:txBody>
      </p:sp>
      <p:pic>
        <p:nvPicPr>
          <p:cNvPr id="4" name="Picture 3">
            <a:extLst>
              <a:ext uri="{FF2B5EF4-FFF2-40B4-BE49-F238E27FC236}">
                <a16:creationId xmlns:a16="http://schemas.microsoft.com/office/drawing/2014/main" id="{186DA2ED-5D59-9F27-12E9-90CB4DB8ED5F}"/>
              </a:ext>
            </a:extLst>
          </p:cNvPr>
          <p:cNvPicPr>
            <a:picLocks noChangeAspect="1"/>
          </p:cNvPicPr>
          <p:nvPr/>
        </p:nvPicPr>
        <p:blipFill>
          <a:blip r:embed="rId2">
            <a:duotone>
              <a:prstClr val="black"/>
              <a:schemeClr val="accent3">
                <a:tint val="45000"/>
                <a:satMod val="400000"/>
              </a:schemeClr>
            </a:duotone>
          </a:blip>
          <a:stretch>
            <a:fillRect/>
          </a:stretch>
        </p:blipFill>
        <p:spPr>
          <a:xfrm>
            <a:off x="5280467" y="5496908"/>
            <a:ext cx="196190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2304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9BED6-D4B4-C11E-8FCF-204F7ACC309A}"/>
              </a:ext>
            </a:extLst>
          </p:cNvPr>
          <p:cNvSpPr>
            <a:spLocks noGrp="1"/>
          </p:cNvSpPr>
          <p:nvPr>
            <p:ph type="title"/>
          </p:nvPr>
        </p:nvSpPr>
        <p:spPr/>
        <p:txBody>
          <a:bodyPr/>
          <a:lstStyle/>
          <a:p>
            <a:r>
              <a:rPr lang="en-US" dirty="0"/>
              <a:t>His Return Will Be a Surprise</a:t>
            </a:r>
          </a:p>
        </p:txBody>
      </p:sp>
      <p:sp>
        <p:nvSpPr>
          <p:cNvPr id="3" name="Content Placeholder 2">
            <a:extLst>
              <a:ext uri="{FF2B5EF4-FFF2-40B4-BE49-F238E27FC236}">
                <a16:creationId xmlns:a16="http://schemas.microsoft.com/office/drawing/2014/main" id="{6257BBFF-A40E-4160-0AE9-BC707C331B4F}"/>
              </a:ext>
            </a:extLst>
          </p:cNvPr>
          <p:cNvSpPr>
            <a:spLocks noGrp="1"/>
          </p:cNvSpPr>
          <p:nvPr>
            <p:ph idx="1"/>
          </p:nvPr>
        </p:nvSpPr>
        <p:spPr/>
        <p:txBody>
          <a:bodyPr/>
          <a:lstStyle/>
          <a:p>
            <a:r>
              <a:rPr lang="en-US" dirty="0">
                <a:solidFill>
                  <a:srgbClr val="C00000"/>
                </a:solidFill>
              </a:rPr>
              <a:t>Jesus points out who knows and who does not know God’s timing.</a:t>
            </a:r>
          </a:p>
          <a:p>
            <a:pPr lvl="1"/>
            <a:r>
              <a:rPr lang="en-US" i="1" dirty="0">
                <a:solidFill>
                  <a:srgbClr val="C00000"/>
                </a:solidFill>
              </a:rPr>
              <a:t>People</a:t>
            </a:r>
            <a:r>
              <a:rPr lang="en-US" dirty="0">
                <a:solidFill>
                  <a:srgbClr val="C00000"/>
                </a:solidFill>
              </a:rPr>
              <a:t> do not know</a:t>
            </a:r>
          </a:p>
          <a:p>
            <a:pPr lvl="1"/>
            <a:r>
              <a:rPr lang="en-US" i="1" dirty="0">
                <a:solidFill>
                  <a:srgbClr val="C00000"/>
                </a:solidFill>
              </a:rPr>
              <a:t>Angels</a:t>
            </a:r>
            <a:r>
              <a:rPr lang="en-US" dirty="0">
                <a:solidFill>
                  <a:srgbClr val="C00000"/>
                </a:solidFill>
              </a:rPr>
              <a:t> do not know</a:t>
            </a:r>
          </a:p>
          <a:p>
            <a:pPr lvl="1"/>
            <a:r>
              <a:rPr lang="en-US" i="1" dirty="0">
                <a:solidFill>
                  <a:srgbClr val="C00000"/>
                </a:solidFill>
              </a:rPr>
              <a:t>Jesus</a:t>
            </a:r>
            <a:r>
              <a:rPr lang="en-US" dirty="0">
                <a:solidFill>
                  <a:srgbClr val="C00000"/>
                </a:solidFill>
              </a:rPr>
              <a:t> (as a human) did not know</a:t>
            </a:r>
          </a:p>
          <a:p>
            <a:pPr lvl="1"/>
            <a:r>
              <a:rPr lang="en-US" dirty="0">
                <a:solidFill>
                  <a:srgbClr val="C00000"/>
                </a:solidFill>
              </a:rPr>
              <a:t>God the Father </a:t>
            </a:r>
            <a:r>
              <a:rPr lang="en-US" b="1" dirty="0">
                <a:solidFill>
                  <a:srgbClr val="C00000"/>
                </a:solidFill>
              </a:rPr>
              <a:t>does</a:t>
            </a:r>
            <a:r>
              <a:rPr lang="en-US" dirty="0">
                <a:solidFill>
                  <a:srgbClr val="C00000"/>
                </a:solidFill>
              </a:rPr>
              <a:t> know</a:t>
            </a:r>
          </a:p>
          <a:p>
            <a:endParaRPr lang="en-US" dirty="0"/>
          </a:p>
        </p:txBody>
      </p:sp>
    </p:spTree>
    <p:extLst>
      <p:ext uri="{BB962C8B-B14F-4D97-AF65-F5344CB8AC3E}">
        <p14:creationId xmlns:p14="http://schemas.microsoft.com/office/powerpoint/2010/main" val="14452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BB2A7-06BA-ABC5-D00E-184589406404}"/>
              </a:ext>
            </a:extLst>
          </p:cNvPr>
          <p:cNvSpPr>
            <a:spLocks noGrp="1"/>
          </p:cNvSpPr>
          <p:nvPr>
            <p:ph type="title"/>
          </p:nvPr>
        </p:nvSpPr>
        <p:spPr/>
        <p:txBody>
          <a:bodyPr/>
          <a:lstStyle/>
          <a:p>
            <a:r>
              <a:rPr lang="en-US" dirty="0"/>
              <a:t>His Return Will Be a Surprise</a:t>
            </a:r>
          </a:p>
        </p:txBody>
      </p:sp>
      <p:sp>
        <p:nvSpPr>
          <p:cNvPr id="3" name="Content Placeholder 2">
            <a:extLst>
              <a:ext uri="{FF2B5EF4-FFF2-40B4-BE49-F238E27FC236}">
                <a16:creationId xmlns:a16="http://schemas.microsoft.com/office/drawing/2014/main" id="{264C0DE8-47F9-9FC6-6926-33A68FEEB088}"/>
              </a:ext>
            </a:extLst>
          </p:cNvPr>
          <p:cNvSpPr>
            <a:spLocks noGrp="1"/>
          </p:cNvSpPr>
          <p:nvPr>
            <p:ph idx="1"/>
          </p:nvPr>
        </p:nvSpPr>
        <p:spPr/>
        <p:txBody>
          <a:bodyPr/>
          <a:lstStyle/>
          <a:p>
            <a:r>
              <a:rPr lang="en-US" dirty="0"/>
              <a:t>What does this imply about Jesus’ limitations here on earth? </a:t>
            </a:r>
          </a:p>
          <a:p>
            <a:r>
              <a:rPr lang="en-US" dirty="0"/>
              <a:t>What does the reference to the days of Noah mean? </a:t>
            </a:r>
          </a:p>
        </p:txBody>
      </p:sp>
      <p:sp>
        <p:nvSpPr>
          <p:cNvPr id="4" name="TextBox 3">
            <a:extLst>
              <a:ext uri="{FF2B5EF4-FFF2-40B4-BE49-F238E27FC236}">
                <a16:creationId xmlns:a16="http://schemas.microsoft.com/office/drawing/2014/main" id="{352F9E0F-937B-B071-337E-F981CDA5DAA8}"/>
              </a:ext>
            </a:extLst>
          </p:cNvPr>
          <p:cNvSpPr txBox="1"/>
          <p:nvPr/>
        </p:nvSpPr>
        <p:spPr>
          <a:xfrm>
            <a:off x="1049438" y="4090584"/>
            <a:ext cx="10093124" cy="2308324"/>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effectLst/>
                <a:latin typeface="Arial" panose="020B0604020202020204" pitchFamily="34" charset="0"/>
                <a:ea typeface="Calibri" panose="020F0502020204030204" pitchFamily="34" charset="0"/>
                <a:cs typeface="Arial" panose="020B0604020202020204" pitchFamily="34" charset="0"/>
              </a:defRPr>
            </a:lvl1pPr>
          </a:lstStyle>
          <a:p>
            <a:r>
              <a:rPr lang="en-US" dirty="0"/>
              <a:t>in the days before the flood, people were eating and drinking, marrying and giving in marriage, up to the day Noah entered the ark;  and they knew nothing about what would happen</a:t>
            </a:r>
          </a:p>
        </p:txBody>
      </p:sp>
    </p:spTree>
    <p:extLst>
      <p:ext uri="{BB962C8B-B14F-4D97-AF65-F5344CB8AC3E}">
        <p14:creationId xmlns:p14="http://schemas.microsoft.com/office/powerpoint/2010/main" val="3164455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9CCD0-6539-9B2F-338F-A0DD368A3B96}"/>
              </a:ext>
            </a:extLst>
          </p:cNvPr>
          <p:cNvSpPr>
            <a:spLocks noGrp="1"/>
          </p:cNvSpPr>
          <p:nvPr>
            <p:ph type="title"/>
          </p:nvPr>
        </p:nvSpPr>
        <p:spPr/>
        <p:txBody>
          <a:bodyPr/>
          <a:lstStyle/>
          <a:p>
            <a:r>
              <a:rPr lang="en-US" dirty="0"/>
              <a:t>His Return Will Be a Surprise</a:t>
            </a:r>
          </a:p>
        </p:txBody>
      </p:sp>
      <p:sp>
        <p:nvSpPr>
          <p:cNvPr id="3" name="Content Placeholder 2">
            <a:extLst>
              <a:ext uri="{FF2B5EF4-FFF2-40B4-BE49-F238E27FC236}">
                <a16:creationId xmlns:a16="http://schemas.microsoft.com/office/drawing/2014/main" id="{E4F33315-4105-4550-BB28-770D90900807}"/>
              </a:ext>
            </a:extLst>
          </p:cNvPr>
          <p:cNvSpPr>
            <a:spLocks noGrp="1"/>
          </p:cNvSpPr>
          <p:nvPr>
            <p:ph idx="1"/>
          </p:nvPr>
        </p:nvSpPr>
        <p:spPr>
          <a:xfrm>
            <a:off x="838200" y="2025569"/>
            <a:ext cx="10515600" cy="4151393"/>
          </a:xfrm>
        </p:spPr>
        <p:txBody>
          <a:bodyPr/>
          <a:lstStyle/>
          <a:p>
            <a:r>
              <a:rPr lang="en-US" dirty="0"/>
              <a:t>Why is that historical event an apt illustration of the coming of the Son of man? </a:t>
            </a:r>
          </a:p>
          <a:p>
            <a:r>
              <a:rPr lang="en-US" dirty="0"/>
              <a:t>How should the warning in these verses change the way we live?</a:t>
            </a:r>
          </a:p>
        </p:txBody>
      </p:sp>
    </p:spTree>
    <p:extLst>
      <p:ext uri="{BB962C8B-B14F-4D97-AF65-F5344CB8AC3E}">
        <p14:creationId xmlns:p14="http://schemas.microsoft.com/office/powerpoint/2010/main" val="251774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3B73-4CAA-BA44-FF8A-50D33EDFEB51}"/>
              </a:ext>
            </a:extLst>
          </p:cNvPr>
          <p:cNvSpPr>
            <a:spLocks noGrp="1"/>
          </p:cNvSpPr>
          <p:nvPr>
            <p:ph type="title"/>
          </p:nvPr>
        </p:nvSpPr>
        <p:spPr/>
        <p:txBody>
          <a:bodyPr/>
          <a:lstStyle/>
          <a:p>
            <a:pPr algn="l"/>
            <a:r>
              <a:rPr lang="en-US" dirty="0"/>
              <a:t>Listen for why to be ready.</a:t>
            </a:r>
          </a:p>
        </p:txBody>
      </p:sp>
      <p:sp>
        <p:nvSpPr>
          <p:cNvPr id="3" name="Content Placeholder 2">
            <a:extLst>
              <a:ext uri="{FF2B5EF4-FFF2-40B4-BE49-F238E27FC236}">
                <a16:creationId xmlns:a16="http://schemas.microsoft.com/office/drawing/2014/main" id="{A965C28C-AD8B-1BA8-8DCB-1A7B234D36D1}"/>
              </a:ext>
            </a:extLst>
          </p:cNvPr>
          <p:cNvSpPr>
            <a:spLocks noGrp="1"/>
          </p:cNvSpPr>
          <p:nvPr>
            <p:ph idx="1"/>
          </p:nvPr>
        </p:nvSpPr>
        <p:spPr/>
        <p:txBody>
          <a:bodyPr/>
          <a:lstStyle/>
          <a:p>
            <a:pPr marL="0" indent="0" algn="ctr">
              <a:buNone/>
            </a:pPr>
            <a:r>
              <a:rPr lang="en-US" dirty="0"/>
              <a:t>Matthew 24:40-44 (NIV)   Two men will be in the field; one will be taken and the other left. 41  Two women will be grinding with a hand mill; one will be taken and the other left. 42  "Therefore keep watch, because you do not know on what day your Lord will come. 43  But understand this: If the </a:t>
            </a:r>
          </a:p>
        </p:txBody>
      </p:sp>
    </p:spTree>
    <p:extLst>
      <p:ext uri="{BB962C8B-B14F-4D97-AF65-F5344CB8AC3E}">
        <p14:creationId xmlns:p14="http://schemas.microsoft.com/office/powerpoint/2010/main" val="215574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A76E4-C740-5805-B652-4A122788AF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962412-8A86-FC34-955A-BF9A65547410}"/>
              </a:ext>
            </a:extLst>
          </p:cNvPr>
          <p:cNvSpPr>
            <a:spLocks noGrp="1"/>
          </p:cNvSpPr>
          <p:nvPr>
            <p:ph type="title"/>
          </p:nvPr>
        </p:nvSpPr>
        <p:spPr/>
        <p:txBody>
          <a:bodyPr/>
          <a:lstStyle/>
          <a:p>
            <a:pPr algn="l"/>
            <a:r>
              <a:rPr lang="en-US" dirty="0"/>
              <a:t>Listen for why to be ready.</a:t>
            </a:r>
          </a:p>
        </p:txBody>
      </p:sp>
      <p:sp>
        <p:nvSpPr>
          <p:cNvPr id="3" name="Content Placeholder 2">
            <a:extLst>
              <a:ext uri="{FF2B5EF4-FFF2-40B4-BE49-F238E27FC236}">
                <a16:creationId xmlns:a16="http://schemas.microsoft.com/office/drawing/2014/main" id="{3EA6E2BF-810F-A2F4-2A66-056C502AD730}"/>
              </a:ext>
            </a:extLst>
          </p:cNvPr>
          <p:cNvSpPr>
            <a:spLocks noGrp="1"/>
          </p:cNvSpPr>
          <p:nvPr>
            <p:ph idx="1"/>
          </p:nvPr>
        </p:nvSpPr>
        <p:spPr>
          <a:xfrm>
            <a:off x="1539432" y="1848774"/>
            <a:ext cx="9548149" cy="4351338"/>
          </a:xfrm>
        </p:spPr>
        <p:txBody>
          <a:bodyPr/>
          <a:lstStyle/>
          <a:p>
            <a:pPr marL="0" indent="0" algn="ctr">
              <a:buNone/>
            </a:pPr>
            <a:r>
              <a:rPr lang="en-US" dirty="0"/>
              <a:t>owner of the house had known at what time of night the thief was coming, he would have kept watch and would not have let his house be broken into. 44  So you also must be ready, because the Son of Man will come at an hour when you do not expect him.</a:t>
            </a:r>
          </a:p>
        </p:txBody>
      </p:sp>
      <p:pic>
        <p:nvPicPr>
          <p:cNvPr id="4" name="Picture 3">
            <a:extLst>
              <a:ext uri="{FF2B5EF4-FFF2-40B4-BE49-F238E27FC236}">
                <a16:creationId xmlns:a16="http://schemas.microsoft.com/office/drawing/2014/main" id="{D565F9C1-A296-FF87-CA05-5DAB5D596FAC}"/>
              </a:ext>
            </a:extLst>
          </p:cNvPr>
          <p:cNvPicPr>
            <a:picLocks noChangeAspect="1"/>
          </p:cNvPicPr>
          <p:nvPr/>
        </p:nvPicPr>
        <p:blipFill>
          <a:blip r:embed="rId2">
            <a:duotone>
              <a:prstClr val="black"/>
              <a:schemeClr val="accent3">
                <a:tint val="45000"/>
                <a:satMod val="400000"/>
              </a:schemeClr>
            </a:duotone>
          </a:blip>
          <a:stretch>
            <a:fillRect/>
          </a:stretch>
        </p:blipFill>
        <p:spPr>
          <a:xfrm>
            <a:off x="5280467" y="5496908"/>
            <a:ext cx="196190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20059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296AC-D8F6-C869-AB47-C44009C94129}"/>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FC47E578-C365-BE97-7D73-97FAD8B3EC25}"/>
              </a:ext>
            </a:extLst>
          </p:cNvPr>
          <p:cNvGrpSpPr/>
          <p:nvPr/>
        </p:nvGrpSpPr>
        <p:grpSpPr>
          <a:xfrm>
            <a:off x="2849598" y="1460665"/>
            <a:ext cx="6492803" cy="4441371"/>
            <a:chOff x="2849598" y="1555667"/>
            <a:chExt cx="6492803" cy="4441371"/>
          </a:xfrm>
        </p:grpSpPr>
        <p:pic>
          <p:nvPicPr>
            <p:cNvPr id="4" name="Picture 3" descr="A baby looking up at a wall&#10;&#10;Description automatically generated">
              <a:extLst>
                <a:ext uri="{FF2B5EF4-FFF2-40B4-BE49-F238E27FC236}">
                  <a16:creationId xmlns:a16="http://schemas.microsoft.com/office/drawing/2014/main" id="{0CF36242-0873-6102-2C8B-518B223DF5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04987"/>
              <a:ext cx="5715000" cy="3248025"/>
            </a:xfrm>
            <a:prstGeom prst="rect">
              <a:avLst/>
            </a:prstGeom>
            <a:ln>
              <a:noFill/>
            </a:ln>
            <a:effectLst>
              <a:outerShdw blurRad="292100" dist="139700" dir="2700000" algn="tl" rotWithShape="0">
                <a:srgbClr val="333333">
                  <a:alpha val="65000"/>
                </a:srgbClr>
              </a:outerShdw>
            </a:effectLst>
          </p:spPr>
        </p:pic>
        <p:pic>
          <p:nvPicPr>
            <p:cNvPr id="6" name="Picture 5" descr="A black background with a black square&#10;&#10;Description automatically generated with medium confidence">
              <a:hlinkClick r:id="rId3"/>
              <a:extLst>
                <a:ext uri="{FF2B5EF4-FFF2-40B4-BE49-F238E27FC236}">
                  <a16:creationId xmlns:a16="http://schemas.microsoft.com/office/drawing/2014/main" id="{0C7ED295-AEE9-A358-BE24-A2F55FCCE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55667"/>
              <a:ext cx="6492803" cy="4441371"/>
            </a:xfrm>
            <a:prstGeom prst="rect">
              <a:avLst/>
            </a:prstGeom>
            <a:ln>
              <a:noFill/>
            </a:ln>
            <a:effectLst>
              <a:outerShdw blurRad="292100" dist="139700" dir="2700000" algn="tl" rotWithShape="0">
                <a:srgbClr val="333333">
                  <a:alpha val="65000"/>
                </a:srgbClr>
              </a:outerShdw>
            </a:effectLst>
          </p:spPr>
        </p:pic>
      </p:grpSp>
      <p:sp>
        <p:nvSpPr>
          <p:cNvPr id="8" name="TextBox 7">
            <a:extLst>
              <a:ext uri="{FF2B5EF4-FFF2-40B4-BE49-F238E27FC236}">
                <a16:creationId xmlns:a16="http://schemas.microsoft.com/office/drawing/2014/main" id="{2D0DCECF-7C7E-5016-641D-77F43528C19D}"/>
              </a:ext>
            </a:extLst>
          </p:cNvPr>
          <p:cNvSpPr txBox="1"/>
          <p:nvPr/>
        </p:nvSpPr>
        <p:spPr>
          <a:xfrm>
            <a:off x="4643252" y="5921333"/>
            <a:ext cx="3372592"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3296082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95631-BBFA-3B64-C3F5-DEE1F5BA13AB}"/>
              </a:ext>
            </a:extLst>
          </p:cNvPr>
          <p:cNvSpPr>
            <a:spLocks noGrp="1"/>
          </p:cNvSpPr>
          <p:nvPr>
            <p:ph type="title"/>
          </p:nvPr>
        </p:nvSpPr>
        <p:spPr/>
        <p:txBody>
          <a:bodyPr/>
          <a:lstStyle/>
          <a:p>
            <a:r>
              <a:rPr lang="en-US" dirty="0"/>
              <a:t>So, Get Ready</a:t>
            </a:r>
          </a:p>
        </p:txBody>
      </p:sp>
      <p:sp>
        <p:nvSpPr>
          <p:cNvPr id="3" name="Content Placeholder 2">
            <a:extLst>
              <a:ext uri="{FF2B5EF4-FFF2-40B4-BE49-F238E27FC236}">
                <a16:creationId xmlns:a16="http://schemas.microsoft.com/office/drawing/2014/main" id="{1266368C-EBB9-D640-A5DE-2BECC23BD111}"/>
              </a:ext>
            </a:extLst>
          </p:cNvPr>
          <p:cNvSpPr>
            <a:spLocks noGrp="1"/>
          </p:cNvSpPr>
          <p:nvPr>
            <p:ph idx="1"/>
          </p:nvPr>
        </p:nvSpPr>
        <p:spPr>
          <a:xfrm>
            <a:off x="838200" y="2071867"/>
            <a:ext cx="10515600" cy="4105095"/>
          </a:xfrm>
        </p:spPr>
        <p:txBody>
          <a:bodyPr/>
          <a:lstStyle/>
          <a:p>
            <a:r>
              <a:rPr lang="en-US" dirty="0">
                <a:solidFill>
                  <a:srgbClr val="C00000"/>
                </a:solidFill>
              </a:rPr>
              <a:t>Note the life principles Jesus gives concerning His return. </a:t>
            </a:r>
          </a:p>
          <a:p>
            <a:pPr lvl="1"/>
            <a:r>
              <a:rPr lang="en-US" sz="3600" dirty="0">
                <a:solidFill>
                  <a:srgbClr val="C00000"/>
                </a:solidFill>
              </a:rPr>
              <a:t>Keep watch</a:t>
            </a:r>
          </a:p>
          <a:p>
            <a:pPr lvl="1"/>
            <a:r>
              <a:rPr lang="en-US" sz="3600" dirty="0">
                <a:solidFill>
                  <a:srgbClr val="C00000"/>
                </a:solidFill>
              </a:rPr>
              <a:t>Be continuously prepared</a:t>
            </a:r>
          </a:p>
          <a:p>
            <a:pPr lvl="1"/>
            <a:r>
              <a:rPr lang="en-US" sz="3600" dirty="0">
                <a:solidFill>
                  <a:srgbClr val="C00000"/>
                </a:solidFill>
              </a:rPr>
              <a:t>You don’t know when Jesus will return</a:t>
            </a:r>
          </a:p>
          <a:p>
            <a:endParaRPr lang="en-US" dirty="0"/>
          </a:p>
        </p:txBody>
      </p:sp>
    </p:spTree>
    <p:extLst>
      <p:ext uri="{BB962C8B-B14F-4D97-AF65-F5344CB8AC3E}">
        <p14:creationId xmlns:p14="http://schemas.microsoft.com/office/powerpoint/2010/main" val="2566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519F-68C1-4633-488C-94F18ED869CE}"/>
              </a:ext>
            </a:extLst>
          </p:cNvPr>
          <p:cNvSpPr>
            <a:spLocks noGrp="1"/>
          </p:cNvSpPr>
          <p:nvPr>
            <p:ph type="title"/>
          </p:nvPr>
        </p:nvSpPr>
        <p:spPr/>
        <p:txBody>
          <a:bodyPr/>
          <a:lstStyle/>
          <a:p>
            <a:r>
              <a:rPr lang="en-US" dirty="0"/>
              <a:t>So, Get Ready</a:t>
            </a:r>
          </a:p>
        </p:txBody>
      </p:sp>
      <p:sp>
        <p:nvSpPr>
          <p:cNvPr id="3" name="Content Placeholder 2">
            <a:extLst>
              <a:ext uri="{FF2B5EF4-FFF2-40B4-BE49-F238E27FC236}">
                <a16:creationId xmlns:a16="http://schemas.microsoft.com/office/drawing/2014/main" id="{BDFDEAB0-931E-C12B-5521-C25448CFCD82}"/>
              </a:ext>
            </a:extLst>
          </p:cNvPr>
          <p:cNvSpPr>
            <a:spLocks noGrp="1"/>
          </p:cNvSpPr>
          <p:nvPr>
            <p:ph idx="1"/>
          </p:nvPr>
        </p:nvSpPr>
        <p:spPr/>
        <p:txBody>
          <a:bodyPr/>
          <a:lstStyle/>
          <a:p>
            <a:r>
              <a:rPr lang="en-US" dirty="0"/>
              <a:t>How does He illustrate that principle? </a:t>
            </a:r>
          </a:p>
        </p:txBody>
      </p:sp>
      <p:sp>
        <p:nvSpPr>
          <p:cNvPr id="4" name="TextBox 3">
            <a:extLst>
              <a:ext uri="{FF2B5EF4-FFF2-40B4-BE49-F238E27FC236}">
                <a16:creationId xmlns:a16="http://schemas.microsoft.com/office/drawing/2014/main" id="{99F41073-B618-6181-5AB2-692480979ACE}"/>
              </a:ext>
            </a:extLst>
          </p:cNvPr>
          <p:cNvSpPr txBox="1"/>
          <p:nvPr/>
        </p:nvSpPr>
        <p:spPr>
          <a:xfrm>
            <a:off x="1529787" y="3009418"/>
            <a:ext cx="9132425" cy="2308324"/>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en-US"/>
            </a:defPPr>
            <a:lvl1pPr algn="ctr">
              <a:defRPr sz="3600">
                <a:solidFill>
                  <a:schemeClr val="lt1"/>
                </a:solidFill>
                <a:effectLst/>
                <a:latin typeface="Arial" panose="020B0604020202020204" pitchFamily="34" charset="0"/>
                <a:ea typeface="Calibri" panose="020F0502020204030204" pitchFamily="34" charset="0"/>
                <a:cs typeface="Arial"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If the owner of the house had known at what time of night the thief was coming, he would have kept watch and would not have let his house be broken into</a:t>
            </a:r>
          </a:p>
        </p:txBody>
      </p:sp>
    </p:spTree>
    <p:extLst>
      <p:ext uri="{BB962C8B-B14F-4D97-AF65-F5344CB8AC3E}">
        <p14:creationId xmlns:p14="http://schemas.microsoft.com/office/powerpoint/2010/main" val="384624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BC57-9FBD-C165-9D9D-D481921D5CA7}"/>
              </a:ext>
            </a:extLst>
          </p:cNvPr>
          <p:cNvSpPr>
            <a:spLocks noGrp="1"/>
          </p:cNvSpPr>
          <p:nvPr>
            <p:ph type="title"/>
          </p:nvPr>
        </p:nvSpPr>
        <p:spPr/>
        <p:txBody>
          <a:bodyPr/>
          <a:lstStyle/>
          <a:p>
            <a:r>
              <a:rPr lang="en-US" dirty="0"/>
              <a:t>So, Get Ready</a:t>
            </a:r>
          </a:p>
        </p:txBody>
      </p:sp>
      <p:sp>
        <p:nvSpPr>
          <p:cNvPr id="3" name="Content Placeholder 2">
            <a:extLst>
              <a:ext uri="{FF2B5EF4-FFF2-40B4-BE49-F238E27FC236}">
                <a16:creationId xmlns:a16="http://schemas.microsoft.com/office/drawing/2014/main" id="{054C9119-1C09-DB3C-1C1B-730D60909DCC}"/>
              </a:ext>
            </a:extLst>
          </p:cNvPr>
          <p:cNvSpPr>
            <a:spLocks noGrp="1"/>
          </p:cNvSpPr>
          <p:nvPr>
            <p:ph idx="1"/>
          </p:nvPr>
        </p:nvSpPr>
        <p:spPr/>
        <p:txBody>
          <a:bodyPr/>
          <a:lstStyle/>
          <a:p>
            <a:r>
              <a:rPr lang="en-US" dirty="0">
                <a:solidFill>
                  <a:srgbClr val="C00000"/>
                </a:solidFill>
              </a:rPr>
              <a:t>We use the term “imminent” to describe Jesus return.  Some synonyms would be: </a:t>
            </a:r>
          </a:p>
          <a:p>
            <a:pPr lvl="1"/>
            <a:r>
              <a:rPr lang="en-US" dirty="0">
                <a:solidFill>
                  <a:srgbClr val="C00000"/>
                </a:solidFill>
              </a:rPr>
              <a:t>Looming, </a:t>
            </a:r>
          </a:p>
          <a:p>
            <a:pPr lvl="1"/>
            <a:r>
              <a:rPr lang="en-US" dirty="0">
                <a:solidFill>
                  <a:srgbClr val="C00000"/>
                </a:solidFill>
              </a:rPr>
              <a:t>Pending, </a:t>
            </a:r>
          </a:p>
          <a:p>
            <a:pPr lvl="1"/>
            <a:r>
              <a:rPr lang="en-US" dirty="0">
                <a:solidFill>
                  <a:srgbClr val="C00000"/>
                </a:solidFill>
              </a:rPr>
              <a:t>On the horizon, </a:t>
            </a:r>
          </a:p>
          <a:p>
            <a:pPr lvl="1"/>
            <a:r>
              <a:rPr lang="en-US" dirty="0">
                <a:solidFill>
                  <a:srgbClr val="C00000"/>
                </a:solidFill>
              </a:rPr>
              <a:t>Just around the corner … </a:t>
            </a:r>
          </a:p>
        </p:txBody>
      </p:sp>
    </p:spTree>
    <p:extLst>
      <p:ext uri="{BB962C8B-B14F-4D97-AF65-F5344CB8AC3E}">
        <p14:creationId xmlns:p14="http://schemas.microsoft.com/office/powerpoint/2010/main" val="3883388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CCFD8-7AAB-40D5-298B-35D72FFE5FF3}"/>
              </a:ext>
            </a:extLst>
          </p:cNvPr>
          <p:cNvSpPr>
            <a:spLocks noGrp="1"/>
          </p:cNvSpPr>
          <p:nvPr>
            <p:ph type="title"/>
          </p:nvPr>
        </p:nvSpPr>
        <p:spPr/>
        <p:txBody>
          <a:bodyPr/>
          <a:lstStyle/>
          <a:p>
            <a:r>
              <a:rPr lang="en-US" dirty="0"/>
              <a:t>So, Get Ready</a:t>
            </a:r>
          </a:p>
        </p:txBody>
      </p:sp>
      <p:sp>
        <p:nvSpPr>
          <p:cNvPr id="3" name="Content Placeholder 2">
            <a:extLst>
              <a:ext uri="{FF2B5EF4-FFF2-40B4-BE49-F238E27FC236}">
                <a16:creationId xmlns:a16="http://schemas.microsoft.com/office/drawing/2014/main" id="{7C2F0327-A833-A1C4-1BE2-CE47E92563A7}"/>
              </a:ext>
            </a:extLst>
          </p:cNvPr>
          <p:cNvSpPr>
            <a:spLocks noGrp="1"/>
          </p:cNvSpPr>
          <p:nvPr>
            <p:ph idx="1"/>
          </p:nvPr>
        </p:nvSpPr>
        <p:spPr/>
        <p:txBody>
          <a:bodyPr/>
          <a:lstStyle/>
          <a:p>
            <a:r>
              <a:rPr lang="en-US" dirty="0"/>
              <a:t>Contrast believing in the </a:t>
            </a:r>
            <a:r>
              <a:rPr lang="en-US" i="1" dirty="0"/>
              <a:t>imminent</a:t>
            </a:r>
            <a:r>
              <a:rPr lang="en-US" dirty="0"/>
              <a:t> return of Christ with an attitude of “</a:t>
            </a:r>
            <a:r>
              <a:rPr lang="en-US" i="1" dirty="0"/>
              <a:t>whenever … who knows</a:t>
            </a:r>
            <a:r>
              <a:rPr lang="en-US" dirty="0"/>
              <a:t>?”</a:t>
            </a:r>
          </a:p>
        </p:txBody>
      </p:sp>
      <p:graphicFrame>
        <p:nvGraphicFramePr>
          <p:cNvPr id="4" name="Table 3">
            <a:extLst>
              <a:ext uri="{FF2B5EF4-FFF2-40B4-BE49-F238E27FC236}">
                <a16:creationId xmlns:a16="http://schemas.microsoft.com/office/drawing/2014/main" id="{ED862FEC-2E77-1E83-C645-E4F63E747ABE}"/>
              </a:ext>
            </a:extLst>
          </p:cNvPr>
          <p:cNvGraphicFramePr>
            <a:graphicFrameLocks noGrp="1"/>
          </p:cNvGraphicFramePr>
          <p:nvPr>
            <p:extLst>
              <p:ext uri="{D42A27DB-BD31-4B8C-83A1-F6EECF244321}">
                <p14:modId xmlns:p14="http://schemas.microsoft.com/office/powerpoint/2010/main" val="2393312315"/>
              </p:ext>
            </p:extLst>
          </p:nvPr>
        </p:nvGraphicFramePr>
        <p:xfrm>
          <a:off x="838199" y="3429000"/>
          <a:ext cx="10597588" cy="2743200"/>
        </p:xfrm>
        <a:graphic>
          <a:graphicData uri="http://schemas.openxmlformats.org/drawingml/2006/table">
            <a:tbl>
              <a:tblPr firstRow="1" bandRow="1">
                <a:tableStyleId>{5C22544A-7EE6-4342-B048-85BDC9FD1C3A}</a:tableStyleId>
              </a:tblPr>
              <a:tblGrid>
                <a:gridCol w="5298794">
                  <a:extLst>
                    <a:ext uri="{9D8B030D-6E8A-4147-A177-3AD203B41FA5}">
                      <a16:colId xmlns:a16="http://schemas.microsoft.com/office/drawing/2014/main" val="2470823948"/>
                    </a:ext>
                  </a:extLst>
                </a:gridCol>
                <a:gridCol w="5298794">
                  <a:extLst>
                    <a:ext uri="{9D8B030D-6E8A-4147-A177-3AD203B41FA5}">
                      <a16:colId xmlns:a16="http://schemas.microsoft.com/office/drawing/2014/main" val="3313860538"/>
                    </a:ext>
                  </a:extLst>
                </a:gridCol>
              </a:tblGrid>
              <a:tr h="370840">
                <a:tc>
                  <a:txBody>
                    <a:bodyPr/>
                    <a:lstStyle/>
                    <a:p>
                      <a:pPr algn="ctr"/>
                      <a:r>
                        <a:rPr lang="en-US" sz="2800" dirty="0"/>
                        <a:t>“Whenever … Who Knows?”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Imminent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09862570"/>
                  </a:ext>
                </a:extLst>
              </a:tr>
              <a:tr h="370840">
                <a:tc>
                  <a:txBody>
                    <a:bodyPr/>
                    <a:lstStyle/>
                    <a:p>
                      <a:endParaRPr lang="en-US" sz="2800" dirty="0"/>
                    </a:p>
                    <a:p>
                      <a:endParaRPr lang="en-US" sz="2800" dirty="0"/>
                    </a:p>
                    <a:p>
                      <a:endParaRPr lang="en-US" sz="2800" dirty="0"/>
                    </a:p>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53860340"/>
                  </a:ext>
                </a:extLst>
              </a:tr>
            </a:tbl>
          </a:graphicData>
        </a:graphic>
      </p:graphicFrame>
    </p:spTree>
    <p:extLst>
      <p:ext uri="{BB962C8B-B14F-4D97-AF65-F5344CB8AC3E}">
        <p14:creationId xmlns:p14="http://schemas.microsoft.com/office/powerpoint/2010/main" val="1238704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3B0B2-B8DF-1ACC-A538-A14CCB9407FA}"/>
              </a:ext>
            </a:extLst>
          </p:cNvPr>
          <p:cNvSpPr>
            <a:spLocks noGrp="1"/>
          </p:cNvSpPr>
          <p:nvPr>
            <p:ph type="title"/>
          </p:nvPr>
        </p:nvSpPr>
        <p:spPr/>
        <p:txBody>
          <a:bodyPr/>
          <a:lstStyle/>
          <a:p>
            <a:r>
              <a:rPr lang="en-US" dirty="0"/>
              <a:t>So, Get Ready</a:t>
            </a:r>
          </a:p>
        </p:txBody>
      </p:sp>
      <p:sp>
        <p:nvSpPr>
          <p:cNvPr id="3" name="Content Placeholder 2">
            <a:extLst>
              <a:ext uri="{FF2B5EF4-FFF2-40B4-BE49-F238E27FC236}">
                <a16:creationId xmlns:a16="http://schemas.microsoft.com/office/drawing/2014/main" id="{A0719932-87F1-F99C-EAAA-829039F798A9}"/>
              </a:ext>
            </a:extLst>
          </p:cNvPr>
          <p:cNvSpPr>
            <a:spLocks noGrp="1"/>
          </p:cNvSpPr>
          <p:nvPr>
            <p:ph idx="1"/>
          </p:nvPr>
        </p:nvSpPr>
        <p:spPr/>
        <p:txBody>
          <a:bodyPr/>
          <a:lstStyle/>
          <a:p>
            <a:r>
              <a:rPr lang="en-US" dirty="0"/>
              <a:t>How would an alert believer live his or her life differently in anticipation of Christ's imminent return?  What is involved in getting ready?</a:t>
            </a:r>
          </a:p>
        </p:txBody>
      </p:sp>
      <p:pic>
        <p:nvPicPr>
          <p:cNvPr id="4098" name="Picture 2" descr="House cleaning">
            <a:extLst>
              <a:ext uri="{FF2B5EF4-FFF2-40B4-BE49-F238E27FC236}">
                <a16:creationId xmlns:a16="http://schemas.microsoft.com/office/drawing/2014/main" id="{1B8BFBA0-6A62-6DC1-181F-AD0DF12C95E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3858" y="3775054"/>
            <a:ext cx="3235124" cy="2207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7453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8842A9-5C23-557A-64B1-0C9D8B114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8A9260-BDB0-A878-B49A-DAAB894B673F}"/>
              </a:ext>
            </a:extLst>
          </p:cNvPr>
          <p:cNvSpPr>
            <a:spLocks noGrp="1"/>
          </p:cNvSpPr>
          <p:nvPr>
            <p:ph type="title"/>
          </p:nvPr>
        </p:nvSpPr>
        <p:spPr>
          <a:xfrm>
            <a:off x="838200" y="399849"/>
            <a:ext cx="10515600" cy="1325563"/>
          </a:xfrm>
        </p:spPr>
        <p:txBody>
          <a:bodyPr/>
          <a:lstStyle/>
          <a:p>
            <a:r>
              <a:rPr lang="en-US"/>
              <a:t>Application</a:t>
            </a:r>
          </a:p>
        </p:txBody>
      </p:sp>
      <p:sp>
        <p:nvSpPr>
          <p:cNvPr id="3" name="Content Placeholder 2">
            <a:extLst>
              <a:ext uri="{FF2B5EF4-FFF2-40B4-BE49-F238E27FC236}">
                <a16:creationId xmlns:a16="http://schemas.microsoft.com/office/drawing/2014/main" id="{A4C477EA-6B41-68A6-55D9-CF3ABBA48596}"/>
              </a:ext>
            </a:extLst>
          </p:cNvPr>
          <p:cNvSpPr>
            <a:spLocks noGrp="1"/>
          </p:cNvSpPr>
          <p:nvPr>
            <p:ph idx="1"/>
          </p:nvPr>
        </p:nvSpPr>
        <p:spPr>
          <a:xfrm>
            <a:off x="838200" y="2303361"/>
            <a:ext cx="10515600" cy="3873601"/>
          </a:xfrm>
        </p:spPr>
        <p:txBody>
          <a:bodyPr/>
          <a:lstStyle/>
          <a:p>
            <a:r>
              <a:rPr lang="en-US" dirty="0"/>
              <a:t>Read. </a:t>
            </a:r>
          </a:p>
          <a:p>
            <a:pPr lvl="1"/>
            <a:r>
              <a:rPr lang="en-US" dirty="0"/>
              <a:t>Set aside time this week to read all of Matthew 24 </a:t>
            </a:r>
          </a:p>
          <a:p>
            <a:pPr lvl="1"/>
            <a:r>
              <a:rPr lang="en-US" dirty="0"/>
              <a:t>Make notes about Jesus’s return.</a:t>
            </a:r>
          </a:p>
          <a:p>
            <a:endParaRPr lang="en-US" dirty="0"/>
          </a:p>
        </p:txBody>
      </p:sp>
    </p:spTree>
    <p:extLst>
      <p:ext uri="{BB962C8B-B14F-4D97-AF65-F5344CB8AC3E}">
        <p14:creationId xmlns:p14="http://schemas.microsoft.com/office/powerpoint/2010/main" val="423181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79E2A-98CB-061C-0C74-E7593A2F01B5}"/>
              </a:ext>
            </a:extLst>
          </p:cNvPr>
          <p:cNvSpPr>
            <a:spLocks noGrp="1"/>
          </p:cNvSpPr>
          <p:nvPr>
            <p:ph type="title"/>
          </p:nvPr>
        </p:nvSpPr>
        <p:spPr>
          <a:xfrm>
            <a:off x="838200" y="399849"/>
            <a:ext cx="10515600" cy="1325563"/>
          </a:xfrm>
        </p:spPr>
        <p:txBody>
          <a:bodyPr/>
          <a:lstStyle/>
          <a:p>
            <a:r>
              <a:rPr lang="en-US" dirty="0"/>
              <a:t>Application</a:t>
            </a:r>
          </a:p>
        </p:txBody>
      </p:sp>
      <p:sp>
        <p:nvSpPr>
          <p:cNvPr id="3" name="Content Placeholder 2">
            <a:extLst>
              <a:ext uri="{FF2B5EF4-FFF2-40B4-BE49-F238E27FC236}">
                <a16:creationId xmlns:a16="http://schemas.microsoft.com/office/drawing/2014/main" id="{74C8D0F2-1734-DB45-FA19-C37D359A3294}"/>
              </a:ext>
            </a:extLst>
          </p:cNvPr>
          <p:cNvSpPr>
            <a:spLocks noGrp="1"/>
          </p:cNvSpPr>
          <p:nvPr>
            <p:ph idx="1"/>
          </p:nvPr>
        </p:nvSpPr>
        <p:spPr/>
        <p:txBody>
          <a:bodyPr>
            <a:normAutofit/>
          </a:bodyPr>
          <a:lstStyle/>
          <a:p>
            <a:r>
              <a:rPr lang="en-US" dirty="0"/>
              <a:t>Meditate. </a:t>
            </a:r>
          </a:p>
          <a:p>
            <a:pPr lvl="1"/>
            <a:r>
              <a:rPr lang="en-US" dirty="0"/>
              <a:t>This week, read John 14:1-3 and meditate on these comforting words.</a:t>
            </a:r>
          </a:p>
          <a:p>
            <a:pPr lvl="1"/>
            <a:r>
              <a:rPr lang="en-US" dirty="0"/>
              <a:t>We don’t need to be troubled by Jesus’s absence but be encouraged.</a:t>
            </a:r>
          </a:p>
          <a:p>
            <a:pPr lvl="1"/>
            <a:r>
              <a:rPr lang="en-US" dirty="0"/>
              <a:t>He’s been preparing for our reunion for thousands of years. </a:t>
            </a:r>
          </a:p>
          <a:p>
            <a:pPr lvl="1"/>
            <a:r>
              <a:rPr lang="en-US" dirty="0"/>
              <a:t>He is coming again.  It must be an awesome new place for us all.</a:t>
            </a:r>
          </a:p>
          <a:p>
            <a:endParaRPr lang="en-US" dirty="0"/>
          </a:p>
        </p:txBody>
      </p:sp>
    </p:spTree>
    <p:extLst>
      <p:ext uri="{BB962C8B-B14F-4D97-AF65-F5344CB8AC3E}">
        <p14:creationId xmlns:p14="http://schemas.microsoft.com/office/powerpoint/2010/main" val="277917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BD72F-0B3B-BBAE-0CE4-A6692F8F0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6A43F2-0580-DBA4-2B50-06DD88F4416A}"/>
              </a:ext>
            </a:extLst>
          </p:cNvPr>
          <p:cNvSpPr>
            <a:spLocks noGrp="1"/>
          </p:cNvSpPr>
          <p:nvPr>
            <p:ph type="title"/>
          </p:nvPr>
        </p:nvSpPr>
        <p:spPr>
          <a:xfrm>
            <a:off x="838200" y="399849"/>
            <a:ext cx="10515600" cy="1325563"/>
          </a:xfrm>
        </p:spPr>
        <p:txBody>
          <a:bodyPr/>
          <a:lstStyle/>
          <a:p>
            <a:r>
              <a:rPr lang="en-US"/>
              <a:t>Application</a:t>
            </a:r>
          </a:p>
        </p:txBody>
      </p:sp>
      <p:sp>
        <p:nvSpPr>
          <p:cNvPr id="3" name="Content Placeholder 2">
            <a:extLst>
              <a:ext uri="{FF2B5EF4-FFF2-40B4-BE49-F238E27FC236}">
                <a16:creationId xmlns:a16="http://schemas.microsoft.com/office/drawing/2014/main" id="{0AB20E0F-ACA4-8B0A-B348-8A90F592F71B}"/>
              </a:ext>
            </a:extLst>
          </p:cNvPr>
          <p:cNvSpPr>
            <a:spLocks noGrp="1"/>
          </p:cNvSpPr>
          <p:nvPr>
            <p:ph idx="1"/>
          </p:nvPr>
        </p:nvSpPr>
        <p:spPr/>
        <p:txBody>
          <a:bodyPr/>
          <a:lstStyle/>
          <a:p>
            <a:r>
              <a:rPr lang="en-US" dirty="0"/>
              <a:t>Share. </a:t>
            </a:r>
          </a:p>
          <a:p>
            <a:pPr lvl="1"/>
            <a:r>
              <a:rPr lang="en-US" dirty="0"/>
              <a:t>Get together with some friends and talk about what you discovered from your readings from Matthew 24 and John 14:1-3. </a:t>
            </a:r>
          </a:p>
          <a:p>
            <a:pPr lvl="1"/>
            <a:r>
              <a:rPr lang="en-US" dirty="0"/>
              <a:t>Spend some time praying together for friends who need salvation</a:t>
            </a:r>
          </a:p>
          <a:p>
            <a:endParaRPr lang="en-US" dirty="0"/>
          </a:p>
        </p:txBody>
      </p:sp>
    </p:spTree>
    <p:extLst>
      <p:ext uri="{BB962C8B-B14F-4D97-AF65-F5344CB8AC3E}">
        <p14:creationId xmlns:p14="http://schemas.microsoft.com/office/powerpoint/2010/main" val="1298429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E88EF-AD83-EFF2-2BBE-CCC1A8C32308}"/>
              </a:ext>
            </a:extLst>
          </p:cNvPr>
          <p:cNvSpPr>
            <a:spLocks noGrp="1"/>
          </p:cNvSpPr>
          <p:nvPr>
            <p:ph type="title"/>
          </p:nvPr>
        </p:nvSpPr>
        <p:spPr>
          <a:xfrm>
            <a:off x="838200" y="365125"/>
            <a:ext cx="6212305" cy="1325563"/>
          </a:xfrm>
        </p:spPr>
        <p:txBody>
          <a:bodyPr/>
          <a:lstStyle/>
          <a:p>
            <a:r>
              <a:rPr lang="en-US" dirty="0"/>
              <a:t>Family Activities</a:t>
            </a:r>
          </a:p>
        </p:txBody>
      </p:sp>
      <p:grpSp>
        <p:nvGrpSpPr>
          <p:cNvPr id="7" name="Group 6">
            <a:extLst>
              <a:ext uri="{FF2B5EF4-FFF2-40B4-BE49-F238E27FC236}">
                <a16:creationId xmlns:a16="http://schemas.microsoft.com/office/drawing/2014/main" id="{D68579A1-8FA8-7924-3967-38DA2371C927}"/>
              </a:ext>
            </a:extLst>
          </p:cNvPr>
          <p:cNvGrpSpPr/>
          <p:nvPr/>
        </p:nvGrpSpPr>
        <p:grpSpPr>
          <a:xfrm>
            <a:off x="264694" y="681166"/>
            <a:ext cx="8247619" cy="3333333"/>
            <a:chOff x="1972190" y="1762333"/>
            <a:chExt cx="8247619" cy="3333333"/>
          </a:xfrm>
          <a:scene3d>
            <a:camera prst="perspectiveHeroicExtremeRightFacing"/>
            <a:lightRig rig="threePt" dir="t"/>
          </a:scene3d>
        </p:grpSpPr>
        <p:pic>
          <p:nvPicPr>
            <p:cNvPr id="4" name="Picture 3">
              <a:extLst>
                <a:ext uri="{FF2B5EF4-FFF2-40B4-BE49-F238E27FC236}">
                  <a16:creationId xmlns:a16="http://schemas.microsoft.com/office/drawing/2014/main" id="{EDFBA48E-6DE9-EA4F-4DEB-AF17C8C3800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972190" y="1762333"/>
              <a:ext cx="8247619" cy="333333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FDEC555-58A3-66D6-E3AF-322381FF4D2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400761" y="3015585"/>
              <a:ext cx="7390476" cy="1266667"/>
            </a:xfrm>
            <a:prstGeom prst="rect">
              <a:avLst/>
            </a:prstGeom>
          </p:spPr>
        </p:pic>
      </p:grpSp>
      <p:pic>
        <p:nvPicPr>
          <p:cNvPr id="9" name="Picture 8" descr="A cartoon of a person in a suit&#10;&#10;Description automatically generated">
            <a:extLst>
              <a:ext uri="{FF2B5EF4-FFF2-40B4-BE49-F238E27FC236}">
                <a16:creationId xmlns:a16="http://schemas.microsoft.com/office/drawing/2014/main" id="{BC24921A-1066-67C5-667F-95E34F4F5F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791199" y="3201085"/>
            <a:ext cx="985838" cy="3429000"/>
          </a:xfrm>
          <a:prstGeom prst="rect">
            <a:avLst/>
          </a:prstGeom>
          <a:ln>
            <a:noFill/>
          </a:ln>
          <a:effectLst>
            <a:outerShdw blurRad="292100" dist="139700" dir="2700000" algn="tl" rotWithShape="0">
              <a:srgbClr val="333333">
                <a:alpha val="65000"/>
              </a:srgbClr>
            </a:outerShdw>
          </a:effectLst>
        </p:spPr>
      </p:pic>
      <p:sp>
        <p:nvSpPr>
          <p:cNvPr id="10" name="Speech Bubble: Rectangle with Corners Rounded 9">
            <a:extLst>
              <a:ext uri="{FF2B5EF4-FFF2-40B4-BE49-F238E27FC236}">
                <a16:creationId xmlns:a16="http://schemas.microsoft.com/office/drawing/2014/main" id="{F603FD64-11FD-4C1B-372C-6FE5755ABD5F}"/>
              </a:ext>
            </a:extLst>
          </p:cNvPr>
          <p:cNvSpPr/>
          <p:nvPr/>
        </p:nvSpPr>
        <p:spPr>
          <a:xfrm>
            <a:off x="3874169" y="3296653"/>
            <a:ext cx="5281864" cy="2177715"/>
          </a:xfrm>
          <a:prstGeom prst="wedgeRoundRectCallout">
            <a:avLst>
              <a:gd name="adj1" fmla="val 65430"/>
              <a:gd name="adj2" fmla="val -316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This looks bad !   The UFO team has been called.  We need your help cleaning up the mess.  Find the letters on the ground and place them in the right places directly above.  Tech help are standing by at </a:t>
            </a:r>
            <a:r>
              <a:rPr lang="en-US" dirty="0">
                <a:latin typeface="Comic Sans MS" panose="030F0702030302020204" pitchFamily="66" charset="0"/>
                <a:hlinkClick r:id="rId5"/>
              </a:rPr>
              <a:t>https://tinyurl.com/kvcxhvsw</a:t>
            </a:r>
            <a:r>
              <a:rPr lang="en-US" dirty="0">
                <a:latin typeface="Comic Sans MS" panose="030F0702030302020204" pitchFamily="66" charset="0"/>
              </a:rPr>
              <a:t> You can find other Fun Family Activities there also.</a:t>
            </a:r>
          </a:p>
        </p:txBody>
      </p:sp>
    </p:spTree>
    <p:extLst>
      <p:ext uri="{BB962C8B-B14F-4D97-AF65-F5344CB8AC3E}">
        <p14:creationId xmlns:p14="http://schemas.microsoft.com/office/powerpoint/2010/main" val="1932215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1547E-14DE-049A-285C-5DFEBBCA82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F16BF-2796-65C7-58B8-712FE0FD26EA}"/>
              </a:ext>
            </a:extLst>
          </p:cNvPr>
          <p:cNvSpPr>
            <a:spLocks noGrp="1"/>
          </p:cNvSpPr>
          <p:nvPr>
            <p:ph type="ctrTitle"/>
          </p:nvPr>
        </p:nvSpPr>
        <p:spPr/>
        <p:txBody>
          <a:bodyPr/>
          <a:lstStyle/>
          <a:p>
            <a:r>
              <a:rPr lang="en-US" dirty="0"/>
              <a:t>Looking Forward</a:t>
            </a:r>
            <a:br>
              <a:rPr lang="en-US" dirty="0"/>
            </a:br>
            <a:r>
              <a:rPr lang="en-US" dirty="0"/>
              <a:t>with Expectation</a:t>
            </a:r>
          </a:p>
        </p:txBody>
      </p:sp>
      <p:sp>
        <p:nvSpPr>
          <p:cNvPr id="3" name="Subtitle 2">
            <a:extLst>
              <a:ext uri="{FF2B5EF4-FFF2-40B4-BE49-F238E27FC236}">
                <a16:creationId xmlns:a16="http://schemas.microsoft.com/office/drawing/2014/main" id="{EFF211CF-2010-B5B8-A30E-4D0CD02DE311}"/>
              </a:ext>
            </a:extLst>
          </p:cNvPr>
          <p:cNvSpPr>
            <a:spLocks noGrp="1"/>
          </p:cNvSpPr>
          <p:nvPr>
            <p:ph type="subTitle" idx="1"/>
          </p:nvPr>
        </p:nvSpPr>
        <p:spPr>
          <a:xfrm>
            <a:off x="1524000" y="3942608"/>
            <a:ext cx="9144000" cy="1315192"/>
          </a:xfrm>
        </p:spPr>
        <p:txBody>
          <a:bodyPr/>
          <a:lstStyle/>
          <a:p>
            <a:r>
              <a:rPr lang="en-US" dirty="0"/>
              <a:t>January 5</a:t>
            </a:r>
          </a:p>
        </p:txBody>
      </p:sp>
    </p:spTree>
    <p:extLst>
      <p:ext uri="{BB962C8B-B14F-4D97-AF65-F5344CB8AC3E}">
        <p14:creationId xmlns:p14="http://schemas.microsoft.com/office/powerpoint/2010/main" val="33960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7D0412-A6FC-8329-8CC7-4E9A5D355D08}"/>
              </a:ext>
            </a:extLst>
          </p:cNvPr>
          <p:cNvSpPr>
            <a:spLocks noGrp="1"/>
          </p:cNvSpPr>
          <p:nvPr>
            <p:ph type="title"/>
          </p:nvPr>
        </p:nvSpPr>
        <p:spPr/>
        <p:txBody>
          <a:bodyPr/>
          <a:lstStyle/>
          <a:p>
            <a:r>
              <a:rPr lang="en-US" dirty="0"/>
              <a:t>Admit it, now …</a:t>
            </a:r>
          </a:p>
        </p:txBody>
      </p:sp>
      <p:sp>
        <p:nvSpPr>
          <p:cNvPr id="4" name="Content Placeholder 3">
            <a:extLst>
              <a:ext uri="{FF2B5EF4-FFF2-40B4-BE49-F238E27FC236}">
                <a16:creationId xmlns:a16="http://schemas.microsoft.com/office/drawing/2014/main" id="{6AD14B83-FA84-9100-3730-C00A6A462ED8}"/>
              </a:ext>
            </a:extLst>
          </p:cNvPr>
          <p:cNvSpPr>
            <a:spLocks noGrp="1"/>
          </p:cNvSpPr>
          <p:nvPr>
            <p:ph idx="1"/>
          </p:nvPr>
        </p:nvSpPr>
        <p:spPr/>
        <p:txBody>
          <a:bodyPr>
            <a:normAutofit/>
          </a:bodyPr>
          <a:lstStyle/>
          <a:p>
            <a:r>
              <a:rPr lang="en-US" dirty="0"/>
              <a:t>What activity or event are you looking forward to in the next few weeks?</a:t>
            </a:r>
          </a:p>
          <a:p>
            <a:r>
              <a:rPr lang="en-US" dirty="0">
                <a:solidFill>
                  <a:srgbClr val="C00000"/>
                </a:solidFill>
              </a:rPr>
              <a:t>We all have events in life that we anticipate with both expectation and maybe trepidation.</a:t>
            </a:r>
          </a:p>
          <a:p>
            <a:pPr lvl="1"/>
            <a:r>
              <a:rPr lang="en-US" dirty="0">
                <a:solidFill>
                  <a:srgbClr val="C00000"/>
                </a:solidFill>
              </a:rPr>
              <a:t>One milestone event that faces every person in the world is the Second Coming of Jesus.</a:t>
            </a:r>
          </a:p>
          <a:p>
            <a:pPr lvl="1"/>
            <a:r>
              <a:rPr lang="en-US" dirty="0">
                <a:solidFill>
                  <a:srgbClr val="C00000"/>
                </a:solidFill>
              </a:rPr>
              <a:t>Today we study the reality that Jesus will return to establish His eternal kingdom.</a:t>
            </a:r>
          </a:p>
          <a:p>
            <a:endParaRPr lang="en-US" dirty="0"/>
          </a:p>
        </p:txBody>
      </p:sp>
      <p:pic>
        <p:nvPicPr>
          <p:cNvPr id="1026" name="Picture 2" descr="American football">
            <a:extLst>
              <a:ext uri="{FF2B5EF4-FFF2-40B4-BE49-F238E27FC236}">
                <a16:creationId xmlns:a16="http://schemas.microsoft.com/office/drawing/2014/main" id="{9744FBA5-DD00-0408-DFCE-EBAC725FC33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5289" y="3429000"/>
            <a:ext cx="3846869" cy="22028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Rustic Wedding">
            <a:extLst>
              <a:ext uri="{FF2B5EF4-FFF2-40B4-BE49-F238E27FC236}">
                <a16:creationId xmlns:a16="http://schemas.microsoft.com/office/drawing/2014/main" id="{3FE0978A-BE18-F6A7-B752-E2DE6F1DB0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8377" y="2942111"/>
            <a:ext cx="1755246" cy="31766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Cruise ship">
            <a:extLst>
              <a:ext uri="{FF2B5EF4-FFF2-40B4-BE49-F238E27FC236}">
                <a16:creationId xmlns:a16="http://schemas.microsoft.com/office/drawing/2014/main" id="{90AF7FA4-AAE3-61A8-D22E-4AE24692F9F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343640" y="3902713"/>
            <a:ext cx="4726379" cy="12554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5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2000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additive="base">
                                        <p:cTn id="7" dur="5000" fill="hold"/>
                                        <p:tgtEl>
                                          <p:spTgt spid="1030"/>
                                        </p:tgtEl>
                                        <p:attrNameLst>
                                          <p:attrName>ppt_x</p:attrName>
                                        </p:attrNameLst>
                                      </p:cBhvr>
                                      <p:tavLst>
                                        <p:tav tm="0">
                                          <p:val>
                                            <p:strVal val="1+#ppt_w/2"/>
                                          </p:val>
                                        </p:tav>
                                        <p:tav tm="100000">
                                          <p:val>
                                            <p:strVal val="#ppt_x"/>
                                          </p:val>
                                        </p:tav>
                                      </p:tavLst>
                                    </p:anim>
                                    <p:anim calcmode="lin" valueType="num">
                                      <p:cBhvr additive="base">
                                        <p:cTn id="8" dur="5000" fill="hold"/>
                                        <p:tgtEl>
                                          <p:spTgt spid="10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xit" presetSubtype="0" fill="hold" nodeType="withEffect">
                                  <p:stCondLst>
                                    <p:cond delay="0"/>
                                  </p:stCondLst>
                                  <p:childTnLst>
                                    <p:set>
                                      <p:cBhvr>
                                        <p:cTn id="18" dur="1" fill="hold">
                                          <p:stCondLst>
                                            <p:cond delay="0"/>
                                          </p:stCondLst>
                                        </p:cTn>
                                        <p:tgtEl>
                                          <p:spTgt spid="1030"/>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028"/>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53A24-E940-39DF-D40E-B4D84E587A41}"/>
              </a:ext>
            </a:extLst>
          </p:cNvPr>
          <p:cNvSpPr>
            <a:spLocks noGrp="1"/>
          </p:cNvSpPr>
          <p:nvPr>
            <p:ph type="title"/>
          </p:nvPr>
        </p:nvSpPr>
        <p:spPr>
          <a:xfrm>
            <a:off x="740780" y="365125"/>
            <a:ext cx="10938076" cy="1325563"/>
          </a:xfrm>
        </p:spPr>
        <p:txBody>
          <a:bodyPr/>
          <a:lstStyle/>
          <a:p>
            <a:pPr algn="l"/>
            <a:r>
              <a:rPr lang="en-US" dirty="0"/>
              <a:t>Listen for what stays and what disappears.</a:t>
            </a:r>
          </a:p>
        </p:txBody>
      </p:sp>
      <p:sp>
        <p:nvSpPr>
          <p:cNvPr id="3" name="Content Placeholder 2">
            <a:extLst>
              <a:ext uri="{FF2B5EF4-FFF2-40B4-BE49-F238E27FC236}">
                <a16:creationId xmlns:a16="http://schemas.microsoft.com/office/drawing/2014/main" id="{0B15FAF9-ED90-CAF9-8FAD-B7FF9B4FDCC6}"/>
              </a:ext>
            </a:extLst>
          </p:cNvPr>
          <p:cNvSpPr>
            <a:spLocks noGrp="1"/>
          </p:cNvSpPr>
          <p:nvPr>
            <p:ph idx="1"/>
          </p:nvPr>
        </p:nvSpPr>
        <p:spPr>
          <a:xfrm>
            <a:off x="1458892" y="2265463"/>
            <a:ext cx="9501851" cy="4351338"/>
          </a:xfrm>
        </p:spPr>
        <p:txBody>
          <a:bodyPr/>
          <a:lstStyle/>
          <a:p>
            <a:pPr marL="0" indent="0" algn="ctr">
              <a:buNone/>
            </a:pPr>
            <a:r>
              <a:rPr lang="en-US" dirty="0"/>
              <a:t>Matthew 24:32-35 (NIV)   "Now learn this lesson from the fig tree: As soon as its twigs get tender and its leaves come out, you know that summer is near. 33  Even so, when you see all these things, you know </a:t>
            </a:r>
          </a:p>
        </p:txBody>
      </p:sp>
    </p:spTree>
    <p:extLst>
      <p:ext uri="{BB962C8B-B14F-4D97-AF65-F5344CB8AC3E}">
        <p14:creationId xmlns:p14="http://schemas.microsoft.com/office/powerpoint/2010/main" val="2069201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998C5-725A-CBC1-1119-0C96D7FA79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B219BD-9947-4B25-B5B6-85D61EA2803F}"/>
              </a:ext>
            </a:extLst>
          </p:cNvPr>
          <p:cNvSpPr>
            <a:spLocks noGrp="1"/>
          </p:cNvSpPr>
          <p:nvPr>
            <p:ph type="title"/>
          </p:nvPr>
        </p:nvSpPr>
        <p:spPr>
          <a:xfrm>
            <a:off x="740780" y="365125"/>
            <a:ext cx="10938076" cy="1325563"/>
          </a:xfrm>
        </p:spPr>
        <p:txBody>
          <a:bodyPr/>
          <a:lstStyle/>
          <a:p>
            <a:pPr algn="l"/>
            <a:r>
              <a:rPr lang="en-US" dirty="0"/>
              <a:t>Listen for what stays and what disappears.</a:t>
            </a:r>
          </a:p>
        </p:txBody>
      </p:sp>
      <p:sp>
        <p:nvSpPr>
          <p:cNvPr id="3" name="Content Placeholder 2">
            <a:extLst>
              <a:ext uri="{FF2B5EF4-FFF2-40B4-BE49-F238E27FC236}">
                <a16:creationId xmlns:a16="http://schemas.microsoft.com/office/drawing/2014/main" id="{5E76F376-CF13-C258-9D92-2FB5D8E9ECC4}"/>
              </a:ext>
            </a:extLst>
          </p:cNvPr>
          <p:cNvSpPr>
            <a:spLocks noGrp="1"/>
          </p:cNvSpPr>
          <p:nvPr>
            <p:ph idx="1"/>
          </p:nvPr>
        </p:nvSpPr>
        <p:spPr>
          <a:xfrm>
            <a:off x="1458892" y="2265463"/>
            <a:ext cx="9501851" cy="4351338"/>
          </a:xfrm>
        </p:spPr>
        <p:txBody>
          <a:bodyPr/>
          <a:lstStyle/>
          <a:p>
            <a:pPr marL="0" indent="0" algn="ctr">
              <a:buNone/>
            </a:pPr>
            <a:r>
              <a:rPr lang="en-US" dirty="0"/>
              <a:t>that it is near, right at the door. 34  I tell you the truth, this generation will certainly not pass away until all these things have happened. 35  Heaven and earth will pass away, but my words will never pass away.</a:t>
            </a:r>
          </a:p>
        </p:txBody>
      </p:sp>
      <p:pic>
        <p:nvPicPr>
          <p:cNvPr id="5" name="Picture 4">
            <a:extLst>
              <a:ext uri="{FF2B5EF4-FFF2-40B4-BE49-F238E27FC236}">
                <a16:creationId xmlns:a16="http://schemas.microsoft.com/office/drawing/2014/main" id="{FABBEB53-9326-F98A-C83C-5A8FEBB9D4F1}"/>
              </a:ext>
            </a:extLst>
          </p:cNvPr>
          <p:cNvPicPr>
            <a:picLocks noChangeAspect="1"/>
          </p:cNvPicPr>
          <p:nvPr/>
        </p:nvPicPr>
        <p:blipFill>
          <a:blip r:embed="rId2">
            <a:duotone>
              <a:prstClr val="black"/>
              <a:schemeClr val="accent3">
                <a:tint val="45000"/>
                <a:satMod val="400000"/>
              </a:schemeClr>
            </a:duotone>
          </a:blip>
          <a:stretch>
            <a:fillRect/>
          </a:stretch>
        </p:blipFill>
        <p:spPr>
          <a:xfrm>
            <a:off x="5334966" y="5415885"/>
            <a:ext cx="1961905" cy="28571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0120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CAB2E-359C-002D-FBB3-D56ADB2F0140}"/>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B015A60F-72E9-D843-23BA-5880CD171581}"/>
              </a:ext>
            </a:extLst>
          </p:cNvPr>
          <p:cNvSpPr>
            <a:spLocks noGrp="1"/>
          </p:cNvSpPr>
          <p:nvPr>
            <p:ph idx="1"/>
          </p:nvPr>
        </p:nvSpPr>
        <p:spPr/>
        <p:txBody>
          <a:bodyPr/>
          <a:lstStyle/>
          <a:p>
            <a:r>
              <a:rPr lang="en-US" dirty="0">
                <a:solidFill>
                  <a:srgbClr val="C00000"/>
                </a:solidFill>
              </a:rPr>
              <a:t>Consider changes in nature of which we take note:</a:t>
            </a:r>
          </a:p>
          <a:p>
            <a:pPr lvl="1"/>
            <a:r>
              <a:rPr lang="en-US" sz="3600" dirty="0">
                <a:solidFill>
                  <a:srgbClr val="C00000"/>
                </a:solidFill>
              </a:rPr>
              <a:t>Fall colors</a:t>
            </a:r>
          </a:p>
          <a:p>
            <a:pPr lvl="1"/>
            <a:r>
              <a:rPr lang="en-US" sz="3600" dirty="0">
                <a:solidFill>
                  <a:srgbClr val="C00000"/>
                </a:solidFill>
              </a:rPr>
              <a:t>Blooming flowers in spring</a:t>
            </a:r>
          </a:p>
          <a:p>
            <a:pPr lvl="1"/>
            <a:r>
              <a:rPr lang="en-US" sz="3600" dirty="0">
                <a:solidFill>
                  <a:srgbClr val="C00000"/>
                </a:solidFill>
              </a:rPr>
              <a:t>Snow which hinders travel</a:t>
            </a:r>
          </a:p>
          <a:p>
            <a:pPr lvl="1"/>
            <a:r>
              <a:rPr lang="en-US" sz="3600" dirty="0">
                <a:solidFill>
                  <a:srgbClr val="C00000"/>
                </a:solidFill>
              </a:rPr>
              <a:t>Viewing migration of birds</a:t>
            </a:r>
          </a:p>
          <a:p>
            <a:endParaRPr lang="en-US" dirty="0"/>
          </a:p>
        </p:txBody>
      </p:sp>
    </p:spTree>
    <p:extLst>
      <p:ext uri="{BB962C8B-B14F-4D97-AF65-F5344CB8AC3E}">
        <p14:creationId xmlns:p14="http://schemas.microsoft.com/office/powerpoint/2010/main" val="55748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4293-5DDE-0C32-E364-56A41ADCFC44}"/>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55AD3285-EEAC-E03A-358A-9D4DCB7A4D45}"/>
              </a:ext>
            </a:extLst>
          </p:cNvPr>
          <p:cNvSpPr>
            <a:spLocks noGrp="1"/>
          </p:cNvSpPr>
          <p:nvPr>
            <p:ph idx="1"/>
          </p:nvPr>
        </p:nvSpPr>
        <p:spPr/>
        <p:txBody>
          <a:bodyPr/>
          <a:lstStyle/>
          <a:p>
            <a:r>
              <a:rPr lang="en-US" dirty="0"/>
              <a:t>What lesson did Jesus teach through the parable of a fig tree budding?</a:t>
            </a:r>
          </a:p>
          <a:p>
            <a:r>
              <a:rPr lang="en-US" dirty="0"/>
              <a:t>The word “near” can mean physical distance or soon in time … which do you think Jesus is meaning here? Why?</a:t>
            </a:r>
          </a:p>
          <a:p>
            <a:r>
              <a:rPr lang="en-US" dirty="0"/>
              <a:t>So, what is the “it” that is near, right at the door in verse 33?</a:t>
            </a:r>
          </a:p>
        </p:txBody>
      </p:sp>
    </p:spTree>
    <p:extLst>
      <p:ext uri="{BB962C8B-B14F-4D97-AF65-F5344CB8AC3E}">
        <p14:creationId xmlns:p14="http://schemas.microsoft.com/office/powerpoint/2010/main" val="1553160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60B4-EDA2-F7B6-DED6-735B29318733}"/>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0F173666-9148-2060-1136-84E7710964BB}"/>
              </a:ext>
            </a:extLst>
          </p:cNvPr>
          <p:cNvSpPr>
            <a:spLocks noGrp="1"/>
          </p:cNvSpPr>
          <p:nvPr>
            <p:ph idx="1"/>
          </p:nvPr>
        </p:nvSpPr>
        <p:spPr/>
        <p:txBody>
          <a:bodyPr/>
          <a:lstStyle/>
          <a:p>
            <a:r>
              <a:rPr lang="en-US" dirty="0"/>
              <a:t>To what do “these things” refer? </a:t>
            </a:r>
          </a:p>
        </p:txBody>
      </p:sp>
      <p:sp>
        <p:nvSpPr>
          <p:cNvPr id="4" name="TextBox 3">
            <a:extLst>
              <a:ext uri="{FF2B5EF4-FFF2-40B4-BE49-F238E27FC236}">
                <a16:creationId xmlns:a16="http://schemas.microsoft.com/office/drawing/2014/main" id="{8F5CF0AB-FFF4-0762-E77B-B0475BD30025}"/>
              </a:ext>
            </a:extLst>
          </p:cNvPr>
          <p:cNvSpPr txBox="1"/>
          <p:nvPr/>
        </p:nvSpPr>
        <p:spPr>
          <a:xfrm>
            <a:off x="2314937" y="2801073"/>
            <a:ext cx="7257326" cy="1754326"/>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3600" dirty="0">
                <a:effectLst/>
                <a:latin typeface="Arial" panose="020B0604020202020204" pitchFamily="34" charset="0"/>
                <a:ea typeface="Calibri" panose="020F0502020204030204" pitchFamily="34" charset="0"/>
                <a:cs typeface="Arial" panose="020B0604020202020204" pitchFamily="34" charset="0"/>
              </a:rPr>
              <a:t>Even so, when you see all </a:t>
            </a:r>
            <a:r>
              <a:rPr lang="en-US" sz="3600" dirty="0">
                <a:solidFill>
                  <a:srgbClr val="FFFF00"/>
                </a:solidFill>
                <a:effectLst/>
                <a:latin typeface="Arial" panose="020B0604020202020204" pitchFamily="34" charset="0"/>
                <a:ea typeface="Calibri" panose="020F0502020204030204" pitchFamily="34" charset="0"/>
                <a:cs typeface="Arial" panose="020B0604020202020204" pitchFamily="34" charset="0"/>
              </a:rPr>
              <a:t>these things</a:t>
            </a:r>
            <a:r>
              <a:rPr lang="en-US" sz="3600" dirty="0">
                <a:effectLst/>
                <a:latin typeface="Arial" panose="020B0604020202020204" pitchFamily="34" charset="0"/>
                <a:ea typeface="Calibri" panose="020F0502020204030204" pitchFamily="34" charset="0"/>
                <a:cs typeface="Arial" panose="020B0604020202020204" pitchFamily="34" charset="0"/>
              </a:rPr>
              <a:t>, you know that it is near, right at the door.</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972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0AEE3-E6B3-4CB0-6588-8E2BDB794348}"/>
              </a:ext>
            </a:extLst>
          </p:cNvPr>
          <p:cNvSpPr>
            <a:spLocks noGrp="1"/>
          </p:cNvSpPr>
          <p:nvPr>
            <p:ph type="title"/>
          </p:nvPr>
        </p:nvSpPr>
        <p:spPr/>
        <p:txBody>
          <a:bodyPr/>
          <a:lstStyle/>
          <a:p>
            <a:r>
              <a:rPr lang="en-US" dirty="0"/>
              <a:t>His Return is Near</a:t>
            </a:r>
          </a:p>
        </p:txBody>
      </p:sp>
      <p:sp>
        <p:nvSpPr>
          <p:cNvPr id="3" name="Content Placeholder 2">
            <a:extLst>
              <a:ext uri="{FF2B5EF4-FFF2-40B4-BE49-F238E27FC236}">
                <a16:creationId xmlns:a16="http://schemas.microsoft.com/office/drawing/2014/main" id="{D9EEC108-7971-9F6F-E8EA-44D8E43A5CDC}"/>
              </a:ext>
            </a:extLst>
          </p:cNvPr>
          <p:cNvSpPr>
            <a:spLocks noGrp="1"/>
          </p:cNvSpPr>
          <p:nvPr>
            <p:ph idx="1"/>
          </p:nvPr>
        </p:nvSpPr>
        <p:spPr/>
        <p:txBody>
          <a:bodyPr/>
          <a:lstStyle/>
          <a:p>
            <a:r>
              <a:rPr lang="en-US" dirty="0">
                <a:solidFill>
                  <a:srgbClr val="C00000"/>
                </a:solidFill>
              </a:rPr>
              <a:t>The Lord accentuated this point using a common image— “at the door”.</a:t>
            </a:r>
          </a:p>
          <a:p>
            <a:pPr lvl="1"/>
            <a:r>
              <a:rPr lang="en-US" dirty="0">
                <a:solidFill>
                  <a:srgbClr val="C00000"/>
                </a:solidFill>
              </a:rPr>
              <a:t>“I stand at the door and knock…”</a:t>
            </a:r>
          </a:p>
          <a:p>
            <a:pPr lvl="1"/>
            <a:r>
              <a:rPr lang="en-US" dirty="0">
                <a:solidFill>
                  <a:srgbClr val="C00000"/>
                </a:solidFill>
              </a:rPr>
              <a:t>When you hear a knock on the door, you understand someone is right outside.</a:t>
            </a:r>
          </a:p>
          <a:p>
            <a:pPr lvl="1"/>
            <a:r>
              <a:rPr lang="en-US" dirty="0">
                <a:solidFill>
                  <a:srgbClr val="C00000"/>
                </a:solidFill>
              </a:rPr>
              <a:t>This phrase emphasizes closeness of coming event: the return of Christ</a:t>
            </a:r>
          </a:p>
        </p:txBody>
      </p:sp>
    </p:spTree>
    <p:extLst>
      <p:ext uri="{BB962C8B-B14F-4D97-AF65-F5344CB8AC3E}">
        <p14:creationId xmlns:p14="http://schemas.microsoft.com/office/powerpoint/2010/main" val="383399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53</TotalTime>
  <Words>1229</Words>
  <Application>Microsoft Office PowerPoint</Application>
  <PresentationFormat>Widescreen</PresentationFormat>
  <Paragraphs>104</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Comic Sans MS</vt:lpstr>
      <vt:lpstr>Office Theme</vt:lpstr>
      <vt:lpstr>Looking Forward with Expectation</vt:lpstr>
      <vt:lpstr>Video Introduction</vt:lpstr>
      <vt:lpstr>Admit it, now …</vt:lpstr>
      <vt:lpstr>Listen for what stays and what disappears.</vt:lpstr>
      <vt:lpstr>Listen for what stays and what disappears.</vt:lpstr>
      <vt:lpstr>His Return is Near</vt:lpstr>
      <vt:lpstr>His Return is Near</vt:lpstr>
      <vt:lpstr>His Return is Near</vt:lpstr>
      <vt:lpstr>His Return is Near</vt:lpstr>
      <vt:lpstr>His Return is Near</vt:lpstr>
      <vt:lpstr>His Return is Near</vt:lpstr>
      <vt:lpstr>His Return is Near</vt:lpstr>
      <vt:lpstr>Listen for a comparison to Noah.</vt:lpstr>
      <vt:lpstr>Listen for a comparison to Noah.</vt:lpstr>
      <vt:lpstr>His Return Will Be a Surprise</vt:lpstr>
      <vt:lpstr>His Return Will Be a Surprise</vt:lpstr>
      <vt:lpstr>His Return Will Be a Surprise</vt:lpstr>
      <vt:lpstr>Listen for why to be ready.</vt:lpstr>
      <vt:lpstr>Listen for why to be ready.</vt:lpstr>
      <vt:lpstr>So, Get Ready</vt:lpstr>
      <vt:lpstr>So, Get Ready</vt:lpstr>
      <vt:lpstr>So, Get Ready</vt:lpstr>
      <vt:lpstr>So, Get Ready</vt:lpstr>
      <vt:lpstr>So, Get Ready</vt:lpstr>
      <vt:lpstr>Application</vt:lpstr>
      <vt:lpstr>Application</vt:lpstr>
      <vt:lpstr>Application</vt:lpstr>
      <vt:lpstr>Family Activities</vt:lpstr>
      <vt:lpstr>Looking Forward with Expectation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3</cp:revision>
  <dcterms:created xsi:type="dcterms:W3CDTF">2024-12-05T18:56:24Z</dcterms:created>
  <dcterms:modified xsi:type="dcterms:W3CDTF">2024-12-05T19:49:27Z</dcterms:modified>
</cp:coreProperties>
</file>