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Lst>
  <p:sldIdLst>
    <p:sldId id="567" r:id="rId4"/>
    <p:sldId id="256" r:id="rId5"/>
    <p:sldId id="579" r:id="rId6"/>
    <p:sldId id="568" r:id="rId7"/>
    <p:sldId id="580" r:id="rId8"/>
    <p:sldId id="581" r:id="rId9"/>
    <p:sldId id="582" r:id="rId10"/>
    <p:sldId id="802" r:id="rId11"/>
    <p:sldId id="583" r:id="rId12"/>
    <p:sldId id="787" r:id="rId13"/>
    <p:sldId id="584" r:id="rId14"/>
    <p:sldId id="788" r:id="rId15"/>
    <p:sldId id="789" r:id="rId16"/>
    <p:sldId id="790" r:id="rId17"/>
    <p:sldId id="792" r:id="rId18"/>
    <p:sldId id="791" r:id="rId19"/>
    <p:sldId id="793" r:id="rId20"/>
    <p:sldId id="794" r:id="rId21"/>
    <p:sldId id="795" r:id="rId22"/>
    <p:sldId id="796" r:id="rId23"/>
    <p:sldId id="797" r:id="rId24"/>
    <p:sldId id="798" r:id="rId25"/>
    <p:sldId id="799" r:id="rId26"/>
    <p:sldId id="800" r:id="rId27"/>
    <p:sldId id="80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800263" y="11044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800263" y="2000303"/>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800263" y="2911265"/>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800263" y="3809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800263" y="47354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8657" y="10782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8657" y="19775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8657" y="2891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8657" y="3806337"/>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8657" y="4720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8657" y="562079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5518" y="5666510"/>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453115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9520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12592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299813"/>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461163"/>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5008" y="56498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9258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0316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280486"/>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4578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3402" y="56351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452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864404"/>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20611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562739"/>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952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838201"/>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8335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5434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9493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685273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1630289"/>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97806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1604085"/>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958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32175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2149265"/>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2129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652125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909" y="427486"/>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3901" y="427486"/>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3911" y="427486"/>
            <a:ext cx="3677569"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571" y="914401"/>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5383" y="914401"/>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9700" y="917511"/>
            <a:ext cx="3316745"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806815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787" y="539859"/>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6779" y="539859"/>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5450" y="1026774"/>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8262" y="1026774"/>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753457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5" y="5185518"/>
            <a:ext cx="12192000"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240828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950" y="430858"/>
            <a:ext cx="11204318"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1238" y="1676401"/>
            <a:ext cx="10185744"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1237" y="838200"/>
            <a:ext cx="1018574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3489155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37B6D76A-1554-BB59-77BF-D68B45F8C601}"/>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4644211" y="426720"/>
            <a:ext cx="7133778"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4874675" y="1918792"/>
            <a:ext cx="6672848"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4874676" y="1080591"/>
            <a:ext cx="6672849"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471453" y="5029200"/>
            <a:ext cx="295685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56645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995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6D25DF3A-D71B-F9EA-321E-FB850D3807D7}"/>
              </a:ext>
            </a:extLst>
          </p:cNvPr>
          <p:cNvPicPr>
            <a:picLocks noChangeAspect="1"/>
          </p:cNvPicPr>
          <p:nvPr userDrawn="1"/>
        </p:nvPicPr>
        <p:blipFill>
          <a:blip r:embed="rId2"/>
          <a:stretch>
            <a:fillRect/>
          </a:stretch>
        </p:blipFill>
        <p:spPr>
          <a:xfrm>
            <a:off x="7923688" y="0"/>
            <a:ext cx="4268312" cy="6858000"/>
          </a:xfrm>
          <a:prstGeom prst="rect">
            <a:avLst/>
          </a:prstGeom>
        </p:spPr>
      </p:pic>
      <p:cxnSp>
        <p:nvCxnSpPr>
          <p:cNvPr id="984" name="Straight Connector 983">
            <a:extLst>
              <a:ext uri="{FF2B5EF4-FFF2-40B4-BE49-F238E27FC236}">
                <a16:creationId xmlns:a16="http://schemas.microsoft.com/office/drawing/2014/main" id="{32E3C0E9-176D-71E7-66E2-857249B708C3}"/>
              </a:ext>
              <a:ext uri="{C183D7F6-B498-43B3-948B-1728B52AA6E4}">
                <adec:decorative xmlns:adec="http://schemas.microsoft.com/office/drawing/2017/decorative" val="1"/>
              </a:ext>
            </a:extLst>
          </p:cNvPr>
          <p:cNvCxnSpPr>
            <a:cxnSpLocks/>
          </p:cNvCxnSpPr>
          <p:nvPr userDrawn="1"/>
        </p:nvCxnSpPr>
        <p:spPr>
          <a:xfrm>
            <a:off x="8458815" y="6330043"/>
            <a:ext cx="3201234"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6828898"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4" name="Text Placeholder 125">
            <a:extLst>
              <a:ext uri="{FF2B5EF4-FFF2-40B4-BE49-F238E27FC236}">
                <a16:creationId xmlns:a16="http://schemas.microsoft.com/office/drawing/2014/main" id="{D286E14A-F002-480A-9DC1-FCBD931F2E47}"/>
              </a:ext>
            </a:extLst>
          </p:cNvPr>
          <p:cNvSpPr>
            <a:spLocks noGrp="1"/>
          </p:cNvSpPr>
          <p:nvPr>
            <p:ph type="body" sz="quarter" idx="19" hasCustomPrompt="1"/>
          </p:nvPr>
        </p:nvSpPr>
        <p:spPr>
          <a:xfrm>
            <a:off x="640863" y="1918792"/>
            <a:ext cx="6387667"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4" y="1080591"/>
            <a:ext cx="6387668"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977" name="Title 4">
            <a:extLst>
              <a:ext uri="{FF2B5EF4-FFF2-40B4-BE49-F238E27FC236}">
                <a16:creationId xmlns:a16="http://schemas.microsoft.com/office/drawing/2014/main" id="{4BC48B71-308A-4524-BA00-A84FFB3AB9A2}"/>
              </a:ext>
            </a:extLst>
          </p:cNvPr>
          <p:cNvSpPr>
            <a:spLocks noGrp="1"/>
          </p:cNvSpPr>
          <p:nvPr>
            <p:ph type="title" hasCustomPrompt="1"/>
          </p:nvPr>
        </p:nvSpPr>
        <p:spPr>
          <a:xfrm>
            <a:off x="8532199" y="5040617"/>
            <a:ext cx="3327328" cy="68579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3369865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875487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861" y="1945478"/>
            <a:ext cx="1094296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3808452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1"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830" y="5562600"/>
            <a:ext cx="10365899"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368" y="1063862"/>
            <a:ext cx="10365899"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296276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7444" y="6264276"/>
            <a:ext cx="2844800" cy="365125"/>
          </a:xfrm>
          <a:prstGeom prst="rect">
            <a:avLst/>
          </a:prstGeom>
        </p:spPr>
        <p:txBody>
          <a:bodyPr/>
          <a:lstStyle/>
          <a:p>
            <a:fld id="{7091A9FD-CDA2-4BA5-8C18-59D6F59EB34A}" type="slidenum">
              <a:rPr lang="en-US" smtClean="0"/>
              <a:pPr/>
              <a:t>‹#›</a:t>
            </a:fld>
            <a:endParaRPr lang="en-US" dirty="0"/>
          </a:p>
        </p:txBody>
      </p:sp>
    </p:spTree>
    <p:extLst>
      <p:ext uri="{BB962C8B-B14F-4D97-AF65-F5344CB8AC3E}">
        <p14:creationId xmlns:p14="http://schemas.microsoft.com/office/powerpoint/2010/main" val="42259195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800263" y="11044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800263" y="2000303"/>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800263" y="2911265"/>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800263" y="3809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800263" y="47354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8657" y="10782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8657" y="19775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8657" y="2891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8657" y="3806337"/>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8657" y="4720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8657" y="562079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5518" y="5666510"/>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653580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9520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12592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299813"/>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461163"/>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5008" y="56498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9258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0316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280486"/>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4578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3402" y="56351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5906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864404"/>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20611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562739"/>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952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838201"/>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8335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5434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9493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617950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1630289"/>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97806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1604085"/>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958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268526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2149265"/>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2129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43254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909" y="427486"/>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3901" y="427486"/>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3911" y="427486"/>
            <a:ext cx="3677569"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571" y="914401"/>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5383" y="914401"/>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9700" y="917511"/>
            <a:ext cx="3316745"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21372058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787" y="539859"/>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6779" y="539859"/>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5450" y="1026774"/>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8262" y="1026774"/>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2975801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5" y="5185518"/>
            <a:ext cx="12192000"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4243459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950" y="430858"/>
            <a:ext cx="11204318"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1238" y="1676401"/>
            <a:ext cx="10185744"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1237" y="838200"/>
            <a:ext cx="1018574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5408254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37B6D76A-1554-BB59-77BF-D68B45F8C601}"/>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4644211" y="426720"/>
            <a:ext cx="7133778"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4874675" y="1918792"/>
            <a:ext cx="6672848"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4874676" y="1080591"/>
            <a:ext cx="6672849"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471453" y="5029200"/>
            <a:ext cx="295685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56645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8195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6D25DF3A-D71B-F9EA-321E-FB850D3807D7}"/>
              </a:ext>
            </a:extLst>
          </p:cNvPr>
          <p:cNvPicPr>
            <a:picLocks noChangeAspect="1"/>
          </p:cNvPicPr>
          <p:nvPr userDrawn="1"/>
        </p:nvPicPr>
        <p:blipFill>
          <a:blip r:embed="rId2"/>
          <a:stretch>
            <a:fillRect/>
          </a:stretch>
        </p:blipFill>
        <p:spPr>
          <a:xfrm>
            <a:off x="7923688" y="0"/>
            <a:ext cx="4268312" cy="6858000"/>
          </a:xfrm>
          <a:prstGeom prst="rect">
            <a:avLst/>
          </a:prstGeom>
        </p:spPr>
      </p:pic>
      <p:cxnSp>
        <p:nvCxnSpPr>
          <p:cNvPr id="984" name="Straight Connector 983">
            <a:extLst>
              <a:ext uri="{FF2B5EF4-FFF2-40B4-BE49-F238E27FC236}">
                <a16:creationId xmlns:a16="http://schemas.microsoft.com/office/drawing/2014/main" id="{32E3C0E9-176D-71E7-66E2-857249B708C3}"/>
              </a:ext>
              <a:ext uri="{C183D7F6-B498-43B3-948B-1728B52AA6E4}">
                <adec:decorative xmlns:adec="http://schemas.microsoft.com/office/drawing/2017/decorative" val="1"/>
              </a:ext>
            </a:extLst>
          </p:cNvPr>
          <p:cNvCxnSpPr>
            <a:cxnSpLocks/>
          </p:cNvCxnSpPr>
          <p:nvPr userDrawn="1"/>
        </p:nvCxnSpPr>
        <p:spPr>
          <a:xfrm>
            <a:off x="8458815" y="6330043"/>
            <a:ext cx="3201234"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6828898"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4" name="Text Placeholder 125">
            <a:extLst>
              <a:ext uri="{FF2B5EF4-FFF2-40B4-BE49-F238E27FC236}">
                <a16:creationId xmlns:a16="http://schemas.microsoft.com/office/drawing/2014/main" id="{D286E14A-F002-480A-9DC1-FCBD931F2E47}"/>
              </a:ext>
            </a:extLst>
          </p:cNvPr>
          <p:cNvSpPr>
            <a:spLocks noGrp="1"/>
          </p:cNvSpPr>
          <p:nvPr>
            <p:ph type="body" sz="quarter" idx="19" hasCustomPrompt="1"/>
          </p:nvPr>
        </p:nvSpPr>
        <p:spPr>
          <a:xfrm>
            <a:off x="640863" y="1918792"/>
            <a:ext cx="6387667"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4" y="1080591"/>
            <a:ext cx="6387668"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977" name="Title 4">
            <a:extLst>
              <a:ext uri="{FF2B5EF4-FFF2-40B4-BE49-F238E27FC236}">
                <a16:creationId xmlns:a16="http://schemas.microsoft.com/office/drawing/2014/main" id="{4BC48B71-308A-4524-BA00-A84FFB3AB9A2}"/>
              </a:ext>
            </a:extLst>
          </p:cNvPr>
          <p:cNvSpPr>
            <a:spLocks noGrp="1"/>
          </p:cNvSpPr>
          <p:nvPr>
            <p:ph type="title" hasCustomPrompt="1"/>
          </p:nvPr>
        </p:nvSpPr>
        <p:spPr>
          <a:xfrm>
            <a:off x="8532199" y="5040617"/>
            <a:ext cx="3327328" cy="68579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7996058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7266930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861" y="1945478"/>
            <a:ext cx="1094296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388471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1"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830" y="5562600"/>
            <a:ext cx="10365899"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368" y="1063862"/>
            <a:ext cx="10365899"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26594087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7444" y="6264276"/>
            <a:ext cx="2844800" cy="365125"/>
          </a:xfrm>
          <a:prstGeom prst="rect">
            <a:avLst/>
          </a:prstGeom>
        </p:spPr>
        <p:txBody>
          <a:bodyPr/>
          <a:lstStyle/>
          <a:p>
            <a:fld id="{7091A9FD-CDA2-4BA5-8C18-59D6F59EB34A}" type="slidenum">
              <a:rPr lang="en-US" smtClean="0"/>
              <a:pPr/>
              <a:t>‹#›</a:t>
            </a:fld>
            <a:endParaRPr lang="en-US" dirty="0"/>
          </a:p>
        </p:txBody>
      </p:sp>
    </p:spTree>
    <p:extLst>
      <p:ext uri="{BB962C8B-B14F-4D97-AF65-F5344CB8AC3E}">
        <p14:creationId xmlns:p14="http://schemas.microsoft.com/office/powerpoint/2010/main" val="175260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9000" b="-3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39000" b="-3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328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98911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589" y="-228600"/>
            <a:ext cx="12188823" cy="7239000"/>
          </a:xfrm>
          <a:prstGeom prst="rect">
            <a:avLst/>
          </a:prstGeom>
        </p:spPr>
      </p:pic>
      <p:sp>
        <p:nvSpPr>
          <p:cNvPr id="2" name="TextBox 1">
            <a:extLst>
              <a:ext uri="{FF2B5EF4-FFF2-40B4-BE49-F238E27FC236}">
                <a16:creationId xmlns:a16="http://schemas.microsoft.com/office/drawing/2014/main" id="{84BFD90B-6FC9-1F10-2CC2-515DE8C06218}"/>
              </a:ext>
            </a:extLst>
          </p:cNvPr>
          <p:cNvSpPr txBox="1"/>
          <p:nvPr/>
        </p:nvSpPr>
        <p:spPr>
          <a:xfrm>
            <a:off x="1227116" y="4928260"/>
            <a:ext cx="9737767" cy="1107996"/>
          </a:xfrm>
          <a:prstGeom prst="rect">
            <a:avLst/>
          </a:prstGeom>
          <a:noFill/>
        </p:spPr>
        <p:txBody>
          <a:bodyPr wrap="square" rtlCol="0">
            <a:spAutoFit/>
          </a:bodyPr>
          <a:lstStyle/>
          <a:p>
            <a:pPr algn="ctr"/>
            <a:r>
              <a:rPr lang="en-US" sz="6600" dirty="0">
                <a:ln>
                  <a:solidFill>
                    <a:sysClr val="windowText" lastClr="000000"/>
                  </a:solidFill>
                </a:ln>
                <a:solidFill>
                  <a:srgbClr val="FFFF00"/>
                </a:solidFill>
                <a:latin typeface="ADLaM Display" panose="02010000000000000000" pitchFamily="2" charset="0"/>
                <a:ea typeface="ADLaM Display" panose="02010000000000000000" pitchFamily="2" charset="0"/>
                <a:cs typeface="ADLaM Display" panose="02010000000000000000" pitchFamily="2" charset="0"/>
              </a:rPr>
              <a:t>Faith </a:t>
            </a:r>
            <a:r>
              <a:rPr lang="en-US" sz="6600" dirty="0" err="1">
                <a:ln>
                  <a:solidFill>
                    <a:sysClr val="windowText" lastClr="000000"/>
                  </a:solidFill>
                </a:ln>
                <a:solidFill>
                  <a:srgbClr val="FFFF00"/>
                </a:solidFill>
                <a:latin typeface="ADLaM Display" panose="02010000000000000000" pitchFamily="2" charset="0"/>
                <a:ea typeface="ADLaM Display" panose="02010000000000000000" pitchFamily="2" charset="0"/>
                <a:cs typeface="ADLaM Display" panose="02010000000000000000" pitchFamily="2" charset="0"/>
              </a:rPr>
              <a:t>And/Or</a:t>
            </a:r>
            <a:r>
              <a:rPr lang="en-US" sz="6600" dirty="0">
                <a:ln>
                  <a:solidFill>
                    <a:sysClr val="windowText" lastClr="000000"/>
                  </a:solidFill>
                </a:ln>
                <a:solidFill>
                  <a:srgbClr val="FFFF00"/>
                </a:solidFill>
                <a:latin typeface="ADLaM Display" panose="02010000000000000000" pitchFamily="2" charset="0"/>
                <a:ea typeface="ADLaM Display" panose="02010000000000000000" pitchFamily="2" charset="0"/>
                <a:cs typeface="ADLaM Display" panose="02010000000000000000" pitchFamily="2" charset="0"/>
              </a:rPr>
              <a:t> Works</a:t>
            </a:r>
          </a:p>
        </p:txBody>
      </p:sp>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0FC77-AB12-2E7C-00FA-F147703B4DD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50AA515-1078-A1AD-6236-7C9418E584BE}"/>
              </a:ext>
            </a:extLst>
          </p:cNvPr>
          <p:cNvSpPr>
            <a:spLocks noGrp="1"/>
          </p:cNvSpPr>
          <p:nvPr>
            <p:ph type="title"/>
          </p:nvPr>
        </p:nvSpPr>
        <p:spPr>
          <a:xfrm>
            <a:off x="1588" y="1903747"/>
            <a:ext cx="12188825" cy="3063088"/>
          </a:xfrm>
        </p:spPr>
        <p:txBody>
          <a:bodyPr>
            <a:noAutofit/>
          </a:bodyPr>
          <a:lstStyle/>
          <a:p>
            <a:pPr>
              <a:lnSpc>
                <a:spcPct val="150000"/>
              </a:lnSpc>
              <a:spcAft>
                <a:spcPts val="0"/>
              </a:spcAft>
            </a:pPr>
            <a:r>
              <a:rPr lang="en-US" sz="4500" dirty="0"/>
              <a:t>2. THE </a:t>
            </a:r>
            <a:r>
              <a:rPr lang="en-US" sz="4500" dirty="0">
                <a:solidFill>
                  <a:srgbClr val="FFFF00"/>
                </a:solidFill>
              </a:rPr>
              <a:t>NECESSITY</a:t>
            </a:r>
            <a:r>
              <a:rPr lang="en-US" sz="4500" dirty="0"/>
              <a:t> OF </a:t>
            </a:r>
            <a:r>
              <a:rPr lang="en-US" sz="4500" dirty="0">
                <a:solidFill>
                  <a:srgbClr val="FFFF00"/>
                </a:solidFill>
              </a:rPr>
              <a:t>FAITH</a:t>
            </a:r>
            <a:r>
              <a:rPr lang="en-US" sz="4500" dirty="0"/>
              <a:t>. </a:t>
            </a:r>
            <a:br>
              <a:rPr lang="en-US" sz="4500" dirty="0"/>
            </a:br>
            <a:br>
              <a:rPr lang="en-US" sz="4500" dirty="0"/>
            </a:br>
            <a:br>
              <a:rPr lang="en-US" sz="4500" dirty="0"/>
            </a:br>
            <a:endParaRPr lang="en-US" sz="4500" dirty="0"/>
          </a:p>
        </p:txBody>
      </p:sp>
    </p:spTree>
    <p:extLst>
      <p:ext uri="{BB962C8B-B14F-4D97-AF65-F5344CB8AC3E}">
        <p14:creationId xmlns:p14="http://schemas.microsoft.com/office/powerpoint/2010/main" val="35439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7E554-ADFB-1A9F-652A-0C9358B8D804}"/>
              </a:ext>
            </a:extLst>
          </p:cNvPr>
          <p:cNvSpPr>
            <a:spLocks noGrp="1"/>
          </p:cNvSpPr>
          <p:nvPr>
            <p:ph type="title"/>
          </p:nvPr>
        </p:nvSpPr>
        <p:spPr/>
        <p:txBody>
          <a:bodyPr/>
          <a:lstStyle/>
          <a:p>
            <a:pPr algn="l"/>
            <a:r>
              <a:rPr lang="en-US" dirty="0"/>
              <a:t>Listen for how to be justified.</a:t>
            </a:r>
          </a:p>
        </p:txBody>
      </p:sp>
      <p:sp>
        <p:nvSpPr>
          <p:cNvPr id="3" name="Content Placeholder 2">
            <a:extLst>
              <a:ext uri="{FF2B5EF4-FFF2-40B4-BE49-F238E27FC236}">
                <a16:creationId xmlns:a16="http://schemas.microsoft.com/office/drawing/2014/main" id="{836AAAC9-27BD-6286-6915-EF1FF886BB83}"/>
              </a:ext>
            </a:extLst>
          </p:cNvPr>
          <p:cNvSpPr>
            <a:spLocks noGrp="1"/>
          </p:cNvSpPr>
          <p:nvPr>
            <p:ph idx="1"/>
          </p:nvPr>
        </p:nvSpPr>
        <p:spPr/>
        <p:txBody>
          <a:bodyPr/>
          <a:lstStyle/>
          <a:p>
            <a:pPr marL="0" indent="0" algn="ctr">
              <a:buNone/>
            </a:pPr>
            <a:r>
              <a:rPr lang="en-US" dirty="0"/>
              <a:t>Galatians 2:15-16 (NIV)   "We who are Jews by birth and not 'Gentile sinners' 16  know that a man is not justified by observing the law, but by faith in Jesus Christ. So we, too, have put our faith in Christ Jesus that we may be justified by faith in Christ and not by observing the law, because by observing the law no one will be justified.</a:t>
            </a:r>
          </a:p>
        </p:txBody>
      </p:sp>
      <p:pic>
        <p:nvPicPr>
          <p:cNvPr id="4" name="Picture 3">
            <a:extLst>
              <a:ext uri="{FF2B5EF4-FFF2-40B4-BE49-F238E27FC236}">
                <a16:creationId xmlns:a16="http://schemas.microsoft.com/office/drawing/2014/main" id="{0904826A-F381-1C3F-7B4A-BDA839595380}"/>
              </a:ext>
            </a:extLst>
          </p:cNvPr>
          <p:cNvPicPr>
            <a:picLocks noChangeAspect="1"/>
          </p:cNvPicPr>
          <p:nvPr/>
        </p:nvPicPr>
        <p:blipFill>
          <a:blip r:embed="rId2"/>
          <a:stretch>
            <a:fillRect/>
          </a:stretch>
        </p:blipFill>
        <p:spPr>
          <a:xfrm>
            <a:off x="4934095" y="5718877"/>
            <a:ext cx="2323809" cy="304762"/>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4911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16880-46DB-D2F6-143E-A42B383632ED}"/>
              </a:ext>
            </a:extLst>
          </p:cNvPr>
          <p:cNvSpPr>
            <a:spLocks noGrp="1"/>
          </p:cNvSpPr>
          <p:nvPr>
            <p:ph type="title"/>
          </p:nvPr>
        </p:nvSpPr>
        <p:spPr/>
        <p:txBody>
          <a:bodyPr/>
          <a:lstStyle/>
          <a:p>
            <a:r>
              <a:rPr lang="en-US" dirty="0"/>
              <a:t>The Necessity of Faith</a:t>
            </a:r>
          </a:p>
        </p:txBody>
      </p:sp>
      <p:sp>
        <p:nvSpPr>
          <p:cNvPr id="3" name="Content Placeholder 2">
            <a:extLst>
              <a:ext uri="{FF2B5EF4-FFF2-40B4-BE49-F238E27FC236}">
                <a16:creationId xmlns:a16="http://schemas.microsoft.com/office/drawing/2014/main" id="{2C709E5F-4DA9-8AA0-3F2D-5B331F9D1ACE}"/>
              </a:ext>
            </a:extLst>
          </p:cNvPr>
          <p:cNvSpPr>
            <a:spLocks noGrp="1"/>
          </p:cNvSpPr>
          <p:nvPr>
            <p:ph idx="1"/>
          </p:nvPr>
        </p:nvSpPr>
        <p:spPr>
          <a:xfrm>
            <a:off x="838200" y="2268637"/>
            <a:ext cx="10515600" cy="3908325"/>
          </a:xfrm>
        </p:spPr>
        <p:txBody>
          <a:bodyPr/>
          <a:lstStyle/>
          <a:p>
            <a:r>
              <a:rPr lang="en-US" dirty="0"/>
              <a:t>What does Paul mean by “observing the law” or “works of the law”?  It would have resonated with both Jews and Gentiles of his day.</a:t>
            </a:r>
          </a:p>
        </p:txBody>
      </p:sp>
      <p:sp>
        <p:nvSpPr>
          <p:cNvPr id="4" name="TextBox 3">
            <a:extLst>
              <a:ext uri="{FF2B5EF4-FFF2-40B4-BE49-F238E27FC236}">
                <a16:creationId xmlns:a16="http://schemas.microsoft.com/office/drawing/2014/main" id="{5B294AA0-93FC-C46A-BAEB-B5F0C9AD4FFA}"/>
              </a:ext>
            </a:extLst>
          </p:cNvPr>
          <p:cNvSpPr txBox="1"/>
          <p:nvPr/>
        </p:nvSpPr>
        <p:spPr>
          <a:xfrm>
            <a:off x="2536785" y="4340506"/>
            <a:ext cx="7118430" cy="1200329"/>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600" dirty="0"/>
              <a:t>a man is not justified by observing the law, but by faith in Jesus Christ</a:t>
            </a:r>
          </a:p>
        </p:txBody>
      </p:sp>
    </p:spTree>
    <p:extLst>
      <p:ext uri="{BB962C8B-B14F-4D97-AF65-F5344CB8AC3E}">
        <p14:creationId xmlns:p14="http://schemas.microsoft.com/office/powerpoint/2010/main" val="2280348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35839-4F5E-A8DD-D3CC-0D293A4B9EEA}"/>
              </a:ext>
            </a:extLst>
          </p:cNvPr>
          <p:cNvSpPr>
            <a:spLocks noGrp="1"/>
          </p:cNvSpPr>
          <p:nvPr>
            <p:ph type="title"/>
          </p:nvPr>
        </p:nvSpPr>
        <p:spPr/>
        <p:txBody>
          <a:bodyPr/>
          <a:lstStyle/>
          <a:p>
            <a:r>
              <a:rPr lang="en-US" dirty="0"/>
              <a:t>The Necessity of Faith</a:t>
            </a:r>
          </a:p>
        </p:txBody>
      </p:sp>
      <p:sp>
        <p:nvSpPr>
          <p:cNvPr id="3" name="Content Placeholder 2">
            <a:extLst>
              <a:ext uri="{FF2B5EF4-FFF2-40B4-BE49-F238E27FC236}">
                <a16:creationId xmlns:a16="http://schemas.microsoft.com/office/drawing/2014/main" id="{A19DDE82-FF6B-AE1A-6980-4234AF2D97B1}"/>
              </a:ext>
            </a:extLst>
          </p:cNvPr>
          <p:cNvSpPr>
            <a:spLocks noGrp="1"/>
          </p:cNvSpPr>
          <p:nvPr>
            <p:ph idx="1"/>
          </p:nvPr>
        </p:nvSpPr>
        <p:spPr/>
        <p:txBody>
          <a:bodyPr/>
          <a:lstStyle/>
          <a:p>
            <a:r>
              <a:rPr lang="en-US" dirty="0"/>
              <a:t>Contrast works of the law with faith in Christ. </a:t>
            </a:r>
          </a:p>
        </p:txBody>
      </p:sp>
      <p:graphicFrame>
        <p:nvGraphicFramePr>
          <p:cNvPr id="4" name="Table 3">
            <a:extLst>
              <a:ext uri="{FF2B5EF4-FFF2-40B4-BE49-F238E27FC236}">
                <a16:creationId xmlns:a16="http://schemas.microsoft.com/office/drawing/2014/main" id="{6C7A4BA6-A079-6F9E-B829-FA45675658C3}"/>
              </a:ext>
            </a:extLst>
          </p:cNvPr>
          <p:cNvGraphicFramePr>
            <a:graphicFrameLocks noGrp="1"/>
          </p:cNvGraphicFramePr>
          <p:nvPr>
            <p:extLst>
              <p:ext uri="{D42A27DB-BD31-4B8C-83A1-F6EECF244321}">
                <p14:modId xmlns:p14="http://schemas.microsoft.com/office/powerpoint/2010/main" val="679928837"/>
              </p:ext>
            </p:extLst>
          </p:nvPr>
        </p:nvGraphicFramePr>
        <p:xfrm>
          <a:off x="1187048" y="2733660"/>
          <a:ext cx="9507960" cy="2316480"/>
        </p:xfrm>
        <a:graphic>
          <a:graphicData uri="http://schemas.openxmlformats.org/drawingml/2006/table">
            <a:tbl>
              <a:tblPr firstRow="1" bandRow="1">
                <a:tableStyleId>{5C22544A-7EE6-4342-B048-85BDC9FD1C3A}</a:tableStyleId>
              </a:tblPr>
              <a:tblGrid>
                <a:gridCol w="5063281">
                  <a:extLst>
                    <a:ext uri="{9D8B030D-6E8A-4147-A177-3AD203B41FA5}">
                      <a16:colId xmlns:a16="http://schemas.microsoft.com/office/drawing/2014/main" val="3674151894"/>
                    </a:ext>
                  </a:extLst>
                </a:gridCol>
                <a:gridCol w="4444679">
                  <a:extLst>
                    <a:ext uri="{9D8B030D-6E8A-4147-A177-3AD203B41FA5}">
                      <a16:colId xmlns:a16="http://schemas.microsoft.com/office/drawing/2014/main" val="493886244"/>
                    </a:ext>
                  </a:extLst>
                </a:gridCol>
              </a:tblGrid>
              <a:tr h="370840">
                <a:tc>
                  <a:txBody>
                    <a:bodyPr/>
                    <a:lstStyle/>
                    <a:p>
                      <a:pPr algn="ctr"/>
                      <a:r>
                        <a:rPr lang="en-US" sz="2800" dirty="0"/>
                        <a:t>Works of the Law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Faith in  Christ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6379961"/>
                  </a:ext>
                </a:extLst>
              </a:tr>
              <a:tr h="370840">
                <a:tc>
                  <a:txBody>
                    <a:bodyPr/>
                    <a:lstStyle/>
                    <a:p>
                      <a:pPr marL="457200" indent="-457200">
                        <a:buFont typeface="Arial" panose="020B0604020202020204" pitchFamily="34" charset="0"/>
                        <a:buChar char="•"/>
                      </a:pPr>
                      <a:r>
                        <a:rPr lang="en-US" sz="2800" dirty="0"/>
                        <a:t>Requires effort, actions by us</a:t>
                      </a:r>
                    </a:p>
                    <a:p>
                      <a:pPr marL="457200" indent="-457200">
                        <a:buFont typeface="Arial" panose="020B0604020202020204" pitchFamily="34" charset="0"/>
                        <a:buChar char="•"/>
                      </a:pPr>
                      <a:r>
                        <a:rPr lang="en-US" sz="2800" dirty="0"/>
                        <a:t>Earn forgiveness by deeds</a:t>
                      </a:r>
                    </a:p>
                    <a:p>
                      <a:pPr marL="457200" indent="-457200">
                        <a:buFont typeface="Arial" panose="020B0604020202020204" pitchFamily="34" charset="0"/>
                        <a:buChar char="•"/>
                      </a:pPr>
                      <a:r>
                        <a:rPr lang="en-US" sz="2800" dirty="0"/>
                        <a:t>Actions/ceremonies must be repeated regularly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buFont typeface="Arial" panose="020B0604020202020204" pitchFamily="34" charset="0"/>
                        <a:buChar char="•"/>
                      </a:pP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7682266"/>
                  </a:ext>
                </a:extLst>
              </a:tr>
            </a:tbl>
          </a:graphicData>
        </a:graphic>
      </p:graphicFrame>
    </p:spTree>
    <p:extLst>
      <p:ext uri="{BB962C8B-B14F-4D97-AF65-F5344CB8AC3E}">
        <p14:creationId xmlns:p14="http://schemas.microsoft.com/office/powerpoint/2010/main" val="3561675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DB5BD-6A29-5D1D-75C0-F10C95D248BF}"/>
              </a:ext>
            </a:extLst>
          </p:cNvPr>
          <p:cNvSpPr>
            <a:spLocks noGrp="1"/>
          </p:cNvSpPr>
          <p:nvPr>
            <p:ph type="title"/>
          </p:nvPr>
        </p:nvSpPr>
        <p:spPr/>
        <p:txBody>
          <a:bodyPr/>
          <a:lstStyle/>
          <a:p>
            <a:r>
              <a:rPr lang="en-US" dirty="0"/>
              <a:t>The Necessity of Faith</a:t>
            </a:r>
          </a:p>
        </p:txBody>
      </p:sp>
      <p:sp>
        <p:nvSpPr>
          <p:cNvPr id="3" name="Content Placeholder 2">
            <a:extLst>
              <a:ext uri="{FF2B5EF4-FFF2-40B4-BE49-F238E27FC236}">
                <a16:creationId xmlns:a16="http://schemas.microsoft.com/office/drawing/2014/main" id="{209B9DBB-4358-145A-C7A5-507B942B91F8}"/>
              </a:ext>
            </a:extLst>
          </p:cNvPr>
          <p:cNvSpPr>
            <a:spLocks noGrp="1"/>
          </p:cNvSpPr>
          <p:nvPr>
            <p:ph idx="1"/>
          </p:nvPr>
        </p:nvSpPr>
        <p:spPr/>
        <p:txBody>
          <a:bodyPr/>
          <a:lstStyle/>
          <a:p>
            <a:r>
              <a:rPr lang="en-US" dirty="0"/>
              <a:t>How do we sometimes still rely on “works” or on our own efforts to earn right relationship with God?</a:t>
            </a:r>
          </a:p>
          <a:p>
            <a:r>
              <a:rPr lang="en-US" dirty="0"/>
              <a:t>What will faith in Jesus Christ look like in your daily life?</a:t>
            </a:r>
          </a:p>
          <a:p>
            <a:r>
              <a:rPr lang="en-US" dirty="0"/>
              <a:t>How can we live out our faith in a way that reflects reliance on Jesus, rather than legalism or performance?</a:t>
            </a:r>
          </a:p>
        </p:txBody>
      </p:sp>
    </p:spTree>
    <p:extLst>
      <p:ext uri="{BB962C8B-B14F-4D97-AF65-F5344CB8AC3E}">
        <p14:creationId xmlns:p14="http://schemas.microsoft.com/office/powerpoint/2010/main" val="122166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C7F78-4918-62E0-B60F-66ADF21E14D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E100782-9949-11F1-8371-4926C73C6433}"/>
              </a:ext>
            </a:extLst>
          </p:cNvPr>
          <p:cNvSpPr>
            <a:spLocks noGrp="1"/>
          </p:cNvSpPr>
          <p:nvPr>
            <p:ph type="title"/>
          </p:nvPr>
        </p:nvSpPr>
        <p:spPr>
          <a:xfrm>
            <a:off x="1588" y="2174457"/>
            <a:ext cx="12188825" cy="3063088"/>
          </a:xfrm>
        </p:spPr>
        <p:txBody>
          <a:bodyPr>
            <a:noAutofit/>
          </a:bodyPr>
          <a:lstStyle/>
          <a:p>
            <a:pPr>
              <a:lnSpc>
                <a:spcPct val="150000"/>
              </a:lnSpc>
              <a:spcAft>
                <a:spcPts val="0"/>
              </a:spcAft>
            </a:pPr>
            <a:r>
              <a:rPr lang="en-US" sz="4500" dirty="0"/>
              <a:t>3. THE </a:t>
            </a:r>
            <a:r>
              <a:rPr lang="en-US" sz="4500" dirty="0">
                <a:solidFill>
                  <a:srgbClr val="FFFF00"/>
                </a:solidFill>
              </a:rPr>
              <a:t>USEFULNESS</a:t>
            </a:r>
            <a:r>
              <a:rPr lang="en-US" sz="4500" dirty="0"/>
              <a:t> OF </a:t>
            </a:r>
            <a:r>
              <a:rPr lang="en-US" sz="4500" dirty="0">
                <a:solidFill>
                  <a:srgbClr val="FFFF00"/>
                </a:solidFill>
              </a:rPr>
              <a:t>WORKS</a:t>
            </a:r>
            <a:r>
              <a:rPr lang="en-US" sz="4500" dirty="0"/>
              <a:t>. </a:t>
            </a:r>
            <a:br>
              <a:rPr lang="en-US" sz="4500" dirty="0"/>
            </a:br>
            <a:br>
              <a:rPr lang="en-US" sz="4500" dirty="0"/>
            </a:br>
            <a:br>
              <a:rPr lang="en-US" sz="4500" dirty="0"/>
            </a:br>
            <a:endParaRPr lang="en-US" sz="4500" dirty="0"/>
          </a:p>
        </p:txBody>
      </p:sp>
    </p:spTree>
    <p:extLst>
      <p:ext uri="{BB962C8B-B14F-4D97-AF65-F5344CB8AC3E}">
        <p14:creationId xmlns:p14="http://schemas.microsoft.com/office/powerpoint/2010/main" val="1582561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9610B-499A-5660-414A-F83E2831DF44}"/>
              </a:ext>
            </a:extLst>
          </p:cNvPr>
          <p:cNvSpPr>
            <a:spLocks noGrp="1"/>
          </p:cNvSpPr>
          <p:nvPr>
            <p:ph type="title"/>
          </p:nvPr>
        </p:nvSpPr>
        <p:spPr/>
        <p:txBody>
          <a:bodyPr/>
          <a:lstStyle/>
          <a:p>
            <a:pPr algn="l"/>
            <a:r>
              <a:rPr lang="en-US" dirty="0"/>
              <a:t>Listen for a relationship.</a:t>
            </a:r>
          </a:p>
        </p:txBody>
      </p:sp>
      <p:sp>
        <p:nvSpPr>
          <p:cNvPr id="3" name="Content Placeholder 2">
            <a:extLst>
              <a:ext uri="{FF2B5EF4-FFF2-40B4-BE49-F238E27FC236}">
                <a16:creationId xmlns:a16="http://schemas.microsoft.com/office/drawing/2014/main" id="{D301409E-5A5C-551B-1929-0842FC9BF6FD}"/>
              </a:ext>
            </a:extLst>
          </p:cNvPr>
          <p:cNvSpPr>
            <a:spLocks noGrp="1"/>
          </p:cNvSpPr>
          <p:nvPr>
            <p:ph idx="1"/>
          </p:nvPr>
        </p:nvSpPr>
        <p:spPr>
          <a:xfrm>
            <a:off x="1240902" y="1929797"/>
            <a:ext cx="9710195" cy="4351338"/>
          </a:xfrm>
        </p:spPr>
        <p:txBody>
          <a:bodyPr/>
          <a:lstStyle/>
          <a:p>
            <a:pPr marL="0" indent="0" algn="ctr">
              <a:buNone/>
            </a:pPr>
            <a:r>
              <a:rPr lang="en-US" dirty="0"/>
              <a:t>James 2:20-26 (NIV)   You foolish man, do you want evidence that faith without deeds is useless? 21  Was not our ancestor Abraham considered righteous for what he did when he offered his son Isaac on the altar? 22  You see that his faith and his actions were </a:t>
            </a:r>
          </a:p>
        </p:txBody>
      </p:sp>
    </p:spTree>
    <p:extLst>
      <p:ext uri="{BB962C8B-B14F-4D97-AF65-F5344CB8AC3E}">
        <p14:creationId xmlns:p14="http://schemas.microsoft.com/office/powerpoint/2010/main" val="407291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3FF11-C2DA-BB57-AE70-765253405C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58552E-8EA3-485D-B27B-515ACCD22A07}"/>
              </a:ext>
            </a:extLst>
          </p:cNvPr>
          <p:cNvSpPr>
            <a:spLocks noGrp="1"/>
          </p:cNvSpPr>
          <p:nvPr>
            <p:ph type="title"/>
          </p:nvPr>
        </p:nvSpPr>
        <p:spPr/>
        <p:txBody>
          <a:bodyPr/>
          <a:lstStyle/>
          <a:p>
            <a:pPr algn="l"/>
            <a:r>
              <a:rPr lang="en-US" dirty="0"/>
              <a:t>Listen for a relationship.</a:t>
            </a:r>
          </a:p>
        </p:txBody>
      </p:sp>
      <p:sp>
        <p:nvSpPr>
          <p:cNvPr id="3" name="Content Placeholder 2">
            <a:extLst>
              <a:ext uri="{FF2B5EF4-FFF2-40B4-BE49-F238E27FC236}">
                <a16:creationId xmlns:a16="http://schemas.microsoft.com/office/drawing/2014/main" id="{2DE23EFF-9027-0563-F532-75D390CDC8A2}"/>
              </a:ext>
            </a:extLst>
          </p:cNvPr>
          <p:cNvSpPr>
            <a:spLocks noGrp="1"/>
          </p:cNvSpPr>
          <p:nvPr>
            <p:ph idx="1"/>
          </p:nvPr>
        </p:nvSpPr>
        <p:spPr>
          <a:xfrm>
            <a:off x="1240902" y="1929797"/>
            <a:ext cx="9710195" cy="4351338"/>
          </a:xfrm>
        </p:spPr>
        <p:txBody>
          <a:bodyPr/>
          <a:lstStyle/>
          <a:p>
            <a:pPr marL="0" indent="0" algn="ctr">
              <a:buNone/>
            </a:pPr>
            <a:r>
              <a:rPr lang="en-US" dirty="0"/>
              <a:t>working together, and his faith was made complete by what he did. 23  And the scripture was fulfilled that says, "Abraham believed God, and it was credited to him as righteousness," and he was called God's friend. 24  You see that a person is justified by what he does and not by </a:t>
            </a:r>
          </a:p>
        </p:txBody>
      </p:sp>
    </p:spTree>
    <p:extLst>
      <p:ext uri="{BB962C8B-B14F-4D97-AF65-F5344CB8AC3E}">
        <p14:creationId xmlns:p14="http://schemas.microsoft.com/office/powerpoint/2010/main" val="1140261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E39DC-300E-6B42-C960-52906559BD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CEE282-649C-4DB3-BA5D-D2921CD52744}"/>
              </a:ext>
            </a:extLst>
          </p:cNvPr>
          <p:cNvSpPr>
            <a:spLocks noGrp="1"/>
          </p:cNvSpPr>
          <p:nvPr>
            <p:ph type="title"/>
          </p:nvPr>
        </p:nvSpPr>
        <p:spPr/>
        <p:txBody>
          <a:bodyPr/>
          <a:lstStyle/>
          <a:p>
            <a:pPr algn="l"/>
            <a:r>
              <a:rPr lang="en-US" dirty="0"/>
              <a:t>Listen for a relationship.</a:t>
            </a:r>
          </a:p>
        </p:txBody>
      </p:sp>
      <p:sp>
        <p:nvSpPr>
          <p:cNvPr id="3" name="Content Placeholder 2">
            <a:extLst>
              <a:ext uri="{FF2B5EF4-FFF2-40B4-BE49-F238E27FC236}">
                <a16:creationId xmlns:a16="http://schemas.microsoft.com/office/drawing/2014/main" id="{C364BF6C-ADF7-397B-9E94-168A654FCCA3}"/>
              </a:ext>
            </a:extLst>
          </p:cNvPr>
          <p:cNvSpPr>
            <a:spLocks noGrp="1"/>
          </p:cNvSpPr>
          <p:nvPr>
            <p:ph idx="1"/>
          </p:nvPr>
        </p:nvSpPr>
        <p:spPr>
          <a:xfrm>
            <a:off x="1240902" y="1929797"/>
            <a:ext cx="9710195" cy="4351338"/>
          </a:xfrm>
        </p:spPr>
        <p:txBody>
          <a:bodyPr/>
          <a:lstStyle/>
          <a:p>
            <a:pPr marL="0" indent="0" algn="ctr">
              <a:buNone/>
            </a:pPr>
            <a:r>
              <a:rPr lang="en-US" dirty="0"/>
              <a:t>faith alone. 25  In the same way, was not even Rahab the prostitute considered righteous for what she did when she gave lodging to the spies and sent them off in a different direction? 26  As the body without the spirit is dead, so faith without deeds is dead.</a:t>
            </a:r>
          </a:p>
        </p:txBody>
      </p:sp>
      <p:pic>
        <p:nvPicPr>
          <p:cNvPr id="4" name="Picture 3">
            <a:extLst>
              <a:ext uri="{FF2B5EF4-FFF2-40B4-BE49-F238E27FC236}">
                <a16:creationId xmlns:a16="http://schemas.microsoft.com/office/drawing/2014/main" id="{36D4DD4D-A821-A4E6-0460-E54327A8A73F}"/>
              </a:ext>
            </a:extLst>
          </p:cNvPr>
          <p:cNvPicPr>
            <a:picLocks noChangeAspect="1"/>
          </p:cNvPicPr>
          <p:nvPr/>
        </p:nvPicPr>
        <p:blipFill>
          <a:blip r:embed="rId2"/>
          <a:stretch>
            <a:fillRect/>
          </a:stretch>
        </p:blipFill>
        <p:spPr>
          <a:xfrm>
            <a:off x="5075827" y="5475809"/>
            <a:ext cx="2323809" cy="304762"/>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46289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FFD60-9B18-0060-BD29-DD060C19BA44}"/>
              </a:ext>
            </a:extLst>
          </p:cNvPr>
          <p:cNvSpPr>
            <a:spLocks noGrp="1"/>
          </p:cNvSpPr>
          <p:nvPr>
            <p:ph type="title"/>
          </p:nvPr>
        </p:nvSpPr>
        <p:spPr/>
        <p:txBody>
          <a:bodyPr/>
          <a:lstStyle/>
          <a:p>
            <a:r>
              <a:rPr lang="en-US" dirty="0"/>
              <a:t>Usefulness of Works</a:t>
            </a:r>
          </a:p>
        </p:txBody>
      </p:sp>
      <p:sp>
        <p:nvSpPr>
          <p:cNvPr id="3" name="Content Placeholder 2">
            <a:extLst>
              <a:ext uri="{FF2B5EF4-FFF2-40B4-BE49-F238E27FC236}">
                <a16:creationId xmlns:a16="http://schemas.microsoft.com/office/drawing/2014/main" id="{A3FBD0CB-7200-3251-141D-77E9AE8ABFEB}"/>
              </a:ext>
            </a:extLst>
          </p:cNvPr>
          <p:cNvSpPr>
            <a:spLocks noGrp="1"/>
          </p:cNvSpPr>
          <p:nvPr>
            <p:ph idx="1"/>
          </p:nvPr>
        </p:nvSpPr>
        <p:spPr/>
        <p:txBody>
          <a:bodyPr/>
          <a:lstStyle/>
          <a:p>
            <a:r>
              <a:rPr lang="en-US" dirty="0"/>
              <a:t>Why was Abraham an apt example for showing the relationship between faith and works? </a:t>
            </a:r>
          </a:p>
          <a:p>
            <a:r>
              <a:rPr lang="en-US" dirty="0"/>
              <a:t>Why would Rahab be an </a:t>
            </a:r>
            <a:br>
              <a:rPr lang="en-US" dirty="0"/>
            </a:br>
            <a:r>
              <a:rPr lang="en-US" dirty="0"/>
              <a:t>unusual person to be declared </a:t>
            </a:r>
            <a:br>
              <a:rPr lang="en-US" dirty="0"/>
            </a:br>
            <a:r>
              <a:rPr lang="en-US" dirty="0"/>
              <a:t>as example of a person of faith? </a:t>
            </a:r>
          </a:p>
          <a:p>
            <a:r>
              <a:rPr lang="en-US" dirty="0"/>
              <a:t>How did she </a:t>
            </a:r>
            <a:r>
              <a:rPr lang="en-US" i="1" dirty="0"/>
              <a:t>show</a:t>
            </a:r>
            <a:r>
              <a:rPr lang="en-US" dirty="0"/>
              <a:t> that she </a:t>
            </a:r>
            <a:br>
              <a:rPr lang="en-US" dirty="0"/>
            </a:br>
            <a:r>
              <a:rPr lang="en-US" dirty="0"/>
              <a:t>had faith?</a:t>
            </a:r>
          </a:p>
          <a:p>
            <a:endParaRPr lang="en-US" dirty="0"/>
          </a:p>
          <a:p>
            <a:endParaRPr lang="en-US" dirty="0"/>
          </a:p>
        </p:txBody>
      </p:sp>
      <p:pic>
        <p:nvPicPr>
          <p:cNvPr id="5" name="Picture 4">
            <a:extLst>
              <a:ext uri="{FF2B5EF4-FFF2-40B4-BE49-F238E27FC236}">
                <a16:creationId xmlns:a16="http://schemas.microsoft.com/office/drawing/2014/main" id="{5F0F6C1D-56F6-B8CD-8A0C-0BD17AA600C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55409" y1="71180" x2="60380" y2="63056"/>
                        <a14:foregroundMark x1="60380" y1="63056" x2="57895" y2="58027"/>
                        <a14:foregroundMark x1="61842" y1="64217" x2="55702" y2="71373"/>
                        <a14:foregroundMark x1="55702" y1="71373" x2="53947" y2="67505"/>
                        <a14:foregroundMark x1="55994" y1="46809" x2="59064" y2="45261"/>
                        <a14:foregroundMark x1="82749" y1="58414" x2="82164" y2="52998"/>
                        <a14:backgroundMark x1="16082" y1="27466" x2="37281" y2="27079"/>
                        <a14:backgroundMark x1="37281" y1="27079" x2="41813" y2="40039"/>
                        <a14:backgroundMark x1="44006" y1="52611" x2="44591" y2="50484"/>
                        <a14:backgroundMark x1="72076" y1="63830" x2="77193" y2="52805"/>
                        <a14:backgroundMark x1="77193" y1="52805" x2="77047" y2="51064"/>
                      </a14:backgroundRemoval>
                    </a14:imgEffect>
                  </a14:imgLayer>
                </a14:imgProps>
              </a:ext>
            </a:extLst>
          </a:blip>
          <a:stretch>
            <a:fillRect/>
          </a:stretch>
        </p:blipFill>
        <p:spPr>
          <a:xfrm>
            <a:off x="2891825" y="2518016"/>
            <a:ext cx="5494915" cy="415332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86B0B30C-35E1-C568-349D-2CEA1DF48F9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backgroundMark x1="25146" y1="20477" x2="67690" y2="26243"/>
                        <a14:backgroundMark x1="67690" y1="26243" x2="58187" y2="37177"/>
                        <a14:backgroundMark x1="58918" y1="18091" x2="70760" y2="20278"/>
                        <a14:backgroundMark x1="70760" y1="20278" x2="75585" y2="25845"/>
                        <a14:backgroundMark x1="82895" y1="23658" x2="40936" y2="54076"/>
                        <a14:backgroundMark x1="56140" y1="46521" x2="46637" y2="54274"/>
                        <a14:backgroundMark x1="45029" y1="47714" x2="41082" y2="57853"/>
                        <a14:backgroundMark x1="41082" y1="57853" x2="54971" y2="53479"/>
                        <a14:backgroundMark x1="41520" y1="48907" x2="40789" y2="62823"/>
                        <a14:backgroundMark x1="42105" y1="65408" x2="36842" y2="58250"/>
                        <a14:backgroundMark x1="22515" y1="75547" x2="22515" y2="79324"/>
                      </a14:backgroundRemoval>
                    </a14:imgEffect>
                  </a14:imgLayer>
                </a14:imgProps>
              </a:ext>
            </a:extLst>
          </a:blip>
          <a:stretch>
            <a:fillRect/>
          </a:stretch>
        </p:blipFill>
        <p:spPr>
          <a:xfrm flipH="1">
            <a:off x="7358592" y="2518016"/>
            <a:ext cx="4643390" cy="34146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268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745DF5-8513-940A-4C90-8D3F14C880F2}"/>
              </a:ext>
            </a:extLst>
          </p:cNvPr>
          <p:cNvSpPr>
            <a:spLocks noGrp="1"/>
          </p:cNvSpPr>
          <p:nvPr>
            <p:ph type="title"/>
          </p:nvPr>
        </p:nvSpPr>
        <p:spPr/>
        <p:txBody>
          <a:bodyPr/>
          <a:lstStyle/>
          <a:p>
            <a:r>
              <a:rPr lang="en-US" dirty="0"/>
              <a:t>What do you think?</a:t>
            </a:r>
          </a:p>
        </p:txBody>
      </p:sp>
      <p:sp>
        <p:nvSpPr>
          <p:cNvPr id="5" name="Content Placeholder 4">
            <a:extLst>
              <a:ext uri="{FF2B5EF4-FFF2-40B4-BE49-F238E27FC236}">
                <a16:creationId xmlns:a16="http://schemas.microsoft.com/office/drawing/2014/main" id="{6513ABA8-7465-760B-592D-32B381BC16F3}"/>
              </a:ext>
            </a:extLst>
          </p:cNvPr>
          <p:cNvSpPr>
            <a:spLocks noGrp="1"/>
          </p:cNvSpPr>
          <p:nvPr>
            <p:ph idx="1"/>
          </p:nvPr>
        </p:nvSpPr>
        <p:spPr/>
        <p:txBody>
          <a:bodyPr/>
          <a:lstStyle/>
          <a:p>
            <a:r>
              <a:rPr lang="en-US" dirty="0"/>
              <a:t>What does it mean to “practice what you preach”?</a:t>
            </a:r>
          </a:p>
          <a:p>
            <a:endParaRPr lang="en-US" dirty="0"/>
          </a:p>
          <a:p>
            <a:r>
              <a:rPr lang="en-US" dirty="0">
                <a:solidFill>
                  <a:srgbClr val="C00000"/>
                </a:solidFill>
              </a:rPr>
              <a:t>Today one of our passages is from the Epistle of James</a:t>
            </a:r>
          </a:p>
          <a:p>
            <a:pPr lvl="1"/>
            <a:r>
              <a:rPr lang="en-US" dirty="0">
                <a:solidFill>
                  <a:srgbClr val="C00000"/>
                </a:solidFill>
              </a:rPr>
              <a:t>It looks at what James says about faith and how you live.</a:t>
            </a:r>
          </a:p>
          <a:p>
            <a:pPr lvl="1"/>
            <a:r>
              <a:rPr lang="en-US" dirty="0">
                <a:solidFill>
                  <a:srgbClr val="C00000"/>
                </a:solidFill>
              </a:rPr>
              <a:t>What you believe is seen in what you do.</a:t>
            </a:r>
          </a:p>
          <a:p>
            <a:endParaRPr lang="en-US" dirty="0"/>
          </a:p>
        </p:txBody>
      </p:sp>
      <p:pic>
        <p:nvPicPr>
          <p:cNvPr id="7" name="Picture 6" descr="A cartoon of a person at a podium&#10;&#10;Description automatically generated">
            <a:extLst>
              <a:ext uri="{FF2B5EF4-FFF2-40B4-BE49-F238E27FC236}">
                <a16:creationId xmlns:a16="http://schemas.microsoft.com/office/drawing/2014/main" id="{714579CF-3A9C-263C-9851-AF14AA27F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5194" y="2648602"/>
            <a:ext cx="2351866" cy="36632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284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7A4C2-58B1-34F3-9506-635EBB5904F2}"/>
              </a:ext>
            </a:extLst>
          </p:cNvPr>
          <p:cNvSpPr>
            <a:spLocks noGrp="1"/>
          </p:cNvSpPr>
          <p:nvPr>
            <p:ph type="title"/>
          </p:nvPr>
        </p:nvSpPr>
        <p:spPr/>
        <p:txBody>
          <a:bodyPr/>
          <a:lstStyle/>
          <a:p>
            <a:r>
              <a:rPr lang="en-US" dirty="0"/>
              <a:t>Usefulness of Works</a:t>
            </a:r>
          </a:p>
        </p:txBody>
      </p:sp>
      <p:sp>
        <p:nvSpPr>
          <p:cNvPr id="3" name="Content Placeholder 2">
            <a:extLst>
              <a:ext uri="{FF2B5EF4-FFF2-40B4-BE49-F238E27FC236}">
                <a16:creationId xmlns:a16="http://schemas.microsoft.com/office/drawing/2014/main" id="{0DF4697B-86BA-7167-B20A-E4DB84849A4A}"/>
              </a:ext>
            </a:extLst>
          </p:cNvPr>
          <p:cNvSpPr>
            <a:spLocks noGrp="1"/>
          </p:cNvSpPr>
          <p:nvPr>
            <p:ph idx="1"/>
          </p:nvPr>
        </p:nvSpPr>
        <p:spPr/>
        <p:txBody>
          <a:bodyPr/>
          <a:lstStyle/>
          <a:p>
            <a:r>
              <a:rPr lang="en-US" dirty="0"/>
              <a:t>Why do you suppose Abraham was called “God’s friend”?</a:t>
            </a:r>
          </a:p>
          <a:p>
            <a:r>
              <a:rPr lang="en-US" dirty="0"/>
              <a:t>How do you </a:t>
            </a:r>
            <a:r>
              <a:rPr lang="en-US" i="1" dirty="0"/>
              <a:t>become</a:t>
            </a:r>
            <a:r>
              <a:rPr lang="en-US" dirty="0"/>
              <a:t> the friend of someone … anyone?</a:t>
            </a:r>
          </a:p>
          <a:p>
            <a:r>
              <a:rPr lang="en-US" dirty="0"/>
              <a:t>What changes can we make in our lives to be </a:t>
            </a:r>
            <a:r>
              <a:rPr lang="en-US" i="1" dirty="0"/>
              <a:t>seen</a:t>
            </a:r>
            <a:r>
              <a:rPr lang="en-US" dirty="0"/>
              <a:t> as “God’s friend”? </a:t>
            </a:r>
          </a:p>
        </p:txBody>
      </p:sp>
    </p:spTree>
    <p:extLst>
      <p:ext uri="{BB962C8B-B14F-4D97-AF65-F5344CB8AC3E}">
        <p14:creationId xmlns:p14="http://schemas.microsoft.com/office/powerpoint/2010/main" val="116161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95D33-0BC0-77C3-9886-B5F7CC864563}"/>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DEE7ADFD-E16D-5552-0F75-5CE9426BD29F}"/>
              </a:ext>
            </a:extLst>
          </p:cNvPr>
          <p:cNvSpPr>
            <a:spLocks noGrp="1"/>
          </p:cNvSpPr>
          <p:nvPr>
            <p:ph idx="1"/>
          </p:nvPr>
        </p:nvSpPr>
        <p:spPr/>
        <p:txBody>
          <a:bodyPr>
            <a:normAutofit/>
          </a:bodyPr>
          <a:lstStyle/>
          <a:p>
            <a:r>
              <a:rPr lang="en-US" dirty="0"/>
              <a:t>Read and pray. </a:t>
            </a:r>
          </a:p>
          <a:p>
            <a:pPr lvl="1"/>
            <a:r>
              <a:rPr lang="en-US" dirty="0"/>
              <a:t>Read Psalm 139:23-24: “</a:t>
            </a:r>
            <a:r>
              <a:rPr lang="en-US" i="1" dirty="0"/>
              <a:t>Search me, God, and know my heart; test me and know my concerns. See if there is any offensive way in me; lead me in the everlasting way</a:t>
            </a:r>
            <a:r>
              <a:rPr lang="en-US" dirty="0"/>
              <a:t>.” </a:t>
            </a:r>
          </a:p>
          <a:p>
            <a:pPr lvl="1"/>
            <a:r>
              <a:rPr lang="en-US" dirty="0"/>
              <a:t>Pray, asking God to expose areas in your life where you are not living what you claim to believe. After praying, develop a plan for life change to help align your actions with your faith.</a:t>
            </a:r>
          </a:p>
          <a:p>
            <a:endParaRPr lang="en-US" dirty="0"/>
          </a:p>
        </p:txBody>
      </p:sp>
    </p:spTree>
    <p:extLst>
      <p:ext uri="{BB962C8B-B14F-4D97-AF65-F5344CB8AC3E}">
        <p14:creationId xmlns:p14="http://schemas.microsoft.com/office/powerpoint/2010/main" val="100286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B58CE-0BF9-C4CC-F151-870EDC360A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AD8E69-F11D-9AD5-6CF6-075BA54E823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491F7005-4659-2C57-3D1C-806A417090EC}"/>
              </a:ext>
            </a:extLst>
          </p:cNvPr>
          <p:cNvSpPr>
            <a:spLocks noGrp="1"/>
          </p:cNvSpPr>
          <p:nvPr>
            <p:ph idx="1"/>
          </p:nvPr>
        </p:nvSpPr>
        <p:spPr>
          <a:xfrm>
            <a:off x="838200" y="2037143"/>
            <a:ext cx="10515600" cy="4139819"/>
          </a:xfrm>
        </p:spPr>
        <p:txBody>
          <a:bodyPr/>
          <a:lstStyle/>
          <a:p>
            <a:r>
              <a:rPr lang="en-US" dirty="0"/>
              <a:t>Write and reflect. </a:t>
            </a:r>
          </a:p>
          <a:p>
            <a:pPr lvl="1"/>
            <a:r>
              <a:rPr lang="en-US" dirty="0"/>
              <a:t>Create a “faith-in-action journal” in which you list at least five of your core beliefs. </a:t>
            </a:r>
          </a:p>
          <a:p>
            <a:pPr lvl="1"/>
            <a:r>
              <a:rPr lang="en-US" dirty="0"/>
              <a:t>Over the next week, write ways your actions show (or do not show) that you are applying those beliefs in your life.</a:t>
            </a:r>
          </a:p>
          <a:p>
            <a:endParaRPr lang="en-US" dirty="0"/>
          </a:p>
        </p:txBody>
      </p:sp>
    </p:spTree>
    <p:extLst>
      <p:ext uri="{BB962C8B-B14F-4D97-AF65-F5344CB8AC3E}">
        <p14:creationId xmlns:p14="http://schemas.microsoft.com/office/powerpoint/2010/main" val="2608904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241FD-4530-F228-EC36-A90CF963A9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61EAA2-4FB5-5D12-9E30-44B867D296AF}"/>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AB709BF9-8AD4-8515-328A-A3F865470B5A}"/>
              </a:ext>
            </a:extLst>
          </p:cNvPr>
          <p:cNvSpPr>
            <a:spLocks noGrp="1"/>
          </p:cNvSpPr>
          <p:nvPr>
            <p:ph idx="1"/>
          </p:nvPr>
        </p:nvSpPr>
        <p:spPr/>
        <p:txBody>
          <a:bodyPr/>
          <a:lstStyle/>
          <a:p>
            <a:r>
              <a:rPr lang="en-US" dirty="0"/>
              <a:t>Ask and listen. </a:t>
            </a:r>
          </a:p>
          <a:p>
            <a:pPr lvl="1"/>
            <a:r>
              <a:rPr lang="en-US" dirty="0"/>
              <a:t>Ask a trusted friend to speak into your life and tell you how consistent you are at living your faith. </a:t>
            </a:r>
          </a:p>
          <a:p>
            <a:pPr lvl="1"/>
            <a:r>
              <a:rPr lang="en-US" dirty="0"/>
              <a:t>Listen to what they tell you.</a:t>
            </a:r>
          </a:p>
          <a:p>
            <a:pPr lvl="1"/>
            <a:r>
              <a:rPr lang="en-US" dirty="0"/>
              <a:t>Avoid getting defensive. </a:t>
            </a:r>
          </a:p>
          <a:p>
            <a:pPr lvl="1"/>
            <a:r>
              <a:rPr lang="en-US" dirty="0"/>
              <a:t>Prepare to make some life changes based on what you hear.</a:t>
            </a:r>
          </a:p>
          <a:p>
            <a:endParaRPr lang="en-US" dirty="0"/>
          </a:p>
        </p:txBody>
      </p:sp>
    </p:spTree>
    <p:extLst>
      <p:ext uri="{BB962C8B-B14F-4D97-AF65-F5344CB8AC3E}">
        <p14:creationId xmlns:p14="http://schemas.microsoft.com/office/powerpoint/2010/main" val="526470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05646-6B8D-A688-4CFD-5EE1D09FB0E4}"/>
              </a:ext>
            </a:extLst>
          </p:cNvPr>
          <p:cNvSpPr>
            <a:spLocks noGrp="1"/>
          </p:cNvSpPr>
          <p:nvPr>
            <p:ph type="title"/>
          </p:nvPr>
        </p:nvSpPr>
        <p:spPr/>
        <p:txBody>
          <a:bodyPr/>
          <a:lstStyle/>
          <a:p>
            <a:r>
              <a:rPr lang="en-US" dirty="0"/>
              <a:t>Double Puzzle</a:t>
            </a:r>
          </a:p>
        </p:txBody>
      </p:sp>
      <p:pic>
        <p:nvPicPr>
          <p:cNvPr id="5" name="Picture 4" descr="Diagram&#10;&#10;Description automatically generated">
            <a:extLst>
              <a:ext uri="{FF2B5EF4-FFF2-40B4-BE49-F238E27FC236}">
                <a16:creationId xmlns:a16="http://schemas.microsoft.com/office/drawing/2014/main" id="{A06E5EA5-5EBE-9362-EC56-F7FAD9239972}"/>
              </a:ext>
            </a:extLst>
          </p:cNvPr>
          <p:cNvPicPr>
            <a:picLocks noChangeAspect="1"/>
          </p:cNvPicPr>
          <p:nvPr/>
        </p:nvPicPr>
        <p:blipFill>
          <a:blip r:embed="rId2">
            <a:duotone>
              <a:prstClr val="black"/>
              <a:schemeClr val="accent6">
                <a:tint val="45000"/>
                <a:satMod val="400000"/>
              </a:schemeClr>
            </a:duotone>
          </a:blip>
          <a:stretch>
            <a:fillRect/>
          </a:stretch>
        </p:blipFill>
        <p:spPr>
          <a:xfrm>
            <a:off x="5446998" y="2387453"/>
            <a:ext cx="7293289" cy="2499781"/>
          </a:xfrm>
          <a:prstGeom prst="rect">
            <a:avLst/>
          </a:prstGeom>
          <a:ln>
            <a:noFill/>
          </a:ln>
          <a:effectLst>
            <a:outerShdw blurRad="292100" dist="139700" dir="2700000" algn="tl" rotWithShape="0">
              <a:srgbClr val="333333">
                <a:alpha val="65000"/>
              </a:srgbClr>
            </a:outerShdw>
          </a:effectLst>
          <a:scene3d>
            <a:camera prst="perspectiveContrastingLeftFacing"/>
            <a:lightRig rig="threePt" dir="t"/>
          </a:scene3d>
        </p:spPr>
      </p:pic>
      <p:pic>
        <p:nvPicPr>
          <p:cNvPr id="1026" name="Picture 2">
            <a:extLst>
              <a:ext uri="{FF2B5EF4-FFF2-40B4-BE49-F238E27FC236}">
                <a16:creationId xmlns:a16="http://schemas.microsoft.com/office/drawing/2014/main" id="{BCC64B2E-D8A7-0349-FEE6-FF437DC0E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59745" y="2141315"/>
            <a:ext cx="3798667" cy="46356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7C632707-BABB-7DA3-3B65-9ACB12EDA65B}"/>
              </a:ext>
            </a:extLst>
          </p:cNvPr>
          <p:cNvSpPr/>
          <p:nvPr/>
        </p:nvSpPr>
        <p:spPr>
          <a:xfrm>
            <a:off x="960698" y="2121058"/>
            <a:ext cx="2650603" cy="2338087"/>
          </a:xfrm>
          <a:prstGeom prst="wedgeRoundRectCallout">
            <a:avLst>
              <a:gd name="adj1" fmla="val 83097"/>
              <a:gd name="adj2" fmla="val -1453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Comic Sans MS" panose="030F0702030302020204" pitchFamily="66" charset="0"/>
              </a:rPr>
              <a:t>If you can unscramble these words (from James 2) you can decode the message!</a:t>
            </a:r>
          </a:p>
        </p:txBody>
      </p:sp>
    </p:spTree>
    <p:extLst>
      <p:ext uri="{BB962C8B-B14F-4D97-AF65-F5344CB8AC3E}">
        <p14:creationId xmlns:p14="http://schemas.microsoft.com/office/powerpoint/2010/main" val="3011077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9F7E0-6A2B-C5E1-8005-94A093C8295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3352013-87E1-0559-2FE3-241364E73233}"/>
              </a:ext>
            </a:extLst>
          </p:cNvPr>
          <p:cNvPicPr>
            <a:picLocks noChangeAspect="1"/>
          </p:cNvPicPr>
          <p:nvPr/>
        </p:nvPicPr>
        <p:blipFill>
          <a:blip r:embed="rId2"/>
          <a:srcRect/>
          <a:stretch/>
        </p:blipFill>
        <p:spPr>
          <a:xfrm>
            <a:off x="1589" y="-228600"/>
            <a:ext cx="12188823" cy="7239000"/>
          </a:xfrm>
          <a:prstGeom prst="rect">
            <a:avLst/>
          </a:prstGeom>
        </p:spPr>
      </p:pic>
      <p:sp>
        <p:nvSpPr>
          <p:cNvPr id="2" name="TextBox 1">
            <a:extLst>
              <a:ext uri="{FF2B5EF4-FFF2-40B4-BE49-F238E27FC236}">
                <a16:creationId xmlns:a16="http://schemas.microsoft.com/office/drawing/2014/main" id="{C1791B80-44FA-55BE-1E6F-A53DDF8D66E4}"/>
              </a:ext>
            </a:extLst>
          </p:cNvPr>
          <p:cNvSpPr txBox="1"/>
          <p:nvPr/>
        </p:nvSpPr>
        <p:spPr>
          <a:xfrm>
            <a:off x="1227116" y="4928260"/>
            <a:ext cx="9737767" cy="1107996"/>
          </a:xfrm>
          <a:prstGeom prst="rect">
            <a:avLst/>
          </a:prstGeom>
          <a:noFill/>
        </p:spPr>
        <p:txBody>
          <a:bodyPr wrap="square" rtlCol="0">
            <a:spAutoFit/>
          </a:bodyPr>
          <a:lstStyle/>
          <a:p>
            <a:pPr algn="ctr"/>
            <a:r>
              <a:rPr lang="en-US" sz="6600" dirty="0">
                <a:ln>
                  <a:solidFill>
                    <a:sysClr val="windowText" lastClr="000000"/>
                  </a:solidFill>
                </a:ln>
                <a:solidFill>
                  <a:srgbClr val="FFFF00"/>
                </a:solidFill>
                <a:latin typeface="ADLaM Display" panose="02010000000000000000" pitchFamily="2" charset="0"/>
                <a:ea typeface="ADLaM Display" panose="02010000000000000000" pitchFamily="2" charset="0"/>
                <a:cs typeface="ADLaM Display" panose="02010000000000000000" pitchFamily="2" charset="0"/>
              </a:rPr>
              <a:t>Faith </a:t>
            </a:r>
            <a:r>
              <a:rPr lang="en-US" sz="6600" dirty="0" err="1">
                <a:ln>
                  <a:solidFill>
                    <a:sysClr val="windowText" lastClr="000000"/>
                  </a:solidFill>
                </a:ln>
                <a:solidFill>
                  <a:srgbClr val="FFFF00"/>
                </a:solidFill>
                <a:latin typeface="ADLaM Display" panose="02010000000000000000" pitchFamily="2" charset="0"/>
                <a:ea typeface="ADLaM Display" panose="02010000000000000000" pitchFamily="2" charset="0"/>
                <a:cs typeface="ADLaM Display" panose="02010000000000000000" pitchFamily="2" charset="0"/>
              </a:rPr>
              <a:t>And/Or</a:t>
            </a:r>
            <a:r>
              <a:rPr lang="en-US" sz="6600" dirty="0">
                <a:ln>
                  <a:solidFill>
                    <a:sysClr val="windowText" lastClr="000000"/>
                  </a:solidFill>
                </a:ln>
                <a:solidFill>
                  <a:srgbClr val="FFFF00"/>
                </a:solidFill>
                <a:latin typeface="ADLaM Display" panose="02010000000000000000" pitchFamily="2" charset="0"/>
                <a:ea typeface="ADLaM Display" panose="02010000000000000000" pitchFamily="2" charset="0"/>
                <a:cs typeface="ADLaM Display" panose="02010000000000000000" pitchFamily="2" charset="0"/>
              </a:rPr>
              <a:t> Works</a:t>
            </a:r>
          </a:p>
        </p:txBody>
      </p:sp>
    </p:spTree>
    <p:extLst>
      <p:ext uri="{BB962C8B-B14F-4D97-AF65-F5344CB8AC3E}">
        <p14:creationId xmlns:p14="http://schemas.microsoft.com/office/powerpoint/2010/main" val="204889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588" y="1271337"/>
            <a:ext cx="12188825" cy="3977488"/>
          </a:xfrm>
        </p:spPr>
        <p:txBody>
          <a:bodyPr>
            <a:noAutofit/>
          </a:bodyPr>
          <a:lstStyle/>
          <a:p>
            <a:pPr>
              <a:lnSpc>
                <a:spcPct val="150000"/>
              </a:lnSpc>
              <a:spcAft>
                <a:spcPts val="0"/>
              </a:spcAft>
            </a:pPr>
            <a:r>
              <a:rPr lang="en-US" sz="4500" dirty="0"/>
              <a:t>1. THE </a:t>
            </a:r>
            <a:r>
              <a:rPr lang="en-US" sz="4500" dirty="0">
                <a:solidFill>
                  <a:srgbClr val="FFFF00"/>
                </a:solidFill>
              </a:rPr>
              <a:t>SUPREMACY</a:t>
            </a:r>
            <a:r>
              <a:rPr lang="en-US" sz="4500" dirty="0"/>
              <a:t> OF THE </a:t>
            </a:r>
            <a:br>
              <a:rPr lang="en-US" sz="4500" dirty="0"/>
            </a:br>
            <a:r>
              <a:rPr lang="en-US" sz="4500" dirty="0"/>
              <a:t>NEW </a:t>
            </a:r>
            <a:r>
              <a:rPr lang="en-US" sz="4500" dirty="0">
                <a:solidFill>
                  <a:srgbClr val="FFFF00"/>
                </a:solidFill>
              </a:rPr>
              <a:t>COVENANT</a:t>
            </a:r>
            <a:r>
              <a:rPr lang="en-US" sz="4500" dirty="0"/>
              <a:t>. </a:t>
            </a:r>
            <a:br>
              <a:rPr lang="en-US" sz="4500" dirty="0"/>
            </a:br>
            <a:br>
              <a:rPr lang="en-US" sz="4500" dirty="0"/>
            </a:br>
            <a:br>
              <a:rPr lang="en-US" sz="4500" dirty="0"/>
            </a:b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0C3C0-57DB-C05D-11FE-9D9E111F1593}"/>
              </a:ext>
            </a:extLst>
          </p:cNvPr>
          <p:cNvSpPr>
            <a:spLocks noGrp="1"/>
          </p:cNvSpPr>
          <p:nvPr>
            <p:ph type="title"/>
          </p:nvPr>
        </p:nvSpPr>
        <p:spPr/>
        <p:txBody>
          <a:bodyPr/>
          <a:lstStyle/>
          <a:p>
            <a:pPr algn="l"/>
            <a:r>
              <a:rPr lang="en-US" dirty="0"/>
              <a:t>Listen for means of communication.</a:t>
            </a:r>
          </a:p>
        </p:txBody>
      </p:sp>
      <p:sp>
        <p:nvSpPr>
          <p:cNvPr id="3" name="Content Placeholder 2">
            <a:extLst>
              <a:ext uri="{FF2B5EF4-FFF2-40B4-BE49-F238E27FC236}">
                <a16:creationId xmlns:a16="http://schemas.microsoft.com/office/drawing/2014/main" id="{84CEBE1E-2046-3253-8F15-131522CB7FD6}"/>
              </a:ext>
            </a:extLst>
          </p:cNvPr>
          <p:cNvSpPr>
            <a:spLocks noGrp="1"/>
          </p:cNvSpPr>
          <p:nvPr>
            <p:ph idx="1"/>
          </p:nvPr>
        </p:nvSpPr>
        <p:spPr>
          <a:xfrm>
            <a:off x="1511808" y="1971929"/>
            <a:ext cx="9451848" cy="4351338"/>
          </a:xfrm>
        </p:spPr>
        <p:txBody>
          <a:bodyPr/>
          <a:lstStyle/>
          <a:p>
            <a:pPr marL="0" indent="0" algn="ctr">
              <a:buNone/>
            </a:pPr>
            <a:r>
              <a:rPr lang="en-US" dirty="0"/>
              <a:t>Hebrews 1:1-3 (NIV)  In the past God spoke to our forefathers through the prophets at many times and in various ways, 2  but in these last days he has spoken to us by his Son, whom he appointed heir of all things, and through whom he made </a:t>
            </a:r>
          </a:p>
        </p:txBody>
      </p:sp>
    </p:spTree>
    <p:extLst>
      <p:ext uri="{BB962C8B-B14F-4D97-AF65-F5344CB8AC3E}">
        <p14:creationId xmlns:p14="http://schemas.microsoft.com/office/powerpoint/2010/main" val="270095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AF3E3-6EA0-B63A-FDD7-134BAF41F1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A87202-2E1E-C392-FFF3-E9726CA7CAB8}"/>
              </a:ext>
            </a:extLst>
          </p:cNvPr>
          <p:cNvSpPr>
            <a:spLocks noGrp="1"/>
          </p:cNvSpPr>
          <p:nvPr>
            <p:ph type="title"/>
          </p:nvPr>
        </p:nvSpPr>
        <p:spPr/>
        <p:txBody>
          <a:bodyPr/>
          <a:lstStyle/>
          <a:p>
            <a:pPr algn="l"/>
            <a:r>
              <a:rPr lang="en-US" dirty="0"/>
              <a:t>Listen for means of communication.</a:t>
            </a:r>
          </a:p>
        </p:txBody>
      </p:sp>
      <p:sp>
        <p:nvSpPr>
          <p:cNvPr id="3" name="Content Placeholder 2">
            <a:extLst>
              <a:ext uri="{FF2B5EF4-FFF2-40B4-BE49-F238E27FC236}">
                <a16:creationId xmlns:a16="http://schemas.microsoft.com/office/drawing/2014/main" id="{4F9830D8-E99E-61C3-C840-13541DB0E106}"/>
              </a:ext>
            </a:extLst>
          </p:cNvPr>
          <p:cNvSpPr>
            <a:spLocks noGrp="1"/>
          </p:cNvSpPr>
          <p:nvPr>
            <p:ph idx="1"/>
          </p:nvPr>
        </p:nvSpPr>
        <p:spPr>
          <a:xfrm>
            <a:off x="1511808" y="1971929"/>
            <a:ext cx="9451848" cy="4351338"/>
          </a:xfrm>
        </p:spPr>
        <p:txBody>
          <a:bodyPr/>
          <a:lstStyle/>
          <a:p>
            <a:pPr marL="0" indent="0" algn="ctr">
              <a:buNone/>
            </a:pPr>
            <a:r>
              <a:rPr lang="en-US" dirty="0"/>
              <a:t>the universe. 3  The Son is the radiance of God's glory and the exact representation of his being, sustaining all things by his powerful word. After he had provided purification for sins, he sat down at the right hand of the Majesty in heaven.</a:t>
            </a:r>
          </a:p>
        </p:txBody>
      </p:sp>
      <p:pic>
        <p:nvPicPr>
          <p:cNvPr id="5" name="Picture 4">
            <a:extLst>
              <a:ext uri="{FF2B5EF4-FFF2-40B4-BE49-F238E27FC236}">
                <a16:creationId xmlns:a16="http://schemas.microsoft.com/office/drawing/2014/main" id="{C4762E84-DAFB-0373-FA6E-9AC176024172}"/>
              </a:ext>
            </a:extLst>
          </p:cNvPr>
          <p:cNvPicPr>
            <a:picLocks noChangeAspect="1"/>
          </p:cNvPicPr>
          <p:nvPr/>
        </p:nvPicPr>
        <p:blipFill>
          <a:blip r:embed="rId2"/>
          <a:stretch>
            <a:fillRect/>
          </a:stretch>
        </p:blipFill>
        <p:spPr>
          <a:xfrm>
            <a:off x="5075827" y="5475809"/>
            <a:ext cx="2323809" cy="304762"/>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69410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8524B-436A-6ABE-0444-B61F6AD43E0D}"/>
              </a:ext>
            </a:extLst>
          </p:cNvPr>
          <p:cNvSpPr>
            <a:spLocks noGrp="1"/>
          </p:cNvSpPr>
          <p:nvPr>
            <p:ph type="title"/>
          </p:nvPr>
        </p:nvSpPr>
        <p:spPr/>
        <p:txBody>
          <a:bodyPr/>
          <a:lstStyle/>
          <a:p>
            <a:r>
              <a:rPr lang="en-US" dirty="0"/>
              <a:t>Supremacy of the New Covenant</a:t>
            </a:r>
          </a:p>
        </p:txBody>
      </p:sp>
      <p:sp>
        <p:nvSpPr>
          <p:cNvPr id="3" name="Content Placeholder 2">
            <a:extLst>
              <a:ext uri="{FF2B5EF4-FFF2-40B4-BE49-F238E27FC236}">
                <a16:creationId xmlns:a16="http://schemas.microsoft.com/office/drawing/2014/main" id="{5A4CE03A-986E-C10A-EC52-348034941E46}"/>
              </a:ext>
            </a:extLst>
          </p:cNvPr>
          <p:cNvSpPr>
            <a:spLocks noGrp="1"/>
          </p:cNvSpPr>
          <p:nvPr>
            <p:ph idx="1"/>
          </p:nvPr>
        </p:nvSpPr>
        <p:spPr/>
        <p:txBody>
          <a:bodyPr/>
          <a:lstStyle/>
          <a:p>
            <a:r>
              <a:rPr lang="en-US" dirty="0">
                <a:solidFill>
                  <a:srgbClr val="C00000"/>
                </a:solidFill>
              </a:rPr>
              <a:t>Note the words and phrases from this passage which describe how God the Father has communicated to people. </a:t>
            </a:r>
          </a:p>
          <a:p>
            <a:pPr lvl="1"/>
            <a:r>
              <a:rPr lang="en-US" sz="3400" dirty="0">
                <a:solidFill>
                  <a:srgbClr val="C00000"/>
                </a:solidFill>
              </a:rPr>
              <a:t>Through prophets</a:t>
            </a:r>
          </a:p>
          <a:p>
            <a:pPr lvl="1"/>
            <a:r>
              <a:rPr lang="en-US" sz="3400" dirty="0">
                <a:solidFill>
                  <a:srgbClr val="C00000"/>
                </a:solidFill>
              </a:rPr>
              <a:t>At many times</a:t>
            </a:r>
          </a:p>
          <a:p>
            <a:pPr lvl="1"/>
            <a:r>
              <a:rPr lang="en-US" sz="3400" dirty="0">
                <a:solidFill>
                  <a:srgbClr val="C00000"/>
                </a:solidFill>
              </a:rPr>
              <a:t>In various ways</a:t>
            </a:r>
          </a:p>
          <a:p>
            <a:pPr lvl="1"/>
            <a:r>
              <a:rPr lang="en-US" sz="3400" dirty="0">
                <a:solidFill>
                  <a:srgbClr val="C00000"/>
                </a:solidFill>
              </a:rPr>
              <a:t>Through His Son, Jesus Christ</a:t>
            </a:r>
          </a:p>
          <a:p>
            <a:endParaRPr lang="en-US" dirty="0"/>
          </a:p>
        </p:txBody>
      </p:sp>
    </p:spTree>
    <p:extLst>
      <p:ext uri="{BB962C8B-B14F-4D97-AF65-F5344CB8AC3E}">
        <p14:creationId xmlns:p14="http://schemas.microsoft.com/office/powerpoint/2010/main" val="162848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DFDCA-8105-81EF-6381-1582E0E5B519}"/>
              </a:ext>
            </a:extLst>
          </p:cNvPr>
          <p:cNvSpPr>
            <a:spLocks noGrp="1"/>
          </p:cNvSpPr>
          <p:nvPr>
            <p:ph type="title"/>
          </p:nvPr>
        </p:nvSpPr>
        <p:spPr/>
        <p:txBody>
          <a:bodyPr/>
          <a:lstStyle/>
          <a:p>
            <a:r>
              <a:rPr lang="en-US" dirty="0"/>
              <a:t>Supremacy of the New Covenant</a:t>
            </a:r>
          </a:p>
        </p:txBody>
      </p:sp>
      <p:sp>
        <p:nvSpPr>
          <p:cNvPr id="3" name="Content Placeholder 2">
            <a:extLst>
              <a:ext uri="{FF2B5EF4-FFF2-40B4-BE49-F238E27FC236}">
                <a16:creationId xmlns:a16="http://schemas.microsoft.com/office/drawing/2014/main" id="{A109854D-1C38-43AD-D942-008D87DDE50C}"/>
              </a:ext>
            </a:extLst>
          </p:cNvPr>
          <p:cNvSpPr>
            <a:spLocks noGrp="1"/>
          </p:cNvSpPr>
          <p:nvPr>
            <p:ph idx="1"/>
          </p:nvPr>
        </p:nvSpPr>
        <p:spPr/>
        <p:txBody>
          <a:bodyPr/>
          <a:lstStyle/>
          <a:p>
            <a:r>
              <a:rPr lang="en-US" dirty="0"/>
              <a:t>In what ways is the picture we have of God in the Old Testament incomplete?</a:t>
            </a:r>
          </a:p>
          <a:p>
            <a:r>
              <a:rPr lang="en-US" dirty="0"/>
              <a:t>So, how does it benefit Christians </a:t>
            </a:r>
            <a:r>
              <a:rPr lang="en-US" i="1" dirty="0"/>
              <a:t>today</a:t>
            </a:r>
            <a:r>
              <a:rPr lang="en-US" dirty="0"/>
              <a:t> that God has spoken in many </a:t>
            </a:r>
            <a:r>
              <a:rPr lang="en-US" i="1" dirty="0"/>
              <a:t>diverse</a:t>
            </a:r>
            <a:r>
              <a:rPr lang="en-US" dirty="0"/>
              <a:t> ways?</a:t>
            </a:r>
          </a:p>
          <a:p>
            <a:endParaRPr lang="en-US" dirty="0"/>
          </a:p>
        </p:txBody>
      </p:sp>
      <p:pic>
        <p:nvPicPr>
          <p:cNvPr id="5" name="Picture 4" descr="A statue of a person holding a flute&#10;&#10;Description automatically generated">
            <a:extLst>
              <a:ext uri="{FF2B5EF4-FFF2-40B4-BE49-F238E27FC236}">
                <a16:creationId xmlns:a16="http://schemas.microsoft.com/office/drawing/2014/main" id="{2B744267-5AB0-6958-5DC4-45DEEC42AC4E}"/>
              </a:ext>
            </a:extLst>
          </p:cNvPr>
          <p:cNvPicPr>
            <a:picLocks noChangeAspect="1"/>
          </p:cNvPicPr>
          <p:nvPr/>
        </p:nvPicPr>
        <p:blipFill>
          <a:blip r:embed="rId2" cstate="print">
            <a:extLst>
              <a:ext uri="{28A0092B-C50C-407E-A947-70E740481C1C}">
                <a14:useLocalDpi xmlns:a14="http://schemas.microsoft.com/office/drawing/2010/main" val="0"/>
              </a:ext>
            </a:extLst>
          </a:blip>
          <a:srcRect r="50012"/>
          <a:stretch/>
        </p:blipFill>
        <p:spPr>
          <a:xfrm>
            <a:off x="3411297" y="3014150"/>
            <a:ext cx="2684703" cy="31628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055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918E3-14A6-A498-59EB-159908D45F4E}"/>
              </a:ext>
            </a:extLst>
          </p:cNvPr>
          <p:cNvSpPr>
            <a:spLocks noGrp="1"/>
          </p:cNvSpPr>
          <p:nvPr>
            <p:ph type="title"/>
          </p:nvPr>
        </p:nvSpPr>
        <p:spPr/>
        <p:txBody>
          <a:bodyPr/>
          <a:lstStyle/>
          <a:p>
            <a:r>
              <a:rPr lang="en-US" dirty="0"/>
              <a:t>Supremacy of the New Covenant</a:t>
            </a:r>
          </a:p>
        </p:txBody>
      </p:sp>
      <p:sp>
        <p:nvSpPr>
          <p:cNvPr id="3" name="Content Placeholder 2">
            <a:extLst>
              <a:ext uri="{FF2B5EF4-FFF2-40B4-BE49-F238E27FC236}">
                <a16:creationId xmlns:a16="http://schemas.microsoft.com/office/drawing/2014/main" id="{0326B486-F98A-B34B-9F62-D4DB60EC031E}"/>
              </a:ext>
            </a:extLst>
          </p:cNvPr>
          <p:cNvSpPr>
            <a:spLocks noGrp="1"/>
          </p:cNvSpPr>
          <p:nvPr>
            <p:ph idx="1"/>
          </p:nvPr>
        </p:nvSpPr>
        <p:spPr>
          <a:xfrm>
            <a:off x="838200" y="1690688"/>
            <a:ext cx="10515600" cy="4486275"/>
          </a:xfrm>
        </p:spPr>
        <p:txBody>
          <a:bodyPr/>
          <a:lstStyle/>
          <a:p>
            <a:r>
              <a:rPr lang="en-US" dirty="0"/>
              <a:t>Why do you think the author of Hebrews made such a point of Christ’s deity to these Hebrew Christians?</a:t>
            </a:r>
          </a:p>
          <a:p>
            <a:endParaRPr lang="en-US" dirty="0"/>
          </a:p>
        </p:txBody>
      </p:sp>
      <p:sp>
        <p:nvSpPr>
          <p:cNvPr id="4" name="TextBox 3">
            <a:extLst>
              <a:ext uri="{FF2B5EF4-FFF2-40B4-BE49-F238E27FC236}">
                <a16:creationId xmlns:a16="http://schemas.microsoft.com/office/drawing/2014/main" id="{DAC974AC-3451-74B6-2042-3903C9F4BE61}"/>
              </a:ext>
            </a:extLst>
          </p:cNvPr>
          <p:cNvSpPr txBox="1"/>
          <p:nvPr/>
        </p:nvSpPr>
        <p:spPr>
          <a:xfrm>
            <a:off x="177478" y="3408744"/>
            <a:ext cx="11837043" cy="3046988"/>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dirty="0"/>
              <a:t>his Son, whom he appointed heir of all things, and through whom he made the universe.   The Son is the radiance of God's glory and the exact representation of his being, sustaining all things by his powerful word. After he had provided purification for sins, he sat down at the right hand of the Majesty in heaven.  So he became as much superior to the angels as the name he has inherited is superior to theirs. </a:t>
            </a:r>
          </a:p>
        </p:txBody>
      </p:sp>
    </p:spTree>
    <p:extLst>
      <p:ext uri="{BB962C8B-B14F-4D97-AF65-F5344CB8AC3E}">
        <p14:creationId xmlns:p14="http://schemas.microsoft.com/office/powerpoint/2010/main" val="2647317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C4B2E-6C86-FB65-0B40-9948120A2FE3}"/>
              </a:ext>
            </a:extLst>
          </p:cNvPr>
          <p:cNvSpPr>
            <a:spLocks noGrp="1"/>
          </p:cNvSpPr>
          <p:nvPr>
            <p:ph type="title"/>
          </p:nvPr>
        </p:nvSpPr>
        <p:spPr/>
        <p:txBody>
          <a:bodyPr/>
          <a:lstStyle/>
          <a:p>
            <a:r>
              <a:rPr lang="en-US" dirty="0"/>
              <a:t>Supremacy of the New Covenant</a:t>
            </a:r>
          </a:p>
        </p:txBody>
      </p:sp>
      <p:sp>
        <p:nvSpPr>
          <p:cNvPr id="3" name="Content Placeholder 2">
            <a:extLst>
              <a:ext uri="{FF2B5EF4-FFF2-40B4-BE49-F238E27FC236}">
                <a16:creationId xmlns:a16="http://schemas.microsoft.com/office/drawing/2014/main" id="{20F8AB39-EF4C-9024-CAAF-EEE21289E8D9}"/>
              </a:ext>
            </a:extLst>
          </p:cNvPr>
          <p:cNvSpPr>
            <a:spLocks noGrp="1"/>
          </p:cNvSpPr>
          <p:nvPr>
            <p:ph idx="1"/>
          </p:nvPr>
        </p:nvSpPr>
        <p:spPr/>
        <p:txBody>
          <a:bodyPr/>
          <a:lstStyle/>
          <a:p>
            <a:r>
              <a:rPr lang="en-US" dirty="0"/>
              <a:t>What does Jesus’ life tell us about God that we wouldn’t know otherwise?</a:t>
            </a:r>
          </a:p>
          <a:p>
            <a:r>
              <a:rPr lang="en-US" i="1" dirty="0"/>
              <a:t>Based on what we have learned about Jesus </a:t>
            </a:r>
            <a:r>
              <a:rPr lang="en-US" dirty="0"/>
              <a:t>in this passage, what are some words or phrases which describe </a:t>
            </a:r>
            <a:r>
              <a:rPr lang="en-US" i="1" dirty="0"/>
              <a:t>how should we relate </a:t>
            </a:r>
            <a:r>
              <a:rPr lang="en-US" dirty="0"/>
              <a:t>to Jesus?</a:t>
            </a:r>
          </a:p>
        </p:txBody>
      </p:sp>
      <p:pic>
        <p:nvPicPr>
          <p:cNvPr id="5" name="Picture 4" descr="A chair with a cross on it&#10;&#10;Description automatically generated">
            <a:extLst>
              <a:ext uri="{FF2B5EF4-FFF2-40B4-BE49-F238E27FC236}">
                <a16:creationId xmlns:a16="http://schemas.microsoft.com/office/drawing/2014/main" id="{F0CA2466-EAD1-DE40-BBCF-E77049A4E340}"/>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41467" y="4563025"/>
            <a:ext cx="1979252" cy="1929850"/>
          </a:xfrm>
          <a:prstGeom prst="rect">
            <a:avLst/>
          </a:prstGeom>
        </p:spPr>
      </p:pic>
    </p:spTree>
    <p:extLst>
      <p:ext uri="{BB962C8B-B14F-4D97-AF65-F5344CB8AC3E}">
        <p14:creationId xmlns:p14="http://schemas.microsoft.com/office/powerpoint/2010/main" val="221628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ppt/theme/theme2.xml><?xml version="1.0" encoding="utf-8"?>
<a:theme xmlns:a="http://schemas.openxmlformats.org/drawingml/2006/main" name="1_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3.xml><?xml version="1.0" encoding="utf-8"?>
<a:theme xmlns:a="http://schemas.openxmlformats.org/drawingml/2006/main" name="2_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docProps/app.xml><?xml version="1.0" encoding="utf-8"?>
<Properties xmlns="http://schemas.openxmlformats.org/officeDocument/2006/extended-properties" xmlns:vt="http://schemas.openxmlformats.org/officeDocument/2006/docPropsVTypes">
  <Template>ss4</Template>
  <TotalTime>78</TotalTime>
  <Words>1139</Words>
  <Application>Microsoft Office PowerPoint</Application>
  <PresentationFormat>Widescreen</PresentationFormat>
  <Paragraphs>76</Paragraphs>
  <Slides>25</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25</vt:i4>
      </vt:variant>
    </vt:vector>
  </HeadingPairs>
  <TitlesOfParts>
    <vt:vector size="33" baseType="lpstr">
      <vt:lpstr>ADLaM Display</vt:lpstr>
      <vt:lpstr>Arial</vt:lpstr>
      <vt:lpstr>Calibri</vt:lpstr>
      <vt:lpstr>Comic Sans MS</vt:lpstr>
      <vt:lpstr>HelveticaNeueLT Std Lt</vt:lpstr>
      <vt:lpstr>Office Theme</vt:lpstr>
      <vt:lpstr>1_Office Theme</vt:lpstr>
      <vt:lpstr>2_Office Theme</vt:lpstr>
      <vt:lpstr>PowerPoint Presentation</vt:lpstr>
      <vt:lpstr>What do you think?</vt:lpstr>
      <vt:lpstr>1. THE SUPREMACY OF THE  NEW COVENANT.    </vt:lpstr>
      <vt:lpstr>Listen for means of communication.</vt:lpstr>
      <vt:lpstr>Listen for means of communication.</vt:lpstr>
      <vt:lpstr>Supremacy of the New Covenant</vt:lpstr>
      <vt:lpstr>Supremacy of the New Covenant</vt:lpstr>
      <vt:lpstr>Supremacy of the New Covenant</vt:lpstr>
      <vt:lpstr>Supremacy of the New Covenant</vt:lpstr>
      <vt:lpstr>2. THE NECESSITY OF FAITH.    </vt:lpstr>
      <vt:lpstr>Listen for how to be justified.</vt:lpstr>
      <vt:lpstr>The Necessity of Faith</vt:lpstr>
      <vt:lpstr>The Necessity of Faith</vt:lpstr>
      <vt:lpstr>The Necessity of Faith</vt:lpstr>
      <vt:lpstr>3. THE USEFULNESS OF WORKS.    </vt:lpstr>
      <vt:lpstr>Listen for a relationship.</vt:lpstr>
      <vt:lpstr>Listen for a relationship.</vt:lpstr>
      <vt:lpstr>Listen for a relationship.</vt:lpstr>
      <vt:lpstr>Usefulness of Works</vt:lpstr>
      <vt:lpstr>Usefulness of Works</vt:lpstr>
      <vt:lpstr>Application</vt:lpstr>
      <vt:lpstr>Application</vt:lpstr>
      <vt:lpstr>Application</vt:lpstr>
      <vt:lpstr>Double Puzzle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4</cp:revision>
  <dcterms:created xsi:type="dcterms:W3CDTF">2024-11-28T02:04:49Z</dcterms:created>
  <dcterms:modified xsi:type="dcterms:W3CDTF">2024-12-01T13:41:36Z</dcterms:modified>
</cp:coreProperties>
</file>