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79" r:id="rId5"/>
    <p:sldId id="568" r:id="rId6"/>
    <p:sldId id="580" r:id="rId7"/>
    <p:sldId id="581" r:id="rId8"/>
    <p:sldId id="582" r:id="rId9"/>
    <p:sldId id="583" r:id="rId10"/>
    <p:sldId id="714" r:id="rId11"/>
    <p:sldId id="584" r:id="rId12"/>
    <p:sldId id="715" r:id="rId13"/>
    <p:sldId id="716" r:id="rId14"/>
    <p:sldId id="736" r:id="rId15"/>
    <p:sldId id="717" r:id="rId16"/>
    <p:sldId id="718" r:id="rId17"/>
    <p:sldId id="728" r:id="rId18"/>
    <p:sldId id="719" r:id="rId19"/>
    <p:sldId id="720" r:id="rId20"/>
    <p:sldId id="729" r:id="rId21"/>
    <p:sldId id="730" r:id="rId22"/>
    <p:sldId id="731" r:id="rId23"/>
    <p:sldId id="732" r:id="rId24"/>
    <p:sldId id="733" r:id="rId25"/>
    <p:sldId id="734" r:id="rId26"/>
    <p:sldId id="7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8022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266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801798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3211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557155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27844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4086392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71324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3977577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37B6D76A-1554-BB59-77BF-D68B45F8C601}"/>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4644211" y="426720"/>
            <a:ext cx="7133778"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4874675" y="1918792"/>
            <a:ext cx="6672848"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4874676" y="1080591"/>
            <a:ext cx="6672849"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471453"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56645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3965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6D25DF3A-D71B-F9EA-321E-FB850D3807D7}"/>
              </a:ext>
            </a:extLst>
          </p:cNvPr>
          <p:cNvPicPr>
            <a:picLocks noChangeAspect="1"/>
          </p:cNvPicPr>
          <p:nvPr userDrawn="1"/>
        </p:nvPicPr>
        <p:blipFill>
          <a:blip r:embed="rId2"/>
          <a:stretch>
            <a:fillRect/>
          </a:stretch>
        </p:blipFill>
        <p:spPr>
          <a:xfrm>
            <a:off x="7923688" y="0"/>
            <a:ext cx="4268312" cy="6858000"/>
          </a:xfrm>
          <a:prstGeom prst="rect">
            <a:avLst/>
          </a:prstGeom>
        </p:spPr>
      </p:pic>
      <p:cxnSp>
        <p:nvCxnSpPr>
          <p:cNvPr id="984" name="Straight Connector 983">
            <a:extLst>
              <a:ext uri="{FF2B5EF4-FFF2-40B4-BE49-F238E27FC236}">
                <a16:creationId xmlns:a16="http://schemas.microsoft.com/office/drawing/2014/main" id="{32E3C0E9-176D-71E7-66E2-857249B708C3}"/>
              </a:ext>
              <a:ext uri="{C183D7F6-B498-43B3-948B-1728B52AA6E4}">
                <adec:decorative xmlns:adec="http://schemas.microsoft.com/office/drawing/2017/decorative" val="1"/>
              </a:ext>
            </a:extLst>
          </p:cNvPr>
          <p:cNvCxnSpPr>
            <a:cxnSpLocks/>
          </p:cNvCxnSpPr>
          <p:nvPr userDrawn="1"/>
        </p:nvCxnSpPr>
        <p:spPr>
          <a:xfrm>
            <a:off x="8458815" y="6330043"/>
            <a:ext cx="3201234"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6828898"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4" name="Text Placeholder 125">
            <a:extLst>
              <a:ext uri="{FF2B5EF4-FFF2-40B4-BE49-F238E27FC236}">
                <a16:creationId xmlns:a16="http://schemas.microsoft.com/office/drawing/2014/main" id="{D286E14A-F002-480A-9DC1-FCBD931F2E47}"/>
              </a:ext>
            </a:extLst>
          </p:cNvPr>
          <p:cNvSpPr>
            <a:spLocks noGrp="1"/>
          </p:cNvSpPr>
          <p:nvPr>
            <p:ph type="body" sz="quarter" idx="19" hasCustomPrompt="1"/>
          </p:nvPr>
        </p:nvSpPr>
        <p:spPr>
          <a:xfrm>
            <a:off x="640863" y="1918792"/>
            <a:ext cx="6387667"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4" y="1080591"/>
            <a:ext cx="6387668"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977" name="Title 4">
            <a:extLst>
              <a:ext uri="{FF2B5EF4-FFF2-40B4-BE49-F238E27FC236}">
                <a16:creationId xmlns:a16="http://schemas.microsoft.com/office/drawing/2014/main" id="{4BC48B71-308A-4524-BA00-A84FFB3AB9A2}"/>
              </a:ext>
            </a:extLst>
          </p:cNvPr>
          <p:cNvSpPr>
            <a:spLocks noGrp="1"/>
          </p:cNvSpPr>
          <p:nvPr>
            <p:ph type="title" hasCustomPrompt="1"/>
          </p:nvPr>
        </p:nvSpPr>
        <p:spPr>
          <a:xfrm>
            <a:off x="8532199" y="5040617"/>
            <a:ext cx="3327328" cy="68579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4075107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962768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4113174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21368519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348655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137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589" y="-142505"/>
            <a:ext cx="12188823" cy="7160821"/>
          </a:xfrm>
          <a:prstGeom prst="rect">
            <a:avLst/>
          </a:prstGeom>
        </p:spPr>
      </p:pic>
      <p:sp>
        <p:nvSpPr>
          <p:cNvPr id="2" name="TextBox 1">
            <a:extLst>
              <a:ext uri="{FF2B5EF4-FFF2-40B4-BE49-F238E27FC236}">
                <a16:creationId xmlns:a16="http://schemas.microsoft.com/office/drawing/2014/main" id="{361A67CE-1D85-2AC4-D4F2-C08E7369F02F}"/>
              </a:ext>
            </a:extLst>
          </p:cNvPr>
          <p:cNvSpPr txBox="1"/>
          <p:nvPr/>
        </p:nvSpPr>
        <p:spPr>
          <a:xfrm>
            <a:off x="1464624" y="5094514"/>
            <a:ext cx="9262752" cy="1107996"/>
          </a:xfrm>
          <a:prstGeom prst="rect">
            <a:avLst/>
          </a:prstGeom>
          <a:noFill/>
        </p:spPr>
        <p:txBody>
          <a:bodyPr wrap="square" rtlCol="0">
            <a:spAutoFit/>
          </a:bodyPr>
          <a:lstStyle/>
          <a:p>
            <a:pPr algn="ctr"/>
            <a:r>
              <a:rPr lang="en-US" sz="6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Early Church Struggles</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1BB7-780B-C99A-F0AE-EF7E310F8FA3}"/>
              </a:ext>
            </a:extLst>
          </p:cNvPr>
          <p:cNvSpPr>
            <a:spLocks noGrp="1"/>
          </p:cNvSpPr>
          <p:nvPr>
            <p:ph type="title"/>
          </p:nvPr>
        </p:nvSpPr>
        <p:spPr/>
        <p:txBody>
          <a:bodyPr/>
          <a:lstStyle/>
          <a:p>
            <a:pPr algn="l"/>
            <a:r>
              <a:rPr lang="en-US" dirty="0"/>
              <a:t>Listen for when to run away.</a:t>
            </a:r>
          </a:p>
        </p:txBody>
      </p:sp>
      <p:sp>
        <p:nvSpPr>
          <p:cNvPr id="3" name="Content Placeholder 2">
            <a:extLst>
              <a:ext uri="{FF2B5EF4-FFF2-40B4-BE49-F238E27FC236}">
                <a16:creationId xmlns:a16="http://schemas.microsoft.com/office/drawing/2014/main" id="{F1FF2A1E-22F2-F30A-9974-B29BEFAB1620}"/>
              </a:ext>
            </a:extLst>
          </p:cNvPr>
          <p:cNvSpPr>
            <a:spLocks noGrp="1"/>
          </p:cNvSpPr>
          <p:nvPr>
            <p:ph idx="1"/>
          </p:nvPr>
        </p:nvSpPr>
        <p:spPr>
          <a:xfrm>
            <a:off x="1165667" y="1918222"/>
            <a:ext cx="9860666" cy="4351338"/>
          </a:xfrm>
        </p:spPr>
        <p:txBody>
          <a:bodyPr/>
          <a:lstStyle/>
          <a:p>
            <a:pPr marL="0" indent="0" algn="ctr">
              <a:buNone/>
            </a:pPr>
            <a:r>
              <a:rPr lang="en-US" dirty="0"/>
              <a:t>1 Corinthians 6:15-18 (NIV)  Do you not know that your bodies are members of Christ himself? Shall I then take the members of Christ and unite them with a prostitute? Never! 16  Do you not know that he who unites himself with a prostitute is one with her in </a:t>
            </a:r>
          </a:p>
        </p:txBody>
      </p:sp>
    </p:spTree>
    <p:extLst>
      <p:ext uri="{BB962C8B-B14F-4D97-AF65-F5344CB8AC3E}">
        <p14:creationId xmlns:p14="http://schemas.microsoft.com/office/powerpoint/2010/main" val="291275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8365B-5732-7C8F-74A5-A470750A3A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C5CC8-4669-BF0A-C919-CE6C4E3E8010}"/>
              </a:ext>
            </a:extLst>
          </p:cNvPr>
          <p:cNvSpPr>
            <a:spLocks noGrp="1"/>
          </p:cNvSpPr>
          <p:nvPr>
            <p:ph type="title"/>
          </p:nvPr>
        </p:nvSpPr>
        <p:spPr/>
        <p:txBody>
          <a:bodyPr/>
          <a:lstStyle/>
          <a:p>
            <a:pPr algn="l"/>
            <a:r>
              <a:rPr lang="en-US" dirty="0"/>
              <a:t>Listen for when to run away.</a:t>
            </a:r>
          </a:p>
        </p:txBody>
      </p:sp>
      <p:sp>
        <p:nvSpPr>
          <p:cNvPr id="3" name="Content Placeholder 2">
            <a:extLst>
              <a:ext uri="{FF2B5EF4-FFF2-40B4-BE49-F238E27FC236}">
                <a16:creationId xmlns:a16="http://schemas.microsoft.com/office/drawing/2014/main" id="{FA056BA7-F51C-2256-A4CB-20D7FA05FB91}"/>
              </a:ext>
            </a:extLst>
          </p:cNvPr>
          <p:cNvSpPr>
            <a:spLocks noGrp="1"/>
          </p:cNvSpPr>
          <p:nvPr>
            <p:ph idx="1"/>
          </p:nvPr>
        </p:nvSpPr>
        <p:spPr>
          <a:xfrm>
            <a:off x="1165667" y="1918222"/>
            <a:ext cx="9860666" cy="4351338"/>
          </a:xfrm>
        </p:spPr>
        <p:txBody>
          <a:bodyPr/>
          <a:lstStyle/>
          <a:p>
            <a:pPr marL="0" indent="0" algn="ctr">
              <a:buNone/>
            </a:pPr>
            <a:r>
              <a:rPr lang="en-US" dirty="0"/>
              <a:t>body? For it is said, "The two will become one flesh." 17  But he who unites himself with the Lord is one with him in spirit. 18  </a:t>
            </a:r>
            <a:r>
              <a:rPr lang="en-US" b="1" i="1" dirty="0"/>
              <a:t>Flee</a:t>
            </a:r>
            <a:r>
              <a:rPr lang="en-US" dirty="0"/>
              <a:t> from sexual immorality. All other sins a man commits are outside his body, but he who sins sexually sins against his own body.</a:t>
            </a:r>
          </a:p>
        </p:txBody>
      </p:sp>
      <p:pic>
        <p:nvPicPr>
          <p:cNvPr id="4" name="Picture 3">
            <a:extLst>
              <a:ext uri="{FF2B5EF4-FFF2-40B4-BE49-F238E27FC236}">
                <a16:creationId xmlns:a16="http://schemas.microsoft.com/office/drawing/2014/main" id="{FDFDC621-0414-2AC7-DD2F-869A2B744767}"/>
              </a:ext>
            </a:extLst>
          </p:cNvPr>
          <p:cNvPicPr>
            <a:picLocks noChangeAspect="1"/>
          </p:cNvPicPr>
          <p:nvPr/>
        </p:nvPicPr>
        <p:blipFill>
          <a:blip r:embed="rId2"/>
          <a:stretch>
            <a:fillRect/>
          </a:stretch>
        </p:blipFill>
        <p:spPr>
          <a:xfrm>
            <a:off x="5038857" y="5439034"/>
            <a:ext cx="2114286"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4780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F75E-5D58-5E3F-E3F4-E9F92CE6FE07}"/>
              </a:ext>
            </a:extLst>
          </p:cNvPr>
          <p:cNvSpPr>
            <a:spLocks noGrp="1"/>
          </p:cNvSpPr>
          <p:nvPr>
            <p:ph type="title"/>
          </p:nvPr>
        </p:nvSpPr>
        <p:spPr/>
        <p:txBody>
          <a:bodyPr/>
          <a:lstStyle/>
          <a:p>
            <a:r>
              <a:rPr lang="en-US" dirty="0"/>
              <a:t>The Struggle of Immorality</a:t>
            </a:r>
          </a:p>
        </p:txBody>
      </p:sp>
      <p:sp>
        <p:nvSpPr>
          <p:cNvPr id="3" name="Content Placeholder 2">
            <a:extLst>
              <a:ext uri="{FF2B5EF4-FFF2-40B4-BE49-F238E27FC236}">
                <a16:creationId xmlns:a16="http://schemas.microsoft.com/office/drawing/2014/main" id="{25B30555-B467-A051-CF19-2A7DC57E849F}"/>
              </a:ext>
            </a:extLst>
          </p:cNvPr>
          <p:cNvSpPr>
            <a:spLocks noGrp="1"/>
          </p:cNvSpPr>
          <p:nvPr>
            <p:ph idx="1"/>
          </p:nvPr>
        </p:nvSpPr>
        <p:spPr/>
        <p:txBody>
          <a:bodyPr/>
          <a:lstStyle/>
          <a:p>
            <a:r>
              <a:rPr lang="en-US" dirty="0"/>
              <a:t>In what way did Paul argue that sexually immoral behavior dishonors the body of Christ?</a:t>
            </a:r>
          </a:p>
        </p:txBody>
      </p:sp>
      <p:sp>
        <p:nvSpPr>
          <p:cNvPr id="4" name="TextBox 3">
            <a:extLst>
              <a:ext uri="{FF2B5EF4-FFF2-40B4-BE49-F238E27FC236}">
                <a16:creationId xmlns:a16="http://schemas.microsoft.com/office/drawing/2014/main" id="{3E98FDFA-C4B6-B9C4-0362-73654A55E5EB}"/>
              </a:ext>
            </a:extLst>
          </p:cNvPr>
          <p:cNvSpPr txBox="1"/>
          <p:nvPr/>
        </p:nvSpPr>
        <p:spPr>
          <a:xfrm>
            <a:off x="754283" y="3227979"/>
            <a:ext cx="10683433" cy="3083921"/>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lnSpc>
                <a:spcPct val="90000"/>
              </a:lnSpc>
              <a:spcBef>
                <a:spcPts val="1000"/>
              </a:spcBef>
            </a:pPr>
            <a:r>
              <a:rPr lang="en-US" sz="3600" dirty="0">
                <a:latin typeface="Arial" panose="020B0604020202020204" pitchFamily="34" charset="0"/>
                <a:cs typeface="Arial" panose="020B0604020202020204" pitchFamily="34" charset="0"/>
              </a:rPr>
              <a:t>your bodies are members of Christ himself.  Shall I then take the members of Christ and unite them with a prostitute? Never!  Do you not know that he who unites himself with a prostitute is one with her in body? …  But he who unites himself with the Lord is one with him in spirit. </a:t>
            </a:r>
          </a:p>
        </p:txBody>
      </p:sp>
    </p:spTree>
    <p:extLst>
      <p:ext uri="{BB962C8B-B14F-4D97-AF65-F5344CB8AC3E}">
        <p14:creationId xmlns:p14="http://schemas.microsoft.com/office/powerpoint/2010/main" val="418718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B87A-6E55-92D7-6BC8-24C7AA14A7D0}"/>
              </a:ext>
            </a:extLst>
          </p:cNvPr>
          <p:cNvSpPr>
            <a:spLocks noGrp="1"/>
          </p:cNvSpPr>
          <p:nvPr>
            <p:ph type="title"/>
          </p:nvPr>
        </p:nvSpPr>
        <p:spPr/>
        <p:txBody>
          <a:bodyPr/>
          <a:lstStyle/>
          <a:p>
            <a:r>
              <a:rPr lang="en-US" dirty="0"/>
              <a:t>The Struggle of Immorality</a:t>
            </a:r>
          </a:p>
        </p:txBody>
      </p:sp>
      <p:sp>
        <p:nvSpPr>
          <p:cNvPr id="3" name="Content Placeholder 2">
            <a:extLst>
              <a:ext uri="{FF2B5EF4-FFF2-40B4-BE49-F238E27FC236}">
                <a16:creationId xmlns:a16="http://schemas.microsoft.com/office/drawing/2014/main" id="{62E32C46-6BDC-F333-F9F6-4AC937C50FA8}"/>
              </a:ext>
            </a:extLst>
          </p:cNvPr>
          <p:cNvSpPr>
            <a:spLocks noGrp="1"/>
          </p:cNvSpPr>
          <p:nvPr>
            <p:ph idx="1"/>
          </p:nvPr>
        </p:nvSpPr>
        <p:spPr/>
        <p:txBody>
          <a:bodyPr/>
          <a:lstStyle/>
          <a:p>
            <a:r>
              <a:rPr lang="en-US" dirty="0">
                <a:solidFill>
                  <a:srgbClr val="C00000"/>
                </a:solidFill>
              </a:rPr>
              <a:t>Paul declared that sexually immoral behavior dishonors the Body of Christ (the Church).</a:t>
            </a:r>
          </a:p>
          <a:p>
            <a:pPr lvl="1"/>
            <a:r>
              <a:rPr lang="en-US" dirty="0">
                <a:solidFill>
                  <a:srgbClr val="C00000"/>
                </a:solidFill>
              </a:rPr>
              <a:t>Our physical bodies are meant to be “Members of Christ”</a:t>
            </a:r>
          </a:p>
          <a:p>
            <a:pPr lvl="1"/>
            <a:r>
              <a:rPr lang="en-US" dirty="0">
                <a:solidFill>
                  <a:srgbClr val="C00000"/>
                </a:solidFill>
              </a:rPr>
              <a:t>We must not unite our bodies to experiences that dishonor Christ.</a:t>
            </a:r>
          </a:p>
          <a:p>
            <a:pPr lvl="1"/>
            <a:r>
              <a:rPr lang="en-US" dirty="0">
                <a:solidFill>
                  <a:srgbClr val="C00000"/>
                </a:solidFill>
              </a:rPr>
              <a:t>We must not sin against our own bodies.</a:t>
            </a:r>
          </a:p>
        </p:txBody>
      </p:sp>
    </p:spTree>
    <p:extLst>
      <p:ext uri="{BB962C8B-B14F-4D97-AF65-F5344CB8AC3E}">
        <p14:creationId xmlns:p14="http://schemas.microsoft.com/office/powerpoint/2010/main" val="40856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DC72-68A5-D6BA-EA79-9B31B924FE6C}"/>
              </a:ext>
            </a:extLst>
          </p:cNvPr>
          <p:cNvSpPr>
            <a:spLocks noGrp="1"/>
          </p:cNvSpPr>
          <p:nvPr>
            <p:ph type="title"/>
          </p:nvPr>
        </p:nvSpPr>
        <p:spPr/>
        <p:txBody>
          <a:bodyPr/>
          <a:lstStyle/>
          <a:p>
            <a:r>
              <a:rPr lang="en-US" dirty="0"/>
              <a:t>The Struggle of Immorality</a:t>
            </a:r>
          </a:p>
        </p:txBody>
      </p:sp>
      <p:sp>
        <p:nvSpPr>
          <p:cNvPr id="3" name="Content Placeholder 2">
            <a:extLst>
              <a:ext uri="{FF2B5EF4-FFF2-40B4-BE49-F238E27FC236}">
                <a16:creationId xmlns:a16="http://schemas.microsoft.com/office/drawing/2014/main" id="{6BAB12EB-525C-25B3-48F9-62E933000879}"/>
              </a:ext>
            </a:extLst>
          </p:cNvPr>
          <p:cNvSpPr>
            <a:spLocks noGrp="1"/>
          </p:cNvSpPr>
          <p:nvPr>
            <p:ph idx="1"/>
          </p:nvPr>
        </p:nvSpPr>
        <p:spPr/>
        <p:txBody>
          <a:bodyPr/>
          <a:lstStyle/>
          <a:p>
            <a:r>
              <a:rPr lang="en-US" dirty="0"/>
              <a:t>How did Paul advise his readers to deal with the potential of sexual sin?</a:t>
            </a:r>
          </a:p>
          <a:p>
            <a:r>
              <a:rPr lang="en-US" dirty="0"/>
              <a:t>According to this passage, how will sexual misbehavior affect a believer?</a:t>
            </a:r>
          </a:p>
        </p:txBody>
      </p:sp>
      <p:sp>
        <p:nvSpPr>
          <p:cNvPr id="4" name="TextBox 3">
            <a:extLst>
              <a:ext uri="{FF2B5EF4-FFF2-40B4-BE49-F238E27FC236}">
                <a16:creationId xmlns:a16="http://schemas.microsoft.com/office/drawing/2014/main" id="{C3358476-F1FD-7775-DC38-EE0626016FE3}"/>
              </a:ext>
            </a:extLst>
          </p:cNvPr>
          <p:cNvSpPr txBox="1"/>
          <p:nvPr/>
        </p:nvSpPr>
        <p:spPr>
          <a:xfrm>
            <a:off x="0" y="4190035"/>
            <a:ext cx="12192000" cy="2308324"/>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lnSpc>
                <a:spcPct val="90000"/>
              </a:lnSpc>
              <a:spcBef>
                <a:spcPts val="1000"/>
              </a:spcBef>
              <a:defRPr sz="3600">
                <a:solidFill>
                  <a:schemeClr val="lt1"/>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that he who unites himself with a prostitute is one with her in body? For it is said, "The two will become one flesh."   But he who unites himself with the Lord is one with him in spirit.  …  All other sins a man commits are outside his body, but he who sins sexually sins against his own body.</a:t>
            </a:r>
          </a:p>
        </p:txBody>
      </p:sp>
    </p:spTree>
    <p:extLst>
      <p:ext uri="{BB962C8B-B14F-4D97-AF65-F5344CB8AC3E}">
        <p14:creationId xmlns:p14="http://schemas.microsoft.com/office/powerpoint/2010/main" val="25726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B92A-8658-7E67-1124-ACD2EE663228}"/>
              </a:ext>
            </a:extLst>
          </p:cNvPr>
          <p:cNvSpPr>
            <a:spLocks noGrp="1"/>
          </p:cNvSpPr>
          <p:nvPr>
            <p:ph type="title"/>
          </p:nvPr>
        </p:nvSpPr>
        <p:spPr/>
        <p:txBody>
          <a:bodyPr/>
          <a:lstStyle/>
          <a:p>
            <a:r>
              <a:rPr lang="en-US" dirty="0"/>
              <a:t>The Struggle of Immorality</a:t>
            </a:r>
          </a:p>
        </p:txBody>
      </p:sp>
      <p:sp>
        <p:nvSpPr>
          <p:cNvPr id="3" name="Content Placeholder 2">
            <a:extLst>
              <a:ext uri="{FF2B5EF4-FFF2-40B4-BE49-F238E27FC236}">
                <a16:creationId xmlns:a16="http://schemas.microsoft.com/office/drawing/2014/main" id="{EC2318F5-551D-07C5-86E8-F792B88C8859}"/>
              </a:ext>
            </a:extLst>
          </p:cNvPr>
          <p:cNvSpPr>
            <a:spLocks noGrp="1"/>
          </p:cNvSpPr>
          <p:nvPr>
            <p:ph idx="1"/>
          </p:nvPr>
        </p:nvSpPr>
        <p:spPr/>
        <p:txBody>
          <a:bodyPr/>
          <a:lstStyle/>
          <a:p>
            <a:r>
              <a:rPr lang="en-US" dirty="0">
                <a:solidFill>
                  <a:srgbClr val="C00000"/>
                </a:solidFill>
              </a:rPr>
              <a:t>Consider these specific ways Christians can live set apart for God (sanctified) in today’s culture.</a:t>
            </a:r>
          </a:p>
          <a:p>
            <a:pPr lvl="1"/>
            <a:r>
              <a:rPr lang="en-US" dirty="0">
                <a:solidFill>
                  <a:srgbClr val="C00000"/>
                </a:solidFill>
              </a:rPr>
              <a:t>Submit to the Holy Spirit who will produce the Fruit of the Spirit through you</a:t>
            </a:r>
          </a:p>
          <a:p>
            <a:pPr lvl="1"/>
            <a:r>
              <a:rPr lang="en-US" dirty="0">
                <a:solidFill>
                  <a:srgbClr val="C00000"/>
                </a:solidFill>
              </a:rPr>
              <a:t>Appropriate the whole armor and </a:t>
            </a:r>
            <a:br>
              <a:rPr lang="en-US" dirty="0">
                <a:solidFill>
                  <a:srgbClr val="C00000"/>
                </a:solidFill>
              </a:rPr>
            </a:br>
            <a:r>
              <a:rPr lang="en-US" dirty="0">
                <a:solidFill>
                  <a:srgbClr val="C00000"/>
                </a:solidFill>
              </a:rPr>
              <a:t>weapons of God for spiritual </a:t>
            </a:r>
            <a:br>
              <a:rPr lang="en-US" dirty="0">
                <a:solidFill>
                  <a:srgbClr val="C00000"/>
                </a:solidFill>
              </a:rPr>
            </a:br>
            <a:r>
              <a:rPr lang="en-US" dirty="0">
                <a:solidFill>
                  <a:srgbClr val="C00000"/>
                </a:solidFill>
              </a:rPr>
              <a:t>defense and spiritual ministry.</a:t>
            </a:r>
          </a:p>
        </p:txBody>
      </p:sp>
      <p:pic>
        <p:nvPicPr>
          <p:cNvPr id="5" name="Picture 4" descr="A cartoon of a child holding a sword and shield&#10;&#10;Description automatically generated">
            <a:extLst>
              <a:ext uri="{FF2B5EF4-FFF2-40B4-BE49-F238E27FC236}">
                <a16:creationId xmlns:a16="http://schemas.microsoft.com/office/drawing/2014/main" id="{1A9E9826-DC3B-79B5-7CB3-A11F91DB1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151821">
            <a:off x="7371017" y="2301315"/>
            <a:ext cx="3439005" cy="4010585"/>
          </a:xfrm>
          <a:prstGeom prst="rect">
            <a:avLst/>
          </a:prstGeom>
        </p:spPr>
      </p:pic>
      <p:pic>
        <p:nvPicPr>
          <p:cNvPr id="7" name="Picture 6" descr="A chair with a cross on it&#10;&#10;Description automatically generated">
            <a:extLst>
              <a:ext uri="{FF2B5EF4-FFF2-40B4-BE49-F238E27FC236}">
                <a16:creationId xmlns:a16="http://schemas.microsoft.com/office/drawing/2014/main" id="{F72C4252-A5EB-013C-F100-78030737579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21843" y="3929109"/>
            <a:ext cx="2305397" cy="2247854"/>
          </a:xfrm>
          <a:prstGeom prst="rect">
            <a:avLst/>
          </a:prstGeom>
        </p:spPr>
      </p:pic>
    </p:spTree>
    <p:extLst>
      <p:ext uri="{BB962C8B-B14F-4D97-AF65-F5344CB8AC3E}">
        <p14:creationId xmlns:p14="http://schemas.microsoft.com/office/powerpoint/2010/main" val="5469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838200" y="2133600"/>
            <a:ext cx="10363200" cy="2209800"/>
          </a:xfrm>
        </p:spPr>
        <p:txBody>
          <a:bodyPr>
            <a:normAutofit/>
          </a:bodyPr>
          <a:lstStyle/>
          <a:p>
            <a:pPr marL="228600">
              <a:lnSpc>
                <a:spcPct val="100000"/>
              </a:lnSpc>
              <a:spcAft>
                <a:spcPts val="0"/>
              </a:spcAft>
            </a:pPr>
            <a:r>
              <a:rPr lang="en-US" dirty="0"/>
              <a:t>3. </a:t>
            </a:r>
            <a:r>
              <a:rPr lang="en-US" dirty="0">
                <a:solidFill>
                  <a:srgbClr val="FFFF00"/>
                </a:solidFill>
              </a:rPr>
              <a:t>FALSE</a:t>
            </a:r>
            <a:r>
              <a:rPr lang="en-US" dirty="0"/>
              <a:t> DOCTRINAL </a:t>
            </a:r>
            <a:r>
              <a:rPr lang="en-US" dirty="0">
                <a:solidFill>
                  <a:srgbClr val="FFFF00"/>
                </a:solidFill>
              </a:rPr>
              <a:t>BELIEFS</a:t>
            </a:r>
            <a:r>
              <a:rPr lang="en-US" dirty="0"/>
              <a:t>. </a:t>
            </a:r>
          </a:p>
        </p:txBody>
      </p:sp>
    </p:spTree>
    <p:extLst>
      <p:ext uri="{BB962C8B-B14F-4D97-AF65-F5344CB8AC3E}">
        <p14:creationId xmlns:p14="http://schemas.microsoft.com/office/powerpoint/2010/main" val="1427461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E99E-F207-8AA7-90B1-DF335E466551}"/>
              </a:ext>
            </a:extLst>
          </p:cNvPr>
          <p:cNvSpPr>
            <a:spLocks noGrp="1"/>
          </p:cNvSpPr>
          <p:nvPr>
            <p:ph type="title"/>
          </p:nvPr>
        </p:nvSpPr>
        <p:spPr/>
        <p:txBody>
          <a:bodyPr/>
          <a:lstStyle/>
          <a:p>
            <a:pPr algn="l"/>
            <a:r>
              <a:rPr lang="en-US" dirty="0"/>
              <a:t>Listen for “if – then” statements.</a:t>
            </a:r>
          </a:p>
        </p:txBody>
      </p:sp>
      <p:sp>
        <p:nvSpPr>
          <p:cNvPr id="3" name="Content Placeholder 2">
            <a:extLst>
              <a:ext uri="{FF2B5EF4-FFF2-40B4-BE49-F238E27FC236}">
                <a16:creationId xmlns:a16="http://schemas.microsoft.com/office/drawing/2014/main" id="{E5C55A3F-9F0F-70C4-8D0A-B6B821455EE5}"/>
              </a:ext>
            </a:extLst>
          </p:cNvPr>
          <p:cNvSpPr>
            <a:spLocks noGrp="1"/>
          </p:cNvSpPr>
          <p:nvPr>
            <p:ph idx="1"/>
          </p:nvPr>
        </p:nvSpPr>
        <p:spPr/>
        <p:txBody>
          <a:bodyPr/>
          <a:lstStyle/>
          <a:p>
            <a:pPr marL="0" indent="0" algn="ctr">
              <a:buNone/>
            </a:pPr>
            <a:r>
              <a:rPr lang="en-US" dirty="0"/>
              <a:t>1 Corinthians 15:12-17 (NIV)  But if it is preached that Christ has been raised from the dead, how can some of you say that there is no resurrection of the dead? 13  If there is no resurrection of the dead, then not even Christ has been raised. 14  And if Christ has not been raised, our preaching is useless and so is your faith. 15  More than </a:t>
            </a:r>
          </a:p>
        </p:txBody>
      </p:sp>
    </p:spTree>
    <p:extLst>
      <p:ext uri="{BB962C8B-B14F-4D97-AF65-F5344CB8AC3E}">
        <p14:creationId xmlns:p14="http://schemas.microsoft.com/office/powerpoint/2010/main" val="181205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85758-BC57-A201-2817-EA38876C8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2ADC25-D864-537E-EFF3-72A3C9113411}"/>
              </a:ext>
            </a:extLst>
          </p:cNvPr>
          <p:cNvSpPr>
            <a:spLocks noGrp="1"/>
          </p:cNvSpPr>
          <p:nvPr>
            <p:ph type="title"/>
          </p:nvPr>
        </p:nvSpPr>
        <p:spPr/>
        <p:txBody>
          <a:bodyPr/>
          <a:lstStyle/>
          <a:p>
            <a:pPr algn="l"/>
            <a:r>
              <a:rPr lang="en-US" dirty="0"/>
              <a:t>Listen for “if – then” statements.</a:t>
            </a:r>
          </a:p>
        </p:txBody>
      </p:sp>
      <p:sp>
        <p:nvSpPr>
          <p:cNvPr id="3" name="Content Placeholder 2">
            <a:extLst>
              <a:ext uri="{FF2B5EF4-FFF2-40B4-BE49-F238E27FC236}">
                <a16:creationId xmlns:a16="http://schemas.microsoft.com/office/drawing/2014/main" id="{C79D75F8-BCC0-9880-B36A-12A034EC4DCE}"/>
              </a:ext>
            </a:extLst>
          </p:cNvPr>
          <p:cNvSpPr>
            <a:spLocks noGrp="1"/>
          </p:cNvSpPr>
          <p:nvPr>
            <p:ph idx="1"/>
          </p:nvPr>
        </p:nvSpPr>
        <p:spPr/>
        <p:txBody>
          <a:bodyPr/>
          <a:lstStyle/>
          <a:p>
            <a:pPr marL="0" indent="0" algn="ctr">
              <a:buNone/>
            </a:pPr>
            <a:r>
              <a:rPr lang="en-US" dirty="0"/>
              <a:t>that, we are then found to be false witnesses about God, for we have testified about God that he raised Christ from the dead. But he did not raise him if in fact the dead are not raised. 16  For if the dead are not raised, then Christ has not been raised either. 17  And if Christ has not been raised, your faith is futile; you are still in your sins.</a:t>
            </a:r>
          </a:p>
        </p:txBody>
      </p:sp>
      <p:pic>
        <p:nvPicPr>
          <p:cNvPr id="4" name="Picture 3">
            <a:extLst>
              <a:ext uri="{FF2B5EF4-FFF2-40B4-BE49-F238E27FC236}">
                <a16:creationId xmlns:a16="http://schemas.microsoft.com/office/drawing/2014/main" id="{244FAA5A-F764-A01C-81F7-425A5700789C}"/>
              </a:ext>
            </a:extLst>
          </p:cNvPr>
          <p:cNvPicPr>
            <a:picLocks noChangeAspect="1"/>
          </p:cNvPicPr>
          <p:nvPr/>
        </p:nvPicPr>
        <p:blipFill>
          <a:blip r:embed="rId2"/>
          <a:stretch>
            <a:fillRect/>
          </a:stretch>
        </p:blipFill>
        <p:spPr>
          <a:xfrm>
            <a:off x="4957834" y="5728402"/>
            <a:ext cx="2114286"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5533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FCE3-8EBE-D657-E412-D83DCDE5325A}"/>
              </a:ext>
            </a:extLst>
          </p:cNvPr>
          <p:cNvSpPr>
            <a:spLocks noGrp="1"/>
          </p:cNvSpPr>
          <p:nvPr>
            <p:ph type="title"/>
          </p:nvPr>
        </p:nvSpPr>
        <p:spPr/>
        <p:txBody>
          <a:bodyPr/>
          <a:lstStyle/>
          <a:p>
            <a:r>
              <a:rPr lang="en-US" dirty="0"/>
              <a:t>False Doctrinal Beliefs</a:t>
            </a:r>
          </a:p>
        </p:txBody>
      </p:sp>
      <p:sp>
        <p:nvSpPr>
          <p:cNvPr id="3" name="Content Placeholder 2">
            <a:extLst>
              <a:ext uri="{FF2B5EF4-FFF2-40B4-BE49-F238E27FC236}">
                <a16:creationId xmlns:a16="http://schemas.microsoft.com/office/drawing/2014/main" id="{44C526C3-EA4D-0D68-8F95-FDCEC626F157}"/>
              </a:ext>
            </a:extLst>
          </p:cNvPr>
          <p:cNvSpPr>
            <a:spLocks noGrp="1"/>
          </p:cNvSpPr>
          <p:nvPr>
            <p:ph idx="1"/>
          </p:nvPr>
        </p:nvSpPr>
        <p:spPr/>
        <p:txBody>
          <a:bodyPr/>
          <a:lstStyle/>
          <a:p>
            <a:r>
              <a:rPr lang="en-US" dirty="0"/>
              <a:t>In verse 12, Paul addresses the issue of some Corinthians denying the resurrection of the dead. Why do you think some people in the church struggled with the idea of resurrection? </a:t>
            </a:r>
          </a:p>
          <a:p>
            <a:r>
              <a:rPr lang="en-US" dirty="0"/>
              <a:t>List words and phrases in these verses that speak to what would be different </a:t>
            </a:r>
            <a:r>
              <a:rPr lang="en-US" b="1" dirty="0"/>
              <a:t>if</a:t>
            </a:r>
            <a:r>
              <a:rPr lang="en-US" dirty="0"/>
              <a:t> Jesus had </a:t>
            </a:r>
            <a:r>
              <a:rPr lang="en-US" b="1" dirty="0"/>
              <a:t>not</a:t>
            </a:r>
            <a:r>
              <a:rPr lang="en-US" dirty="0"/>
              <a:t> risen from the dead?  Why is the resurrection so crucial for Christianity?</a:t>
            </a:r>
          </a:p>
        </p:txBody>
      </p:sp>
    </p:spTree>
    <p:extLst>
      <p:ext uri="{BB962C8B-B14F-4D97-AF65-F5344CB8AC3E}">
        <p14:creationId xmlns:p14="http://schemas.microsoft.com/office/powerpoint/2010/main" val="71917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73BB1D5-E4AA-EB1E-A56B-E2F9A5FB6B6A}"/>
              </a:ext>
            </a:extLst>
          </p:cNvPr>
          <p:cNvSpPr>
            <a:spLocks noGrp="1"/>
          </p:cNvSpPr>
          <p:nvPr>
            <p:ph type="title"/>
          </p:nvPr>
        </p:nvSpPr>
        <p:spPr/>
        <p:txBody>
          <a:bodyPr/>
          <a:lstStyle/>
          <a:p>
            <a:r>
              <a:rPr lang="en-US" dirty="0"/>
              <a:t>Remember those days?</a:t>
            </a:r>
          </a:p>
        </p:txBody>
      </p:sp>
      <p:sp>
        <p:nvSpPr>
          <p:cNvPr id="7" name="Content Placeholder 6">
            <a:extLst>
              <a:ext uri="{FF2B5EF4-FFF2-40B4-BE49-F238E27FC236}">
                <a16:creationId xmlns:a16="http://schemas.microsoft.com/office/drawing/2014/main" id="{2A318C6D-C361-3DE5-FC5D-FC01221C3429}"/>
              </a:ext>
            </a:extLst>
          </p:cNvPr>
          <p:cNvSpPr>
            <a:spLocks noGrp="1"/>
          </p:cNvSpPr>
          <p:nvPr>
            <p:ph idx="1"/>
          </p:nvPr>
        </p:nvSpPr>
        <p:spPr/>
        <p:txBody>
          <a:bodyPr/>
          <a:lstStyle/>
          <a:p>
            <a:r>
              <a:rPr lang="en-US" dirty="0"/>
              <a:t>What are some things children struggle with in grade school?</a:t>
            </a:r>
          </a:p>
          <a:p>
            <a:endParaRPr lang="en-US" dirty="0"/>
          </a:p>
          <a:p>
            <a:r>
              <a:rPr lang="en-US" dirty="0">
                <a:solidFill>
                  <a:srgbClr val="C00000"/>
                </a:solidFill>
              </a:rPr>
              <a:t>The early church also had some struggles.</a:t>
            </a:r>
          </a:p>
          <a:p>
            <a:pPr lvl="1"/>
            <a:r>
              <a:rPr lang="en-US" sz="3600" dirty="0">
                <a:solidFill>
                  <a:srgbClr val="C00000"/>
                </a:solidFill>
              </a:rPr>
              <a:t>Today we look at Paul’s exhortations to the church at Corinth.</a:t>
            </a:r>
          </a:p>
          <a:p>
            <a:endParaRPr lang="en-US" dirty="0"/>
          </a:p>
        </p:txBody>
      </p:sp>
      <p:grpSp>
        <p:nvGrpSpPr>
          <p:cNvPr id="8" name="Group 7">
            <a:extLst>
              <a:ext uri="{FF2B5EF4-FFF2-40B4-BE49-F238E27FC236}">
                <a16:creationId xmlns:a16="http://schemas.microsoft.com/office/drawing/2014/main" id="{3676809D-FDEC-D364-936F-4D8DF87BA848}"/>
              </a:ext>
            </a:extLst>
          </p:cNvPr>
          <p:cNvGrpSpPr/>
          <p:nvPr/>
        </p:nvGrpSpPr>
        <p:grpSpPr>
          <a:xfrm>
            <a:off x="1278081" y="2799276"/>
            <a:ext cx="9635838" cy="3377687"/>
            <a:chOff x="1384465" y="2934213"/>
            <a:chExt cx="9635838" cy="3377687"/>
          </a:xfrm>
        </p:grpSpPr>
        <p:pic>
          <p:nvPicPr>
            <p:cNvPr id="1026" name="Picture 2" descr="Teacher is at the Blackboard">
              <a:extLst>
                <a:ext uri="{FF2B5EF4-FFF2-40B4-BE49-F238E27FC236}">
                  <a16:creationId xmlns:a16="http://schemas.microsoft.com/office/drawing/2014/main" id="{3870B1EE-F659-D045-6556-28FBEBB597A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4465" y="3182752"/>
              <a:ext cx="3129148" cy="31291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Student Violence and Bullying">
              <a:extLst>
                <a:ext uri="{FF2B5EF4-FFF2-40B4-BE49-F238E27FC236}">
                  <a16:creationId xmlns:a16="http://schemas.microsoft.com/office/drawing/2014/main" id="{212E5C51-F65D-D03B-DC58-39466DA5C2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3600" y="2934213"/>
              <a:ext cx="2716703" cy="26185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Worried">
              <a:extLst>
                <a:ext uri="{FF2B5EF4-FFF2-40B4-BE49-F238E27FC236}">
                  <a16:creationId xmlns:a16="http://schemas.microsoft.com/office/drawing/2014/main" id="{B0866749-7C6A-CD88-6E7B-F5AB3D419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6067" y="3563439"/>
              <a:ext cx="2465078" cy="1858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9B22-238A-9891-679F-AE2D1C6FB2A6}"/>
              </a:ext>
            </a:extLst>
          </p:cNvPr>
          <p:cNvSpPr>
            <a:spLocks noGrp="1"/>
          </p:cNvSpPr>
          <p:nvPr>
            <p:ph type="title"/>
          </p:nvPr>
        </p:nvSpPr>
        <p:spPr/>
        <p:txBody>
          <a:bodyPr/>
          <a:lstStyle/>
          <a:p>
            <a:r>
              <a:rPr lang="en-US" dirty="0"/>
              <a:t>False Doctrinal Beliefs</a:t>
            </a:r>
          </a:p>
        </p:txBody>
      </p:sp>
      <p:sp>
        <p:nvSpPr>
          <p:cNvPr id="3" name="Content Placeholder 2">
            <a:extLst>
              <a:ext uri="{FF2B5EF4-FFF2-40B4-BE49-F238E27FC236}">
                <a16:creationId xmlns:a16="http://schemas.microsoft.com/office/drawing/2014/main" id="{4AA102B7-88B0-96C9-01F2-FE7CDD0398FB}"/>
              </a:ext>
            </a:extLst>
          </p:cNvPr>
          <p:cNvSpPr>
            <a:spLocks noGrp="1"/>
          </p:cNvSpPr>
          <p:nvPr>
            <p:ph idx="1"/>
          </p:nvPr>
        </p:nvSpPr>
        <p:spPr/>
        <p:txBody>
          <a:bodyPr/>
          <a:lstStyle/>
          <a:p>
            <a:r>
              <a:rPr lang="en-US" dirty="0"/>
              <a:t>So, based on this list, how does the </a:t>
            </a:r>
            <a:r>
              <a:rPr lang="en-US" b="1" i="1" dirty="0"/>
              <a:t>reality</a:t>
            </a:r>
            <a:r>
              <a:rPr lang="en-US" dirty="0"/>
              <a:t> of the resurrection of Jesus give </a:t>
            </a:r>
            <a:r>
              <a:rPr lang="en-US" b="1" i="1" dirty="0"/>
              <a:t>meaning</a:t>
            </a:r>
            <a:r>
              <a:rPr lang="en-US" dirty="0"/>
              <a:t> to our faith?</a:t>
            </a:r>
          </a:p>
          <a:p>
            <a:r>
              <a:rPr lang="en-US" dirty="0"/>
              <a:t>If we believe in the resurrection, how should this hope influence our daily lives, values, and decisions?</a:t>
            </a:r>
          </a:p>
        </p:txBody>
      </p:sp>
    </p:spTree>
    <p:extLst>
      <p:ext uri="{BB962C8B-B14F-4D97-AF65-F5344CB8AC3E}">
        <p14:creationId xmlns:p14="http://schemas.microsoft.com/office/powerpoint/2010/main" val="18232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D8DB-C8BE-2F09-0016-2555DE6DE99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CEC2CBA-DAF4-A2F4-AAB8-C18E67FD182C}"/>
              </a:ext>
            </a:extLst>
          </p:cNvPr>
          <p:cNvSpPr>
            <a:spLocks noGrp="1"/>
          </p:cNvSpPr>
          <p:nvPr>
            <p:ph idx="1"/>
          </p:nvPr>
        </p:nvSpPr>
        <p:spPr/>
        <p:txBody>
          <a:bodyPr/>
          <a:lstStyle/>
          <a:p>
            <a:r>
              <a:rPr lang="en-US" dirty="0"/>
              <a:t>Offer thanks. </a:t>
            </a:r>
          </a:p>
          <a:p>
            <a:pPr lvl="1"/>
            <a:r>
              <a:rPr lang="en-US" sz="3600" dirty="0"/>
              <a:t>Reflect on how your life has changed because of Christ. </a:t>
            </a:r>
          </a:p>
          <a:p>
            <a:pPr lvl="1"/>
            <a:r>
              <a:rPr lang="en-US" sz="3600" dirty="0"/>
              <a:t>Thank Him for setting you free from the former way of life. </a:t>
            </a:r>
          </a:p>
          <a:p>
            <a:pPr lvl="1"/>
            <a:r>
              <a:rPr lang="en-US" sz="3600" dirty="0"/>
              <a:t>Pray for the Lord to continue His good work.</a:t>
            </a:r>
          </a:p>
          <a:p>
            <a:endParaRPr lang="en-US" dirty="0"/>
          </a:p>
        </p:txBody>
      </p:sp>
    </p:spTree>
    <p:extLst>
      <p:ext uri="{BB962C8B-B14F-4D97-AF65-F5344CB8AC3E}">
        <p14:creationId xmlns:p14="http://schemas.microsoft.com/office/powerpoint/2010/main" val="3419226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70160-4709-F423-E066-399AA90AC6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2E88BD-9918-03DE-E057-3FDBE75869A5}"/>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BE2A195-0ADD-8F02-9BF0-6B0767F8C954}"/>
              </a:ext>
            </a:extLst>
          </p:cNvPr>
          <p:cNvSpPr>
            <a:spLocks noGrp="1"/>
          </p:cNvSpPr>
          <p:nvPr>
            <p:ph idx="1"/>
          </p:nvPr>
        </p:nvSpPr>
        <p:spPr/>
        <p:txBody>
          <a:bodyPr>
            <a:normAutofit lnSpcReduction="10000"/>
          </a:bodyPr>
          <a:lstStyle/>
          <a:p>
            <a:r>
              <a:rPr lang="en-US" dirty="0"/>
              <a:t>Memorize. </a:t>
            </a:r>
          </a:p>
          <a:p>
            <a:pPr lvl="1"/>
            <a:r>
              <a:rPr lang="en-US" sz="3600" dirty="0"/>
              <a:t>Memorize 1 Corinthians 6:19-20 and repeat it to yourself when you need to flee from temptation. </a:t>
            </a:r>
          </a:p>
          <a:p>
            <a:pPr lvl="1"/>
            <a:r>
              <a:rPr lang="en-US" sz="3600" dirty="0"/>
              <a:t>“</a:t>
            </a:r>
            <a:r>
              <a:rPr lang="en-US" sz="3600" i="1" dirty="0"/>
              <a:t>Don’t you know that your body is a temple of the Holy Spirit who is in you, whom you have from God? You are not your own, for you were  bought at a price. So glorify God with your body</a:t>
            </a:r>
            <a:r>
              <a:rPr lang="en-US" sz="3600" dirty="0"/>
              <a:t>.”</a:t>
            </a:r>
          </a:p>
          <a:p>
            <a:endParaRPr lang="en-US" dirty="0"/>
          </a:p>
        </p:txBody>
      </p:sp>
    </p:spTree>
    <p:extLst>
      <p:ext uri="{BB962C8B-B14F-4D97-AF65-F5344CB8AC3E}">
        <p14:creationId xmlns:p14="http://schemas.microsoft.com/office/powerpoint/2010/main" val="232592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040C9-8BB6-05FC-5E91-A573113E9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E634F-0490-2E59-8D7E-53ECD160F9E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31E54BD-D878-7CF1-F5D8-9F4860EB182C}"/>
              </a:ext>
            </a:extLst>
          </p:cNvPr>
          <p:cNvSpPr>
            <a:spLocks noGrp="1"/>
          </p:cNvSpPr>
          <p:nvPr>
            <p:ph idx="1"/>
          </p:nvPr>
        </p:nvSpPr>
        <p:spPr/>
        <p:txBody>
          <a:bodyPr/>
          <a:lstStyle/>
          <a:p>
            <a:r>
              <a:rPr lang="en-US" dirty="0"/>
              <a:t>Walk alongside others. </a:t>
            </a:r>
          </a:p>
          <a:p>
            <a:pPr lvl="1"/>
            <a:r>
              <a:rPr lang="en-US" sz="3600" dirty="0"/>
              <a:t>Making the daily choice to live a holy life is much easier when you walk alongside other believers. </a:t>
            </a:r>
          </a:p>
          <a:p>
            <a:pPr lvl="1"/>
            <a:r>
              <a:rPr lang="en-US" sz="3600" dirty="0"/>
              <a:t>Surround yourself with others who also choose to live their lives for Christ. Your Bible study group is a good place to start.</a:t>
            </a:r>
          </a:p>
          <a:p>
            <a:endParaRPr lang="en-US" dirty="0"/>
          </a:p>
        </p:txBody>
      </p:sp>
    </p:spTree>
    <p:extLst>
      <p:ext uri="{BB962C8B-B14F-4D97-AF65-F5344CB8AC3E}">
        <p14:creationId xmlns:p14="http://schemas.microsoft.com/office/powerpoint/2010/main" val="796839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FAED10-F7D6-E0F4-5767-A2DB4FC9E2B7}"/>
              </a:ext>
            </a:extLst>
          </p:cNvPr>
          <p:cNvSpPr>
            <a:spLocks noGrp="1"/>
          </p:cNvSpPr>
          <p:nvPr>
            <p:ph type="title"/>
          </p:nvPr>
        </p:nvSpPr>
        <p:spPr>
          <a:xfrm>
            <a:off x="838200" y="365125"/>
            <a:ext cx="10007278" cy="1325563"/>
          </a:xfrm>
        </p:spPr>
        <p:txBody>
          <a:bodyPr/>
          <a:lstStyle/>
          <a:p>
            <a:pPr algn="r"/>
            <a:r>
              <a:rPr lang="en-US" dirty="0"/>
              <a:t>Crossword Puzzle</a:t>
            </a:r>
          </a:p>
        </p:txBody>
      </p:sp>
      <p:pic>
        <p:nvPicPr>
          <p:cNvPr id="5" name="Picture 4">
            <a:extLst>
              <a:ext uri="{FF2B5EF4-FFF2-40B4-BE49-F238E27FC236}">
                <a16:creationId xmlns:a16="http://schemas.microsoft.com/office/drawing/2014/main" id="{32686C07-672E-25E9-FFD7-633EDA841026}"/>
              </a:ext>
            </a:extLst>
          </p:cNvPr>
          <p:cNvPicPr>
            <a:picLocks noChangeAspect="1"/>
          </p:cNvPicPr>
          <p:nvPr/>
        </p:nvPicPr>
        <p:blipFill>
          <a:blip r:embed="rId2">
            <a:duotone>
              <a:prstClr val="black"/>
              <a:schemeClr val="accent6">
                <a:tint val="45000"/>
                <a:satMod val="400000"/>
              </a:schemeClr>
            </a:duotone>
          </a:blip>
          <a:stretch>
            <a:fillRect/>
          </a:stretch>
        </p:blipFill>
        <p:spPr>
          <a:xfrm>
            <a:off x="838200" y="700890"/>
            <a:ext cx="4532454" cy="5791985"/>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D0AB0BE3-7964-D4B9-44B3-A7F90EEE1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153675" y="1881650"/>
            <a:ext cx="3052775" cy="3662608"/>
          </a:xfrm>
          <a:prstGeom prst="rect">
            <a:avLst/>
          </a:prstGeom>
        </p:spPr>
      </p:pic>
      <p:sp>
        <p:nvSpPr>
          <p:cNvPr id="8" name="Speech Bubble: Rectangle with Corners Rounded 7">
            <a:extLst>
              <a:ext uri="{FF2B5EF4-FFF2-40B4-BE49-F238E27FC236}">
                <a16:creationId xmlns:a16="http://schemas.microsoft.com/office/drawing/2014/main" id="{00DBC3BB-3291-C150-697E-DC483739312F}"/>
              </a:ext>
            </a:extLst>
          </p:cNvPr>
          <p:cNvSpPr/>
          <p:nvPr/>
        </p:nvSpPr>
        <p:spPr>
          <a:xfrm>
            <a:off x="8261528" y="2767015"/>
            <a:ext cx="2827019" cy="1659734"/>
          </a:xfrm>
          <a:prstGeom prst="wedgeRoundRectCallout">
            <a:avLst>
              <a:gd name="adj1" fmla="val -74205"/>
              <a:gd name="adj2" fmla="val -39433"/>
              <a:gd name="adj3" fmla="val 16667"/>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Aft>
                <a:spcPts val="800"/>
              </a:spcAft>
            </a:pPr>
            <a:r>
              <a:rPr lang="en-US" sz="2000" dirty="0">
                <a:effectLst/>
                <a:latin typeface="Comic Sans MS" panose="030F0702030302020204" pitchFamily="66" charset="0"/>
                <a:ea typeface="Calibri" panose="020F0502020204030204" pitchFamily="34" charset="0"/>
                <a:cs typeface="Times New Roman" panose="02020603050405020304" pitchFamily="18" charset="0"/>
              </a:rPr>
              <a:t>If the Bible you read, the words you will find.</a:t>
            </a:r>
            <a:br>
              <a:rPr lang="en-US" sz="2000" dirty="0">
                <a:effectLst/>
                <a:latin typeface="Comic Sans MS" panose="030F0702030302020204" pitchFamily="66" charset="0"/>
                <a:ea typeface="Calibri" panose="020F0502020204030204" pitchFamily="34" charset="0"/>
                <a:cs typeface="Times New Roman" panose="02020603050405020304" pitchFamily="18" charset="0"/>
              </a:rPr>
            </a:br>
            <a:r>
              <a:rPr lang="en-US" sz="1800" dirty="0">
                <a:effectLst/>
                <a:latin typeface="Comic Sans MS" panose="030F0702030302020204" pitchFamily="66" charset="0"/>
                <a:ea typeface="Calibri" panose="020F0502020204030204" pitchFamily="34" charset="0"/>
                <a:cs typeface="Times New Roman" panose="02020603050405020304" pitchFamily="18" charset="0"/>
              </a:rPr>
              <a:t>1 Cor. 6:9 – 20 (NI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03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14497-E961-D1D9-3382-A2423410873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0E73F79-F1E3-7C8B-21FE-1061EC56DD03}"/>
              </a:ext>
            </a:extLst>
          </p:cNvPr>
          <p:cNvPicPr>
            <a:picLocks noChangeAspect="1"/>
          </p:cNvPicPr>
          <p:nvPr/>
        </p:nvPicPr>
        <p:blipFill>
          <a:blip r:embed="rId2"/>
          <a:srcRect/>
          <a:stretch/>
        </p:blipFill>
        <p:spPr>
          <a:xfrm>
            <a:off x="1589" y="-142505"/>
            <a:ext cx="12188823" cy="7160821"/>
          </a:xfrm>
          <a:prstGeom prst="rect">
            <a:avLst/>
          </a:prstGeom>
        </p:spPr>
      </p:pic>
      <p:sp>
        <p:nvSpPr>
          <p:cNvPr id="2" name="TextBox 1">
            <a:extLst>
              <a:ext uri="{FF2B5EF4-FFF2-40B4-BE49-F238E27FC236}">
                <a16:creationId xmlns:a16="http://schemas.microsoft.com/office/drawing/2014/main" id="{B97CBB03-9795-C347-9ADA-F333E2DA8222}"/>
              </a:ext>
            </a:extLst>
          </p:cNvPr>
          <p:cNvSpPr txBox="1"/>
          <p:nvPr/>
        </p:nvSpPr>
        <p:spPr>
          <a:xfrm>
            <a:off x="1464624" y="5094514"/>
            <a:ext cx="9262752" cy="1107996"/>
          </a:xfrm>
          <a:prstGeom prst="rect">
            <a:avLst/>
          </a:prstGeom>
          <a:noFill/>
        </p:spPr>
        <p:txBody>
          <a:bodyPr wrap="square" rtlCol="0">
            <a:spAutoFit/>
          </a:bodyPr>
          <a:lstStyle/>
          <a:p>
            <a:pPr algn="ctr"/>
            <a:r>
              <a:rPr lang="en-US" sz="66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Early Church Struggles</a:t>
            </a:r>
          </a:p>
        </p:txBody>
      </p:sp>
    </p:spTree>
    <p:extLst>
      <p:ext uri="{BB962C8B-B14F-4D97-AF65-F5344CB8AC3E}">
        <p14:creationId xmlns:p14="http://schemas.microsoft.com/office/powerpoint/2010/main" val="1127537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762000" y="2133600"/>
            <a:ext cx="10439400" cy="2209800"/>
          </a:xfrm>
        </p:spPr>
        <p:txBody>
          <a:bodyPr>
            <a:normAutofit/>
          </a:bodyPr>
          <a:lstStyle/>
          <a:p>
            <a:pPr marL="228600">
              <a:lnSpc>
                <a:spcPct val="100000"/>
              </a:lnSpc>
              <a:spcAft>
                <a:spcPts val="0"/>
              </a:spcAft>
            </a:pPr>
            <a:r>
              <a:rPr lang="en-US" dirty="0"/>
              <a:t>1. </a:t>
            </a:r>
            <a:r>
              <a:rPr lang="en-US" dirty="0">
                <a:solidFill>
                  <a:srgbClr val="FFFF00"/>
                </a:solidFill>
              </a:rPr>
              <a:t>DIVISIONS</a:t>
            </a:r>
            <a:r>
              <a:rPr lang="en-US" dirty="0"/>
              <a:t> IN THE </a:t>
            </a:r>
            <a:r>
              <a:rPr lang="en-US" dirty="0">
                <a:solidFill>
                  <a:srgbClr val="FFFF00"/>
                </a:solidFill>
              </a:rPr>
              <a:t>BODY</a:t>
            </a:r>
            <a:r>
              <a:rPr lang="en-US" dirty="0"/>
              <a:t> OF CHRIST.</a:t>
            </a:r>
          </a:p>
        </p:txBody>
      </p:sp>
    </p:spTree>
    <p:extLst>
      <p:ext uri="{BB962C8B-B14F-4D97-AF65-F5344CB8AC3E}">
        <p14:creationId xmlns:p14="http://schemas.microsoft.com/office/powerpoint/2010/main" val="11328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63F-0700-9C6B-774F-F486F333FBF8}"/>
              </a:ext>
            </a:extLst>
          </p:cNvPr>
          <p:cNvSpPr>
            <a:spLocks noGrp="1"/>
          </p:cNvSpPr>
          <p:nvPr>
            <p:ph type="title"/>
          </p:nvPr>
        </p:nvSpPr>
        <p:spPr/>
        <p:txBody>
          <a:bodyPr/>
          <a:lstStyle/>
          <a:p>
            <a:pPr algn="l"/>
            <a:r>
              <a:rPr lang="en-US" dirty="0"/>
              <a:t>Listen for divided loyalties.</a:t>
            </a:r>
          </a:p>
        </p:txBody>
      </p:sp>
      <p:sp>
        <p:nvSpPr>
          <p:cNvPr id="3" name="Content Placeholder 2">
            <a:extLst>
              <a:ext uri="{FF2B5EF4-FFF2-40B4-BE49-F238E27FC236}">
                <a16:creationId xmlns:a16="http://schemas.microsoft.com/office/drawing/2014/main" id="{270EC70E-FE1D-3061-1131-8F1DC661ED65}"/>
              </a:ext>
            </a:extLst>
          </p:cNvPr>
          <p:cNvSpPr>
            <a:spLocks noGrp="1"/>
          </p:cNvSpPr>
          <p:nvPr>
            <p:ph idx="1"/>
          </p:nvPr>
        </p:nvSpPr>
        <p:spPr>
          <a:xfrm>
            <a:off x="1736202" y="1814050"/>
            <a:ext cx="9316656" cy="4351338"/>
          </a:xfrm>
        </p:spPr>
        <p:txBody>
          <a:bodyPr/>
          <a:lstStyle/>
          <a:p>
            <a:pPr marL="0" indent="0" algn="ctr">
              <a:buNone/>
            </a:pPr>
            <a:r>
              <a:rPr lang="en-US" dirty="0"/>
              <a:t>1 Corinthians 1:10-13 (NIV)  I appeal to you, brothers, in the name of our Lord Jesus Christ, that all of you agree with one another so that there may be no divisions among you and that you may be perfectly united in mind and thought. 11  My brothers, some from Chloe's household </a:t>
            </a:r>
          </a:p>
        </p:txBody>
      </p:sp>
    </p:spTree>
    <p:extLst>
      <p:ext uri="{BB962C8B-B14F-4D97-AF65-F5344CB8AC3E}">
        <p14:creationId xmlns:p14="http://schemas.microsoft.com/office/powerpoint/2010/main" val="168423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6392-F874-93D0-39E0-46FA2CF40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A61EF3-B3EE-077E-3AC7-1D2897B84398}"/>
              </a:ext>
            </a:extLst>
          </p:cNvPr>
          <p:cNvSpPr>
            <a:spLocks noGrp="1"/>
          </p:cNvSpPr>
          <p:nvPr>
            <p:ph type="title"/>
          </p:nvPr>
        </p:nvSpPr>
        <p:spPr/>
        <p:txBody>
          <a:bodyPr/>
          <a:lstStyle/>
          <a:p>
            <a:pPr algn="l"/>
            <a:r>
              <a:rPr lang="en-US" dirty="0"/>
              <a:t>Listen for divided loyalties.</a:t>
            </a:r>
          </a:p>
        </p:txBody>
      </p:sp>
      <p:sp>
        <p:nvSpPr>
          <p:cNvPr id="3" name="Content Placeholder 2">
            <a:extLst>
              <a:ext uri="{FF2B5EF4-FFF2-40B4-BE49-F238E27FC236}">
                <a16:creationId xmlns:a16="http://schemas.microsoft.com/office/drawing/2014/main" id="{1E71AF47-9B29-36CA-07C5-1CC113E4A3AB}"/>
              </a:ext>
            </a:extLst>
          </p:cNvPr>
          <p:cNvSpPr>
            <a:spLocks noGrp="1"/>
          </p:cNvSpPr>
          <p:nvPr>
            <p:ph idx="1"/>
          </p:nvPr>
        </p:nvSpPr>
        <p:spPr>
          <a:xfrm>
            <a:off x="1437672" y="1918222"/>
            <a:ext cx="9316656" cy="4351338"/>
          </a:xfrm>
        </p:spPr>
        <p:txBody>
          <a:bodyPr/>
          <a:lstStyle/>
          <a:p>
            <a:pPr marL="0" indent="0" algn="ctr">
              <a:buNone/>
            </a:pPr>
            <a:r>
              <a:rPr lang="en-US" dirty="0"/>
              <a:t>have informed me that there are quarrels among you. 12  What I mean is this: One of you says, "I follow Paul"; another, "I follow Apollos"; another, "I follow Cephas"; still another, "I follow Christ." 13  Is Christ divided? Was Paul crucified for you? Were you baptized into the name of Paul?</a:t>
            </a:r>
          </a:p>
        </p:txBody>
      </p:sp>
      <p:pic>
        <p:nvPicPr>
          <p:cNvPr id="5" name="Picture 4">
            <a:extLst>
              <a:ext uri="{FF2B5EF4-FFF2-40B4-BE49-F238E27FC236}">
                <a16:creationId xmlns:a16="http://schemas.microsoft.com/office/drawing/2014/main" id="{E800F0F4-75EB-A142-6099-CB85E1E5EC8B}"/>
              </a:ext>
            </a:extLst>
          </p:cNvPr>
          <p:cNvPicPr>
            <a:picLocks noChangeAspect="1"/>
          </p:cNvPicPr>
          <p:nvPr/>
        </p:nvPicPr>
        <p:blipFill>
          <a:blip r:embed="rId2"/>
          <a:stretch>
            <a:fillRect/>
          </a:stretch>
        </p:blipFill>
        <p:spPr>
          <a:xfrm>
            <a:off x="5038857" y="5797849"/>
            <a:ext cx="2114286"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2797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BF25-7BD4-B254-5E44-F08825DF6464}"/>
              </a:ext>
            </a:extLst>
          </p:cNvPr>
          <p:cNvSpPr>
            <a:spLocks noGrp="1"/>
          </p:cNvSpPr>
          <p:nvPr>
            <p:ph type="title"/>
          </p:nvPr>
        </p:nvSpPr>
        <p:spPr/>
        <p:txBody>
          <a:bodyPr/>
          <a:lstStyle/>
          <a:p>
            <a:r>
              <a:rPr lang="en-US" dirty="0"/>
              <a:t>Divisions in the Body of Christ</a:t>
            </a:r>
          </a:p>
        </p:txBody>
      </p:sp>
      <p:sp>
        <p:nvSpPr>
          <p:cNvPr id="3" name="Content Placeholder 2">
            <a:extLst>
              <a:ext uri="{FF2B5EF4-FFF2-40B4-BE49-F238E27FC236}">
                <a16:creationId xmlns:a16="http://schemas.microsoft.com/office/drawing/2014/main" id="{E31D1FB5-1002-FB51-324E-0476261441A6}"/>
              </a:ext>
            </a:extLst>
          </p:cNvPr>
          <p:cNvSpPr>
            <a:spLocks noGrp="1"/>
          </p:cNvSpPr>
          <p:nvPr>
            <p:ph idx="1"/>
          </p:nvPr>
        </p:nvSpPr>
        <p:spPr/>
        <p:txBody>
          <a:bodyPr/>
          <a:lstStyle/>
          <a:p>
            <a:r>
              <a:rPr lang="en-US" dirty="0"/>
              <a:t>Paul appeals to the Corinthians to "</a:t>
            </a:r>
            <a:r>
              <a:rPr lang="en-US" i="1" dirty="0"/>
              <a:t>agree with one another</a:t>
            </a:r>
            <a:r>
              <a:rPr lang="en-US" dirty="0"/>
              <a:t>" and "</a:t>
            </a:r>
            <a:r>
              <a:rPr lang="en-US" i="1" dirty="0"/>
              <a:t>be perfectly united in mind and thought</a:t>
            </a:r>
            <a:r>
              <a:rPr lang="en-US" dirty="0"/>
              <a:t>." What do you think it means (or does not mean) to be united in mind and thought? </a:t>
            </a:r>
          </a:p>
        </p:txBody>
      </p:sp>
      <p:graphicFrame>
        <p:nvGraphicFramePr>
          <p:cNvPr id="4" name="Table 3">
            <a:extLst>
              <a:ext uri="{FF2B5EF4-FFF2-40B4-BE49-F238E27FC236}">
                <a16:creationId xmlns:a16="http://schemas.microsoft.com/office/drawing/2014/main" id="{2F9AAA40-0C73-23A5-4964-CDB6BD484814}"/>
              </a:ext>
            </a:extLst>
          </p:cNvPr>
          <p:cNvGraphicFramePr>
            <a:graphicFrameLocks noGrp="1"/>
          </p:cNvGraphicFramePr>
          <p:nvPr>
            <p:extLst>
              <p:ext uri="{D42A27DB-BD31-4B8C-83A1-F6EECF244321}">
                <p14:modId xmlns:p14="http://schemas.microsoft.com/office/powerpoint/2010/main" val="2708859659"/>
              </p:ext>
            </p:extLst>
          </p:nvPr>
        </p:nvGraphicFramePr>
        <p:xfrm>
          <a:off x="1035773" y="4093891"/>
          <a:ext cx="10120454" cy="1645920"/>
        </p:xfrm>
        <a:graphic>
          <a:graphicData uri="http://schemas.openxmlformats.org/drawingml/2006/table">
            <a:tbl>
              <a:tblPr firstRow="1" bandRow="1">
                <a:tableStyleId>{5C22544A-7EE6-4342-B048-85BDC9FD1C3A}</a:tableStyleId>
              </a:tblPr>
              <a:tblGrid>
                <a:gridCol w="5060227">
                  <a:extLst>
                    <a:ext uri="{9D8B030D-6E8A-4147-A177-3AD203B41FA5}">
                      <a16:colId xmlns:a16="http://schemas.microsoft.com/office/drawing/2014/main" val="2400206919"/>
                    </a:ext>
                  </a:extLst>
                </a:gridCol>
                <a:gridCol w="5060227">
                  <a:extLst>
                    <a:ext uri="{9D8B030D-6E8A-4147-A177-3AD203B41FA5}">
                      <a16:colId xmlns:a16="http://schemas.microsoft.com/office/drawing/2014/main" val="1891920335"/>
                    </a:ext>
                  </a:extLst>
                </a:gridCol>
              </a:tblGrid>
              <a:tr h="370840">
                <a:tc>
                  <a:txBody>
                    <a:bodyPr/>
                    <a:lstStyle/>
                    <a:p>
                      <a:pPr algn="ctr"/>
                      <a:r>
                        <a:rPr lang="en-US" sz="2400" dirty="0"/>
                        <a:t>Should Agree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Doesn’t Matter if You Agree 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440254"/>
                  </a:ext>
                </a:extLst>
              </a:tr>
              <a:tr h="370840">
                <a:tc>
                  <a:txBody>
                    <a:bodyPr/>
                    <a:lstStyle/>
                    <a:p>
                      <a:br>
                        <a:rPr lang="en-US" sz="2400" dirty="0"/>
                      </a:br>
                      <a:br>
                        <a:rPr lang="en-US" sz="2400" dirty="0"/>
                      </a:b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5540856"/>
                  </a:ext>
                </a:extLst>
              </a:tr>
            </a:tbl>
          </a:graphicData>
        </a:graphic>
      </p:graphicFrame>
    </p:spTree>
    <p:extLst>
      <p:ext uri="{BB962C8B-B14F-4D97-AF65-F5344CB8AC3E}">
        <p14:creationId xmlns:p14="http://schemas.microsoft.com/office/powerpoint/2010/main" val="381366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053B1-7741-03A7-4B5C-73D610F1853A}"/>
              </a:ext>
            </a:extLst>
          </p:cNvPr>
          <p:cNvSpPr>
            <a:spLocks noGrp="1"/>
          </p:cNvSpPr>
          <p:nvPr>
            <p:ph type="title"/>
          </p:nvPr>
        </p:nvSpPr>
        <p:spPr/>
        <p:txBody>
          <a:bodyPr/>
          <a:lstStyle/>
          <a:p>
            <a:r>
              <a:rPr lang="en-US" dirty="0"/>
              <a:t>Divisions in the Body of Christ</a:t>
            </a:r>
          </a:p>
        </p:txBody>
      </p:sp>
      <p:sp>
        <p:nvSpPr>
          <p:cNvPr id="3" name="Content Placeholder 2">
            <a:extLst>
              <a:ext uri="{FF2B5EF4-FFF2-40B4-BE49-F238E27FC236}">
                <a16:creationId xmlns:a16="http://schemas.microsoft.com/office/drawing/2014/main" id="{B2D3058E-2645-8F0E-A21B-110248E4BAE6}"/>
              </a:ext>
            </a:extLst>
          </p:cNvPr>
          <p:cNvSpPr>
            <a:spLocks noGrp="1"/>
          </p:cNvSpPr>
          <p:nvPr>
            <p:ph idx="1"/>
          </p:nvPr>
        </p:nvSpPr>
        <p:spPr/>
        <p:txBody>
          <a:bodyPr>
            <a:normAutofit lnSpcReduction="10000"/>
          </a:bodyPr>
          <a:lstStyle/>
          <a:p>
            <a:r>
              <a:rPr lang="en-US" dirty="0"/>
              <a:t>Why do you think people in the church often become divided over leaders or specific teachings (end-times sequence, same-sex unions, baptism)? </a:t>
            </a:r>
          </a:p>
          <a:p>
            <a:r>
              <a:rPr lang="en-US" dirty="0"/>
              <a:t>How does this impact the church’s witness and unity?</a:t>
            </a:r>
          </a:p>
          <a:p>
            <a:r>
              <a:rPr lang="en-US" dirty="0"/>
              <a:t>Paul asks in verse 13, “</a:t>
            </a:r>
            <a:r>
              <a:rPr lang="en-US" i="1" dirty="0"/>
              <a:t>Is Christ divided? Was Paul crucified for you?” </a:t>
            </a:r>
            <a:r>
              <a:rPr lang="en-US" dirty="0"/>
              <a:t>How can making Christ the focus help prevent division within a church? </a:t>
            </a:r>
          </a:p>
        </p:txBody>
      </p:sp>
    </p:spTree>
    <p:extLst>
      <p:ext uri="{BB962C8B-B14F-4D97-AF65-F5344CB8AC3E}">
        <p14:creationId xmlns:p14="http://schemas.microsoft.com/office/powerpoint/2010/main" val="8288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EA528-DC52-E5A5-9940-531BE233EAA5}"/>
              </a:ext>
            </a:extLst>
          </p:cNvPr>
          <p:cNvSpPr>
            <a:spLocks noGrp="1"/>
          </p:cNvSpPr>
          <p:nvPr>
            <p:ph type="title"/>
          </p:nvPr>
        </p:nvSpPr>
        <p:spPr/>
        <p:txBody>
          <a:bodyPr/>
          <a:lstStyle/>
          <a:p>
            <a:r>
              <a:rPr lang="en-US" dirty="0"/>
              <a:t>Divisions in the Body of Christ</a:t>
            </a:r>
          </a:p>
        </p:txBody>
      </p:sp>
      <p:sp>
        <p:nvSpPr>
          <p:cNvPr id="3" name="Content Placeholder 2">
            <a:extLst>
              <a:ext uri="{FF2B5EF4-FFF2-40B4-BE49-F238E27FC236}">
                <a16:creationId xmlns:a16="http://schemas.microsoft.com/office/drawing/2014/main" id="{E8C21141-1FA6-483F-DE89-47DA688E0B58}"/>
              </a:ext>
            </a:extLst>
          </p:cNvPr>
          <p:cNvSpPr>
            <a:spLocks noGrp="1"/>
          </p:cNvSpPr>
          <p:nvPr>
            <p:ph idx="1"/>
          </p:nvPr>
        </p:nvSpPr>
        <p:spPr/>
        <p:txBody>
          <a:bodyPr/>
          <a:lstStyle/>
          <a:p>
            <a:r>
              <a:rPr lang="en-US" dirty="0"/>
              <a:t>What are some practical ways we can keep our focus on Christ as a unified church body?</a:t>
            </a:r>
          </a:p>
          <a:p>
            <a:r>
              <a:rPr lang="en-US" dirty="0"/>
              <a:t>How can practicing humility and selflessness contribute to unity within a church community? </a:t>
            </a:r>
          </a:p>
        </p:txBody>
      </p:sp>
    </p:spTree>
    <p:extLst>
      <p:ext uri="{BB962C8B-B14F-4D97-AF65-F5344CB8AC3E}">
        <p14:creationId xmlns:p14="http://schemas.microsoft.com/office/powerpoint/2010/main" val="148635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838200" y="2209800"/>
            <a:ext cx="10363200" cy="2438400"/>
          </a:xfrm>
        </p:spPr>
        <p:txBody>
          <a:bodyPr>
            <a:normAutofit/>
          </a:bodyPr>
          <a:lstStyle/>
          <a:p>
            <a:pPr marL="228600">
              <a:lnSpc>
                <a:spcPct val="100000"/>
              </a:lnSpc>
              <a:spcAft>
                <a:spcPts val="0"/>
              </a:spcAft>
            </a:pPr>
            <a:r>
              <a:rPr lang="en-US" dirty="0"/>
              <a:t>2. THE </a:t>
            </a:r>
            <a:r>
              <a:rPr lang="en-US" dirty="0">
                <a:solidFill>
                  <a:srgbClr val="FFFF00"/>
                </a:solidFill>
              </a:rPr>
              <a:t>STRUGGLE</a:t>
            </a:r>
            <a:r>
              <a:rPr lang="en-US" dirty="0"/>
              <a:t> OF </a:t>
            </a:r>
            <a:r>
              <a:rPr lang="en-US" dirty="0">
                <a:solidFill>
                  <a:srgbClr val="FFFF00"/>
                </a:solidFill>
              </a:rPr>
              <a:t>IMMORALITY</a:t>
            </a:r>
            <a:r>
              <a:rPr lang="en-US" dirty="0"/>
              <a:t>. </a:t>
            </a:r>
          </a:p>
        </p:txBody>
      </p:sp>
    </p:spTree>
    <p:extLst>
      <p:ext uri="{BB962C8B-B14F-4D97-AF65-F5344CB8AC3E}">
        <p14:creationId xmlns:p14="http://schemas.microsoft.com/office/powerpoint/2010/main" val="3733053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85</TotalTime>
  <Words>1246</Words>
  <Application>Microsoft Office PowerPoint</Application>
  <PresentationFormat>Widescreen</PresentationFormat>
  <Paragraphs>71</Paragraphs>
  <Slides>25</Slides>
  <Notes>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ADLaM Display</vt:lpstr>
      <vt:lpstr>Arial</vt:lpstr>
      <vt:lpstr>Calibri</vt:lpstr>
      <vt:lpstr>Comic Sans MS</vt:lpstr>
      <vt:lpstr>HelveticaNeueLT Std Lt</vt:lpstr>
      <vt:lpstr>Office Theme</vt:lpstr>
      <vt:lpstr>1_Office Theme</vt:lpstr>
      <vt:lpstr>PowerPoint Presentation</vt:lpstr>
      <vt:lpstr>Remember those days?</vt:lpstr>
      <vt:lpstr>1. DIVISIONS IN THE BODY OF CHRIST.</vt:lpstr>
      <vt:lpstr>Listen for divided loyalties.</vt:lpstr>
      <vt:lpstr>Listen for divided loyalties.</vt:lpstr>
      <vt:lpstr>Divisions in the Body of Christ</vt:lpstr>
      <vt:lpstr>Divisions in the Body of Christ</vt:lpstr>
      <vt:lpstr>Divisions in the Body of Christ</vt:lpstr>
      <vt:lpstr>2. THE STRUGGLE OF IMMORALITY. </vt:lpstr>
      <vt:lpstr>Listen for when to run away.</vt:lpstr>
      <vt:lpstr>Listen for when to run away.</vt:lpstr>
      <vt:lpstr>The Struggle of Immorality</vt:lpstr>
      <vt:lpstr>The Struggle of Immorality</vt:lpstr>
      <vt:lpstr>The Struggle of Immorality</vt:lpstr>
      <vt:lpstr>The Struggle of Immorality</vt:lpstr>
      <vt:lpstr>3. FALSE DOCTRINAL BELIEFS. </vt:lpstr>
      <vt:lpstr>Listen for “if – then” statements.</vt:lpstr>
      <vt:lpstr>Listen for “if – then” statements.</vt:lpstr>
      <vt:lpstr>False Doctrinal Beliefs</vt:lpstr>
      <vt:lpstr>False Doctrinal Beliefs</vt:lpstr>
      <vt:lpstr>Application</vt:lpstr>
      <vt:lpstr>Application</vt:lpstr>
      <vt:lpstr>Application</vt:lpstr>
      <vt:lpstr>Crossword Puzzle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5</cp:revision>
  <dcterms:created xsi:type="dcterms:W3CDTF">2024-11-14T20:08:00Z</dcterms:created>
  <dcterms:modified xsi:type="dcterms:W3CDTF">2024-11-17T12:21:54Z</dcterms:modified>
</cp:coreProperties>
</file>